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82" r:id="rId6"/>
  </p:sldMasterIdLst>
  <p:notesMasterIdLst>
    <p:notesMasterId r:id="rId141"/>
  </p:notesMasterIdLst>
  <p:sldIdLst>
    <p:sldId id="257" r:id="rId7"/>
    <p:sldId id="258" r:id="rId8"/>
    <p:sldId id="270" r:id="rId9"/>
    <p:sldId id="1016" r:id="rId10"/>
    <p:sldId id="1017" r:id="rId11"/>
    <p:sldId id="1018" r:id="rId12"/>
    <p:sldId id="1019" r:id="rId13"/>
    <p:sldId id="1127" r:id="rId14"/>
    <p:sldId id="1001" r:id="rId15"/>
    <p:sldId id="854" r:id="rId16"/>
    <p:sldId id="578" r:id="rId17"/>
    <p:sldId id="1002" r:id="rId18"/>
    <p:sldId id="1128" r:id="rId19"/>
    <p:sldId id="1129" r:id="rId20"/>
    <p:sldId id="1021" r:id="rId21"/>
    <p:sldId id="1003" r:id="rId22"/>
    <p:sldId id="1020" r:id="rId23"/>
    <p:sldId id="1022" r:id="rId24"/>
    <p:sldId id="1004" r:id="rId25"/>
    <p:sldId id="1023" r:id="rId26"/>
    <p:sldId id="1025" r:id="rId27"/>
    <p:sldId id="1005" r:id="rId28"/>
    <p:sldId id="1026" r:id="rId29"/>
    <p:sldId id="1027" r:id="rId30"/>
    <p:sldId id="1006" r:id="rId31"/>
    <p:sldId id="1028" r:id="rId32"/>
    <p:sldId id="1130" r:id="rId33"/>
    <p:sldId id="1131" r:id="rId34"/>
    <p:sldId id="1132" r:id="rId35"/>
    <p:sldId id="1133" r:id="rId36"/>
    <p:sldId id="1134" r:id="rId37"/>
    <p:sldId id="1135" r:id="rId38"/>
    <p:sldId id="1030" r:id="rId39"/>
    <p:sldId id="1007" r:id="rId40"/>
    <p:sldId id="1029" r:id="rId41"/>
    <p:sldId id="1031" r:id="rId42"/>
    <p:sldId id="1008" r:id="rId43"/>
    <p:sldId id="1033" r:id="rId44"/>
    <p:sldId id="1032" r:id="rId45"/>
    <p:sldId id="1009" r:id="rId46"/>
    <p:sldId id="1034" r:id="rId47"/>
    <p:sldId id="1035" r:id="rId48"/>
    <p:sldId id="1010" r:id="rId49"/>
    <p:sldId id="1036" r:id="rId50"/>
    <p:sldId id="1037" r:id="rId51"/>
    <p:sldId id="1011" r:id="rId52"/>
    <p:sldId id="1038" r:id="rId53"/>
    <p:sldId id="1042" r:id="rId54"/>
    <p:sldId id="1075" r:id="rId55"/>
    <p:sldId id="1039" r:id="rId56"/>
    <p:sldId id="1012" r:id="rId57"/>
    <p:sldId id="1040" r:id="rId58"/>
    <p:sldId id="1043" r:id="rId59"/>
    <p:sldId id="1076" r:id="rId60"/>
    <p:sldId id="1041" r:id="rId61"/>
    <p:sldId id="1013" r:id="rId62"/>
    <p:sldId id="1045" r:id="rId63"/>
    <p:sldId id="1059" r:id="rId64"/>
    <p:sldId id="1064" r:id="rId65"/>
    <p:sldId id="1065" r:id="rId66"/>
    <p:sldId id="1066" r:id="rId67"/>
    <p:sldId id="1067" r:id="rId68"/>
    <p:sldId id="1068" r:id="rId69"/>
    <p:sldId id="1069" r:id="rId70"/>
    <p:sldId id="1070" r:id="rId71"/>
    <p:sldId id="1104" r:id="rId72"/>
    <p:sldId id="1046" r:id="rId73"/>
    <p:sldId id="1060" r:id="rId74"/>
    <p:sldId id="1071" r:id="rId75"/>
    <p:sldId id="1105" r:id="rId76"/>
    <p:sldId id="1047" r:id="rId77"/>
    <p:sldId id="1061" r:id="rId78"/>
    <p:sldId id="1106" r:id="rId79"/>
    <p:sldId id="1048" r:id="rId80"/>
    <p:sldId id="1072" r:id="rId81"/>
    <p:sldId id="1073" r:id="rId82"/>
    <p:sldId id="1074" r:id="rId83"/>
    <p:sldId id="1107" r:id="rId84"/>
    <p:sldId id="1049" r:id="rId85"/>
    <p:sldId id="1063" r:id="rId86"/>
    <p:sldId id="1108" r:id="rId87"/>
    <p:sldId id="1044" r:id="rId88"/>
    <p:sldId id="1082" r:id="rId89"/>
    <p:sldId id="1083" r:id="rId90"/>
    <p:sldId id="1050" r:id="rId91"/>
    <p:sldId id="1077" r:id="rId92"/>
    <p:sldId id="1109" r:id="rId93"/>
    <p:sldId id="1051" r:id="rId94"/>
    <p:sldId id="1052" r:id="rId95"/>
    <p:sldId id="1079" r:id="rId96"/>
    <p:sldId id="1080" r:id="rId97"/>
    <p:sldId id="1099" r:id="rId98"/>
    <p:sldId id="1101" r:id="rId99"/>
    <p:sldId id="1110" r:id="rId100"/>
    <p:sldId id="1078" r:id="rId101"/>
    <p:sldId id="1081" r:id="rId102"/>
    <p:sldId id="1084" r:id="rId103"/>
    <p:sldId id="1085" r:id="rId104"/>
    <p:sldId id="1100" r:id="rId105"/>
    <p:sldId id="1102" r:id="rId106"/>
    <p:sldId id="1111" r:id="rId107"/>
    <p:sldId id="1053" r:id="rId108"/>
    <p:sldId id="1086" r:id="rId109"/>
    <p:sldId id="1087" r:id="rId110"/>
    <p:sldId id="1088" r:id="rId111"/>
    <p:sldId id="1112" r:id="rId112"/>
    <p:sldId id="1054" r:id="rId113"/>
    <p:sldId id="1089" r:id="rId114"/>
    <p:sldId id="1113" r:id="rId115"/>
    <p:sldId id="1055" r:id="rId116"/>
    <p:sldId id="1090" r:id="rId117"/>
    <p:sldId id="1091" r:id="rId118"/>
    <p:sldId id="1114" r:id="rId119"/>
    <p:sldId id="1056" r:id="rId120"/>
    <p:sldId id="1092" r:id="rId121"/>
    <p:sldId id="1095" r:id="rId122"/>
    <p:sldId id="1096" r:id="rId123"/>
    <p:sldId id="1115" r:id="rId124"/>
    <p:sldId id="1057" r:id="rId125"/>
    <p:sldId id="1126" r:id="rId126"/>
    <p:sldId id="1098" r:id="rId127"/>
    <p:sldId id="1093" r:id="rId128"/>
    <p:sldId id="1116" r:id="rId129"/>
    <p:sldId id="1058" r:id="rId130"/>
    <p:sldId id="1094" r:id="rId131"/>
    <p:sldId id="1117" r:id="rId132"/>
    <p:sldId id="1121" r:id="rId133"/>
    <p:sldId id="1122" r:id="rId134"/>
    <p:sldId id="1123" r:id="rId135"/>
    <p:sldId id="1124" r:id="rId136"/>
    <p:sldId id="1125" r:id="rId137"/>
    <p:sldId id="1024" r:id="rId138"/>
    <p:sldId id="259" r:id="rId139"/>
    <p:sldId id="261" r:id="rId1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25" d="100"/>
          <a:sy n="125" d="100"/>
        </p:scale>
        <p:origin x="1747" y="77"/>
      </p:cViewPr>
      <p:guideLst/>
    </p:cSldViewPr>
  </p:slideViewPr>
  <p:notesTextViewPr>
    <p:cViewPr>
      <p:scale>
        <a:sx n="1" d="1"/>
        <a:sy n="1" d="1"/>
      </p:scale>
      <p:origin x="0" y="0"/>
    </p:cViewPr>
  </p:notesTextViewPr>
  <p:notesViewPr>
    <p:cSldViewPr snapToGrid="0">
      <p:cViewPr varScale="1">
        <p:scale>
          <a:sx n="84" d="100"/>
          <a:sy n="84" d="100"/>
        </p:scale>
        <p:origin x="2412"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notesMaster" Target="notesMasters/notesMaster1.xml"/><Relationship Id="rId146"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n Spizzo" userId="43054aff-b319-44f0-be2a-97a1d91f7302" providerId="ADAL" clId="{5C8AA463-9568-4BFF-ADDD-1201AD23CDFB}"/>
    <pc:docChg chg="modSld">
      <pc:chgData name="Marion Spizzo" userId="43054aff-b319-44f0-be2a-97a1d91f7302" providerId="ADAL" clId="{5C8AA463-9568-4BFF-ADDD-1201AD23CDFB}" dt="2021-06-22T14:48:16.123" v="1" actId="20577"/>
      <pc:docMkLst>
        <pc:docMk/>
      </pc:docMkLst>
      <pc:sldChg chg="modSp mod">
        <pc:chgData name="Marion Spizzo" userId="43054aff-b319-44f0-be2a-97a1d91f7302" providerId="ADAL" clId="{5C8AA463-9568-4BFF-ADDD-1201AD23CDFB}" dt="2021-06-22T14:48:16.123" v="1" actId="20577"/>
        <pc:sldMkLst>
          <pc:docMk/>
          <pc:sldMk cId="3941352236" sldId="261"/>
        </pc:sldMkLst>
        <pc:spChg chg="mod">
          <ac:chgData name="Marion Spizzo" userId="43054aff-b319-44f0-be2a-97a1d91f7302" providerId="ADAL" clId="{5C8AA463-9568-4BFF-ADDD-1201AD23CDFB}" dt="2021-06-22T14:48:12.149" v="0" actId="20577"/>
          <ac:spMkLst>
            <pc:docMk/>
            <pc:sldMk cId="3941352236" sldId="261"/>
            <ac:spMk id="8" creationId="{7F178385-5C65-45A1-BBC5-C232EC3E4E99}"/>
          </ac:spMkLst>
        </pc:spChg>
        <pc:spChg chg="mod">
          <ac:chgData name="Marion Spizzo" userId="43054aff-b319-44f0-be2a-97a1d91f7302" providerId="ADAL" clId="{5C8AA463-9568-4BFF-ADDD-1201AD23CDFB}" dt="2021-06-22T14:48:16.123" v="1" actId="20577"/>
          <ac:spMkLst>
            <pc:docMk/>
            <pc:sldMk cId="3941352236" sldId="261"/>
            <ac:spMk id="14" creationId="{913DB3CA-6F3F-4E23-8934-50DD97AFF6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6615D-471C-4AF4-A765-CF5B9B084EEE}" type="doc">
      <dgm:prSet loTypeId="urn:microsoft.com/office/officeart/2005/8/layout/hProcess9" loCatId="process" qsTypeId="urn:microsoft.com/office/officeart/2005/8/quickstyle/simple1" qsCatId="simple" csTypeId="urn:microsoft.com/office/officeart/2005/8/colors/accent1_2" csCatId="accent1" phldr="1"/>
      <dgm:spPr/>
    </dgm:pt>
    <dgm:pt modelId="{44BF474A-6DF0-4BBE-B1C3-3A6F2859CFEF}">
      <dgm:prSet phldrT="[Text]"/>
      <dgm:spPr/>
      <dgm:t>
        <a:bodyPr/>
        <a:lstStyle/>
        <a:p>
          <a:r>
            <a:rPr lang="de-DE" dirty="0"/>
            <a:t>Theorie</a:t>
          </a:r>
          <a:endParaRPr lang="de-CH" dirty="0"/>
        </a:p>
      </dgm:t>
    </dgm:pt>
    <dgm:pt modelId="{E2DE6BD5-A8B6-44A8-AF88-A7F9B06EA53C}" type="parTrans" cxnId="{5452B60F-5391-453C-B6CB-716A50DB39E1}">
      <dgm:prSet/>
      <dgm:spPr/>
      <dgm:t>
        <a:bodyPr/>
        <a:lstStyle/>
        <a:p>
          <a:endParaRPr lang="de-CH"/>
        </a:p>
      </dgm:t>
    </dgm:pt>
    <dgm:pt modelId="{A69938A0-08FC-4D5A-BD53-B87C9EB5BCF7}" type="sibTrans" cxnId="{5452B60F-5391-453C-B6CB-716A50DB39E1}">
      <dgm:prSet/>
      <dgm:spPr/>
      <dgm:t>
        <a:bodyPr/>
        <a:lstStyle/>
        <a:p>
          <a:endParaRPr lang="de-CH"/>
        </a:p>
      </dgm:t>
    </dgm:pt>
    <dgm:pt modelId="{C38B03C6-2DAE-4C7D-BCB0-2D1F990C3C9C}">
      <dgm:prSet phldrT="[Text]"/>
      <dgm:spPr/>
      <dgm:t>
        <a:bodyPr/>
        <a:lstStyle/>
        <a:p>
          <a:r>
            <a:rPr lang="de-DE"/>
            <a:t>Praxis</a:t>
          </a:r>
          <a:endParaRPr lang="de-CH"/>
        </a:p>
      </dgm:t>
    </dgm:pt>
    <dgm:pt modelId="{B2D7E3EB-5B11-4F73-A2ED-1BB6D3D805AE}" type="parTrans" cxnId="{F1EA7E05-431E-43AC-A268-46DC46D79877}">
      <dgm:prSet/>
      <dgm:spPr/>
      <dgm:t>
        <a:bodyPr/>
        <a:lstStyle/>
        <a:p>
          <a:endParaRPr lang="de-CH"/>
        </a:p>
      </dgm:t>
    </dgm:pt>
    <dgm:pt modelId="{FAA1C645-6ED1-49A3-BD27-54F55FA4ED67}" type="sibTrans" cxnId="{F1EA7E05-431E-43AC-A268-46DC46D79877}">
      <dgm:prSet/>
      <dgm:spPr/>
      <dgm:t>
        <a:bodyPr/>
        <a:lstStyle/>
        <a:p>
          <a:endParaRPr lang="de-CH"/>
        </a:p>
      </dgm:t>
    </dgm:pt>
    <dgm:pt modelId="{CF3DC643-7B3E-47B0-9A4C-66043FD5911A}">
      <dgm:prSet phldrT="[Text]"/>
      <dgm:spPr/>
      <dgm:t>
        <a:bodyPr/>
        <a:lstStyle/>
        <a:p>
          <a:r>
            <a:rPr lang="de-DE"/>
            <a:t>Anwendung</a:t>
          </a:r>
          <a:endParaRPr lang="de-CH"/>
        </a:p>
      </dgm:t>
    </dgm:pt>
    <dgm:pt modelId="{89153970-B77C-4610-A368-7F32272EA120}" type="parTrans" cxnId="{A34215C9-BB87-4D6F-9917-82EAE4D3779F}">
      <dgm:prSet/>
      <dgm:spPr/>
      <dgm:t>
        <a:bodyPr/>
        <a:lstStyle/>
        <a:p>
          <a:endParaRPr lang="de-CH"/>
        </a:p>
      </dgm:t>
    </dgm:pt>
    <dgm:pt modelId="{EBE82A83-A8B8-4F6F-8ACE-31A2ABB4AD5D}" type="sibTrans" cxnId="{A34215C9-BB87-4D6F-9917-82EAE4D3779F}">
      <dgm:prSet/>
      <dgm:spPr/>
      <dgm:t>
        <a:bodyPr/>
        <a:lstStyle/>
        <a:p>
          <a:endParaRPr lang="de-CH"/>
        </a:p>
      </dgm:t>
    </dgm:pt>
    <dgm:pt modelId="{09F317EC-98A5-4F59-8940-B6D3E0424611}" type="pres">
      <dgm:prSet presAssocID="{CC76615D-471C-4AF4-A765-CF5B9B084EEE}" presName="CompostProcess" presStyleCnt="0">
        <dgm:presLayoutVars>
          <dgm:dir/>
          <dgm:resizeHandles val="exact"/>
        </dgm:presLayoutVars>
      </dgm:prSet>
      <dgm:spPr/>
    </dgm:pt>
    <dgm:pt modelId="{980F2569-06FA-4DAF-B1EB-32D2B85F8C8B}" type="pres">
      <dgm:prSet presAssocID="{CC76615D-471C-4AF4-A765-CF5B9B084EEE}" presName="arrow" presStyleLbl="bgShp" presStyleIdx="0" presStyleCnt="1"/>
      <dgm:spPr/>
    </dgm:pt>
    <dgm:pt modelId="{7BA0F548-6C99-4CA4-AA55-95D276C85347}" type="pres">
      <dgm:prSet presAssocID="{CC76615D-471C-4AF4-A765-CF5B9B084EEE}" presName="linearProcess" presStyleCnt="0"/>
      <dgm:spPr/>
    </dgm:pt>
    <dgm:pt modelId="{93BCBF29-616D-439D-BA71-F6279B34DFF4}" type="pres">
      <dgm:prSet presAssocID="{44BF474A-6DF0-4BBE-B1C3-3A6F2859CFEF}" presName="textNode" presStyleLbl="node1" presStyleIdx="0" presStyleCnt="3">
        <dgm:presLayoutVars>
          <dgm:bulletEnabled val="1"/>
        </dgm:presLayoutVars>
      </dgm:prSet>
      <dgm:spPr/>
    </dgm:pt>
    <dgm:pt modelId="{7F64C7D3-1DEB-44CA-9B17-F5A8FDF194A5}" type="pres">
      <dgm:prSet presAssocID="{A69938A0-08FC-4D5A-BD53-B87C9EB5BCF7}" presName="sibTrans" presStyleCnt="0"/>
      <dgm:spPr/>
    </dgm:pt>
    <dgm:pt modelId="{B8AFA432-EE7A-402E-8E0E-B8B85A1FC04C}" type="pres">
      <dgm:prSet presAssocID="{C38B03C6-2DAE-4C7D-BCB0-2D1F990C3C9C}" presName="textNode" presStyleLbl="node1" presStyleIdx="1" presStyleCnt="3">
        <dgm:presLayoutVars>
          <dgm:bulletEnabled val="1"/>
        </dgm:presLayoutVars>
      </dgm:prSet>
      <dgm:spPr/>
    </dgm:pt>
    <dgm:pt modelId="{DDF2D6FE-0023-4E2C-B584-CCB0579EFDC6}" type="pres">
      <dgm:prSet presAssocID="{FAA1C645-6ED1-49A3-BD27-54F55FA4ED67}" presName="sibTrans" presStyleCnt="0"/>
      <dgm:spPr/>
    </dgm:pt>
    <dgm:pt modelId="{15ECF78F-20F5-4874-9958-4C88359A8A9D}" type="pres">
      <dgm:prSet presAssocID="{CF3DC643-7B3E-47B0-9A4C-66043FD5911A}" presName="textNode" presStyleLbl="node1" presStyleIdx="2" presStyleCnt="3">
        <dgm:presLayoutVars>
          <dgm:bulletEnabled val="1"/>
        </dgm:presLayoutVars>
      </dgm:prSet>
      <dgm:spPr/>
    </dgm:pt>
  </dgm:ptLst>
  <dgm:cxnLst>
    <dgm:cxn modelId="{F1EA7E05-431E-43AC-A268-46DC46D79877}" srcId="{CC76615D-471C-4AF4-A765-CF5B9B084EEE}" destId="{C38B03C6-2DAE-4C7D-BCB0-2D1F990C3C9C}" srcOrd="1" destOrd="0" parTransId="{B2D7E3EB-5B11-4F73-A2ED-1BB6D3D805AE}" sibTransId="{FAA1C645-6ED1-49A3-BD27-54F55FA4ED67}"/>
    <dgm:cxn modelId="{5452B60F-5391-453C-B6CB-716A50DB39E1}" srcId="{CC76615D-471C-4AF4-A765-CF5B9B084EEE}" destId="{44BF474A-6DF0-4BBE-B1C3-3A6F2859CFEF}" srcOrd="0" destOrd="0" parTransId="{E2DE6BD5-A8B6-44A8-AF88-A7F9B06EA53C}" sibTransId="{A69938A0-08FC-4D5A-BD53-B87C9EB5BCF7}"/>
    <dgm:cxn modelId="{04398834-C832-4C9B-B905-7960AD8C8A69}" type="presOf" srcId="{CC76615D-471C-4AF4-A765-CF5B9B084EEE}" destId="{09F317EC-98A5-4F59-8940-B6D3E0424611}" srcOrd="0" destOrd="0" presId="urn:microsoft.com/office/officeart/2005/8/layout/hProcess9"/>
    <dgm:cxn modelId="{A204274C-57EB-4E43-A58D-3F06433BC42F}" type="presOf" srcId="{C38B03C6-2DAE-4C7D-BCB0-2D1F990C3C9C}" destId="{B8AFA432-EE7A-402E-8E0E-B8B85A1FC04C}" srcOrd="0" destOrd="0" presId="urn:microsoft.com/office/officeart/2005/8/layout/hProcess9"/>
    <dgm:cxn modelId="{900B3C9C-7B7A-42EF-AD73-764CFF407201}" type="presOf" srcId="{CF3DC643-7B3E-47B0-9A4C-66043FD5911A}" destId="{15ECF78F-20F5-4874-9958-4C88359A8A9D}" srcOrd="0" destOrd="0" presId="urn:microsoft.com/office/officeart/2005/8/layout/hProcess9"/>
    <dgm:cxn modelId="{A34215C9-BB87-4D6F-9917-82EAE4D3779F}" srcId="{CC76615D-471C-4AF4-A765-CF5B9B084EEE}" destId="{CF3DC643-7B3E-47B0-9A4C-66043FD5911A}" srcOrd="2" destOrd="0" parTransId="{89153970-B77C-4610-A368-7F32272EA120}" sibTransId="{EBE82A83-A8B8-4F6F-8ACE-31A2ABB4AD5D}"/>
    <dgm:cxn modelId="{48AC6BE0-B1CE-4134-A6BC-247C1D27D7C7}" type="presOf" srcId="{44BF474A-6DF0-4BBE-B1C3-3A6F2859CFEF}" destId="{93BCBF29-616D-439D-BA71-F6279B34DFF4}" srcOrd="0" destOrd="0" presId="urn:microsoft.com/office/officeart/2005/8/layout/hProcess9"/>
    <dgm:cxn modelId="{396EEBDD-A9DD-4BAD-82D9-CB3BD83F4D56}" type="presParOf" srcId="{09F317EC-98A5-4F59-8940-B6D3E0424611}" destId="{980F2569-06FA-4DAF-B1EB-32D2B85F8C8B}" srcOrd="0" destOrd="0" presId="urn:microsoft.com/office/officeart/2005/8/layout/hProcess9"/>
    <dgm:cxn modelId="{9A816415-9F98-4636-82AD-A0AB334FB34D}" type="presParOf" srcId="{09F317EC-98A5-4F59-8940-B6D3E0424611}" destId="{7BA0F548-6C99-4CA4-AA55-95D276C85347}" srcOrd="1" destOrd="0" presId="urn:microsoft.com/office/officeart/2005/8/layout/hProcess9"/>
    <dgm:cxn modelId="{B931B22D-DF2B-4D4A-971A-84B93EA92AD8}" type="presParOf" srcId="{7BA0F548-6C99-4CA4-AA55-95D276C85347}" destId="{93BCBF29-616D-439D-BA71-F6279B34DFF4}" srcOrd="0" destOrd="0" presId="urn:microsoft.com/office/officeart/2005/8/layout/hProcess9"/>
    <dgm:cxn modelId="{B3542B7D-5B91-4B55-89DC-E9E1107BA480}" type="presParOf" srcId="{7BA0F548-6C99-4CA4-AA55-95D276C85347}" destId="{7F64C7D3-1DEB-44CA-9B17-F5A8FDF194A5}" srcOrd="1" destOrd="0" presId="urn:microsoft.com/office/officeart/2005/8/layout/hProcess9"/>
    <dgm:cxn modelId="{572342F5-FA6E-4A28-8F1A-F727F3F53F91}" type="presParOf" srcId="{7BA0F548-6C99-4CA4-AA55-95D276C85347}" destId="{B8AFA432-EE7A-402E-8E0E-B8B85A1FC04C}" srcOrd="2" destOrd="0" presId="urn:microsoft.com/office/officeart/2005/8/layout/hProcess9"/>
    <dgm:cxn modelId="{87EA3490-7253-427C-9297-F623748324D1}" type="presParOf" srcId="{7BA0F548-6C99-4CA4-AA55-95D276C85347}" destId="{DDF2D6FE-0023-4E2C-B584-CCB0579EFDC6}" srcOrd="3" destOrd="0" presId="urn:microsoft.com/office/officeart/2005/8/layout/hProcess9"/>
    <dgm:cxn modelId="{4A11132A-44CE-483A-87C8-8E59B89ED7D0}" type="presParOf" srcId="{7BA0F548-6C99-4CA4-AA55-95D276C85347}" destId="{15ECF78F-20F5-4874-9958-4C88359A8A9D}"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F2569-06FA-4DAF-B1EB-32D2B85F8C8B}">
      <dsp:nvSpPr>
        <dsp:cNvPr id="0" name=""/>
        <dsp:cNvSpPr/>
      </dsp:nvSpPr>
      <dsp:spPr>
        <a:xfrm>
          <a:off x="795645" y="0"/>
          <a:ext cx="9017316" cy="27302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CBF29-616D-439D-BA71-F6279B34DFF4}">
      <dsp:nvSpPr>
        <dsp:cNvPr id="0" name=""/>
        <dsp:cNvSpPr/>
      </dsp:nvSpPr>
      <dsp:spPr>
        <a:xfrm>
          <a:off x="33151" y="819077"/>
          <a:ext cx="3182582" cy="109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a:t>Theorie</a:t>
          </a:r>
          <a:endParaRPr lang="de-CH" sz="4400" kern="1200" dirty="0"/>
        </a:p>
      </dsp:txBody>
      <dsp:txXfrm>
        <a:off x="86463" y="872389"/>
        <a:ext cx="3075958" cy="985479"/>
      </dsp:txXfrm>
    </dsp:sp>
    <dsp:sp modelId="{B8AFA432-EE7A-402E-8E0E-B8B85A1FC04C}">
      <dsp:nvSpPr>
        <dsp:cNvPr id="0" name=""/>
        <dsp:cNvSpPr/>
      </dsp:nvSpPr>
      <dsp:spPr>
        <a:xfrm>
          <a:off x="3713012" y="819077"/>
          <a:ext cx="3182582" cy="109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a:t>Praxis</a:t>
          </a:r>
          <a:endParaRPr lang="de-CH" sz="4400" kern="1200"/>
        </a:p>
      </dsp:txBody>
      <dsp:txXfrm>
        <a:off x="3766324" y="872389"/>
        <a:ext cx="3075958" cy="985479"/>
      </dsp:txXfrm>
    </dsp:sp>
    <dsp:sp modelId="{15ECF78F-20F5-4874-9958-4C88359A8A9D}">
      <dsp:nvSpPr>
        <dsp:cNvPr id="0" name=""/>
        <dsp:cNvSpPr/>
      </dsp:nvSpPr>
      <dsp:spPr>
        <a:xfrm>
          <a:off x="7392873" y="819077"/>
          <a:ext cx="3182582" cy="109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a:t>Anwendung</a:t>
          </a:r>
          <a:endParaRPr lang="de-CH" sz="4400" kern="1200"/>
        </a:p>
      </dsp:txBody>
      <dsp:txXfrm>
        <a:off x="7446185" y="872389"/>
        <a:ext cx="3075958" cy="9854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BB6B-682F-41E4-B08A-3A422A4B28C3}" type="datetimeFigureOut">
              <a:rPr lang="de-DE" smtClean="0"/>
              <a:t>09.04.2024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BE30E-0370-41CD-905B-859301C05E09}" type="slidenum">
              <a:rPr lang="de-DE" smtClean="0"/>
              <a:t>‹Nr.›</a:t>
            </a:fld>
            <a:endParaRPr lang="de-DE"/>
          </a:p>
        </p:txBody>
      </p:sp>
    </p:spTree>
    <p:extLst>
      <p:ext uri="{BB962C8B-B14F-4D97-AF65-F5344CB8AC3E}">
        <p14:creationId xmlns:p14="http://schemas.microsoft.com/office/powerpoint/2010/main" val="311820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a:solidFill>
                  <a:schemeClr val="tx1"/>
                </a:solidFill>
                <a:effectLst/>
                <a:latin typeface="+mn-lt"/>
                <a:ea typeface="+mn-ea"/>
                <a:cs typeface="+mn-cs"/>
              </a:rPr>
              <a:t>Tragen Sie bitte hier alle DUNS Nummern Ihres Unternehmens ein, für die Sie Medizinprodukte Daten erfassen wollen. Sollten Sie Ihre Produkte über ein Partnerunternehmen vertreiben, Sie aber für die Daten verantwortlich sind, so sollte auch die DUNS Nummer des Partnerunternehmens eingetragen und später bei der Datenerfassung mit dem Produkt verknüpft werden.</a:t>
            </a:r>
            <a:endParaRPr lang="de-CH" sz="1200" kern="1200">
              <a:solidFill>
                <a:schemeClr val="tx1"/>
              </a:solidFill>
              <a:effectLst/>
              <a:latin typeface="+mn-lt"/>
              <a:ea typeface="+mn-ea"/>
              <a:cs typeface="+mn-cs"/>
            </a:endParaRPr>
          </a:p>
          <a:p>
            <a:r>
              <a:rPr lang="de-DE" sz="1200" kern="1200">
                <a:solidFill>
                  <a:schemeClr val="tx1"/>
                </a:solidFill>
                <a:effectLst/>
                <a:latin typeface="+mn-lt"/>
                <a:ea typeface="+mn-ea"/>
                <a:cs typeface="+mn-cs"/>
              </a:rPr>
              <a:t>Der Beschreibungstext der DUNS Nummer dient nur für eine bessere Unterscheidung bei der Eingabe. Die Adressinformationen und Firmenbezeichnung wird nach dem Upload zur GUDID über die </a:t>
            </a:r>
            <a:r>
              <a:rPr lang="de-DE" sz="1200" b="1" kern="1200" err="1">
                <a:solidFill>
                  <a:schemeClr val="tx1"/>
                </a:solidFill>
                <a:effectLst/>
                <a:latin typeface="+mn-lt"/>
                <a:ea typeface="+mn-ea"/>
                <a:cs typeface="+mn-cs"/>
              </a:rPr>
              <a:t>Dun&amp;Bradstreet</a:t>
            </a:r>
            <a:r>
              <a:rPr lang="de-DE" sz="1200" kern="1200">
                <a:solidFill>
                  <a:schemeClr val="tx1"/>
                </a:solidFill>
                <a:effectLst/>
                <a:latin typeface="+mn-lt"/>
                <a:ea typeface="+mn-ea"/>
                <a:cs typeface="+mn-cs"/>
              </a:rPr>
              <a:t> Datenbank synchronisiert.</a:t>
            </a:r>
            <a:endParaRPr lang="de-CH" sz="1200" kern="1200">
              <a:solidFill>
                <a:schemeClr val="tx1"/>
              </a:solidFill>
              <a:effectLst/>
              <a:latin typeface="+mn-lt"/>
              <a:ea typeface="+mn-ea"/>
              <a:cs typeface="+mn-cs"/>
            </a:endParaRPr>
          </a:p>
          <a:p>
            <a:endParaRPr lang="de-CH"/>
          </a:p>
        </p:txBody>
      </p:sp>
      <p:sp>
        <p:nvSpPr>
          <p:cNvPr id="4" name="Foliennummernplatzhalter 3"/>
          <p:cNvSpPr>
            <a:spLocks noGrp="1"/>
          </p:cNvSpPr>
          <p:nvPr>
            <p:ph type="sldNum" sz="quarter" idx="5"/>
          </p:nvPr>
        </p:nvSpPr>
        <p:spPr/>
        <p:txBody>
          <a:bodyPr/>
          <a:lstStyle/>
          <a:p>
            <a:fld id="{BC89C54F-09BA-491C-9A56-D3F2151319C2}" type="slidenum">
              <a:rPr lang="de-DE" smtClean="0"/>
              <a:t>12</a:t>
            </a:fld>
            <a:endParaRPr lang="de-DE"/>
          </a:p>
        </p:txBody>
      </p:sp>
    </p:spTree>
    <p:extLst>
      <p:ext uri="{BB962C8B-B14F-4D97-AF65-F5344CB8AC3E}">
        <p14:creationId xmlns:p14="http://schemas.microsoft.com/office/powerpoint/2010/main" val="244876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a:solidFill>
                  <a:schemeClr val="tx1"/>
                </a:solidFill>
                <a:effectLst/>
                <a:latin typeface="+mn-lt"/>
                <a:ea typeface="+mn-ea"/>
                <a:cs typeface="+mn-cs"/>
              </a:rPr>
              <a:t>Tragen Sie bitte hier alle DUNS Nummern Ihres Unternehmens ein, für die Sie Medizinprodukte Daten erfassen wollen. Sollten Sie Ihre Produkte über ein Partnerunternehmen vertreiben, Sie aber für die Daten verantwortlich sind, so sollte auch die DUNS Nummer des Partnerunternehmens eingetragen und später bei der Datenerfassung mit dem Produkt verknüpft werden.</a:t>
            </a:r>
            <a:endParaRPr lang="de-CH" sz="1200" kern="1200">
              <a:solidFill>
                <a:schemeClr val="tx1"/>
              </a:solidFill>
              <a:effectLst/>
              <a:latin typeface="+mn-lt"/>
              <a:ea typeface="+mn-ea"/>
              <a:cs typeface="+mn-cs"/>
            </a:endParaRPr>
          </a:p>
          <a:p>
            <a:r>
              <a:rPr lang="de-DE" sz="1200" kern="1200">
                <a:solidFill>
                  <a:schemeClr val="tx1"/>
                </a:solidFill>
                <a:effectLst/>
                <a:latin typeface="+mn-lt"/>
                <a:ea typeface="+mn-ea"/>
                <a:cs typeface="+mn-cs"/>
              </a:rPr>
              <a:t>Der Beschreibungstext der DUNS Nummer dient nur für eine bessere Unterscheidung bei der Eingabe. Die Adressinformationen und Firmenbezeichnung wird nach dem Upload zur GUDID über die </a:t>
            </a:r>
            <a:r>
              <a:rPr lang="de-DE" sz="1200" b="1" kern="1200" err="1">
                <a:solidFill>
                  <a:schemeClr val="tx1"/>
                </a:solidFill>
                <a:effectLst/>
                <a:latin typeface="+mn-lt"/>
                <a:ea typeface="+mn-ea"/>
                <a:cs typeface="+mn-cs"/>
              </a:rPr>
              <a:t>Dun&amp;Bradstreet</a:t>
            </a:r>
            <a:r>
              <a:rPr lang="de-DE" sz="1200" kern="1200">
                <a:solidFill>
                  <a:schemeClr val="tx1"/>
                </a:solidFill>
                <a:effectLst/>
                <a:latin typeface="+mn-lt"/>
                <a:ea typeface="+mn-ea"/>
                <a:cs typeface="+mn-cs"/>
              </a:rPr>
              <a:t> Datenbank synchronisiert.</a:t>
            </a:r>
            <a:endParaRPr lang="de-CH" sz="1200" kern="1200">
              <a:solidFill>
                <a:schemeClr val="tx1"/>
              </a:solidFill>
              <a:effectLst/>
              <a:latin typeface="+mn-lt"/>
              <a:ea typeface="+mn-ea"/>
              <a:cs typeface="+mn-cs"/>
            </a:endParaRPr>
          </a:p>
          <a:p>
            <a:endParaRPr lang="de-CH"/>
          </a:p>
        </p:txBody>
      </p:sp>
      <p:sp>
        <p:nvSpPr>
          <p:cNvPr id="4" name="Foliennummernplatzhalter 3"/>
          <p:cNvSpPr>
            <a:spLocks noGrp="1"/>
          </p:cNvSpPr>
          <p:nvPr>
            <p:ph type="sldNum" sz="quarter" idx="5"/>
          </p:nvPr>
        </p:nvSpPr>
        <p:spPr/>
        <p:txBody>
          <a:bodyPr/>
          <a:lstStyle/>
          <a:p>
            <a:fld id="{BC89C54F-09BA-491C-9A56-D3F2151319C2}" type="slidenum">
              <a:rPr lang="de-DE" smtClean="0"/>
              <a:t>13</a:t>
            </a:fld>
            <a:endParaRPr lang="de-DE"/>
          </a:p>
        </p:txBody>
      </p:sp>
    </p:spTree>
    <p:extLst>
      <p:ext uri="{BB962C8B-B14F-4D97-AF65-F5344CB8AC3E}">
        <p14:creationId xmlns:p14="http://schemas.microsoft.com/office/powerpoint/2010/main" val="155294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Weitere Infos zum Thema </a:t>
            </a:r>
            <a:r>
              <a:rPr lang="de-DE" err="1"/>
              <a:t>Triggerfeld</a:t>
            </a:r>
            <a:r>
              <a:rPr lang="de-DE"/>
              <a:t>:</a:t>
            </a:r>
            <a:endParaRPr lang="de-CH"/>
          </a:p>
        </p:txBody>
      </p:sp>
      <p:sp>
        <p:nvSpPr>
          <p:cNvPr id="4" name="Foliennummernplatzhalter 3"/>
          <p:cNvSpPr>
            <a:spLocks noGrp="1"/>
          </p:cNvSpPr>
          <p:nvPr>
            <p:ph type="sldNum" sz="quarter" idx="5"/>
          </p:nvPr>
        </p:nvSpPr>
        <p:spPr/>
        <p:txBody>
          <a:bodyPr/>
          <a:lstStyle/>
          <a:p>
            <a:fld id="{BC89C54F-09BA-491C-9A56-D3F2151319C2}" type="slidenum">
              <a:rPr lang="de-DE" smtClean="0"/>
              <a:t>59</a:t>
            </a:fld>
            <a:endParaRPr lang="de-DE"/>
          </a:p>
        </p:txBody>
      </p:sp>
    </p:spTree>
    <p:extLst>
      <p:ext uri="{BB962C8B-B14F-4D97-AF65-F5344CB8AC3E}">
        <p14:creationId xmlns:p14="http://schemas.microsoft.com/office/powerpoint/2010/main" val="112746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1279525"/>
            <a:ext cx="6140450" cy="34544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7646C8-4420-4A62-B7F1-2C3BBBD56D5F}" type="slidenum">
              <a:rPr lang="de-DE" smtClean="0"/>
              <a:t>120</a:t>
            </a:fld>
            <a:endParaRPr lang="de-DE"/>
          </a:p>
        </p:txBody>
      </p:sp>
    </p:spTree>
    <p:extLst>
      <p:ext uri="{BB962C8B-B14F-4D97-AF65-F5344CB8AC3E}">
        <p14:creationId xmlns:p14="http://schemas.microsoft.com/office/powerpoint/2010/main" val="1256466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png"/><Relationship Id="rId10" Type="http://schemas.openxmlformats.org/officeDocument/2006/relationships/image" Target="../media/image8.sv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oleObject" Target="../embeddings/oleObject1.bin"/><Relationship Id="rId7" Type="http://schemas.openxmlformats.org/officeDocument/2006/relationships/hyperlink" Target="https://www.europe-it-consulting.ch/" TargetMode="External"/><Relationship Id="rId12"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hyperlink" Target="mailto:id@europe-it-consulting.ch" TargetMode="External"/><Relationship Id="rId11" Type="http://schemas.openxmlformats.org/officeDocument/2006/relationships/image" Target="../media/image18.svg"/><Relationship Id="rId5" Type="http://schemas.openxmlformats.org/officeDocument/2006/relationships/image" Target="../media/image1.pn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16.svg"/><Relationship Id="rId1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CONTAC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6" y="1589"/>
                        <a:ext cx="1953" cy="1587"/>
                      </a:xfrm>
                      <a:prstGeom prst="rect">
                        <a:avLst/>
                      </a:prstGeom>
                    </p:spPr>
                  </p:pic>
                </p:oleObj>
              </mc:Fallback>
            </mc:AlternateContent>
          </a:graphicData>
        </a:graphic>
      </p:graphicFrame>
      <p:sp>
        <p:nvSpPr>
          <p:cNvPr id="20" name="Rechteck 19">
            <a:extLst>
              <a:ext uri="{FF2B5EF4-FFF2-40B4-BE49-F238E27FC236}">
                <a16:creationId xmlns:a16="http://schemas.microsoft.com/office/drawing/2014/main" id="{0CE87855-6A3A-403C-B657-440D2E2936AA}"/>
              </a:ext>
            </a:extLst>
          </p:cNvPr>
          <p:cNvSpPr/>
          <p:nvPr userDrawn="1"/>
        </p:nvSpPr>
        <p:spPr>
          <a:xfrm>
            <a:off x="70533" y="0"/>
            <a:ext cx="1212146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bg1"/>
              </a:solidFill>
            </a:endParaRPr>
          </a:p>
        </p:txBody>
      </p:sp>
      <p:sp>
        <p:nvSpPr>
          <p:cNvPr id="23" name="Rechteck 22">
            <a:extLst>
              <a:ext uri="{FF2B5EF4-FFF2-40B4-BE49-F238E27FC236}">
                <a16:creationId xmlns:a16="http://schemas.microsoft.com/office/drawing/2014/main" id="{658F5CDD-9CCE-4477-99A9-D107B4AEC46A}"/>
              </a:ext>
            </a:extLst>
          </p:cNvPr>
          <p:cNvSpPr/>
          <p:nvPr userDrawn="1"/>
        </p:nvSpPr>
        <p:spPr>
          <a:xfrm>
            <a:off x="0" y="0"/>
            <a:ext cx="3208421"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A5E0C877-3986-48C1-9513-81F7CE1C0C7A}"/>
              </a:ext>
            </a:extLst>
          </p:cNvPr>
          <p:cNvSpPr/>
          <p:nvPr userDrawn="1"/>
        </p:nvSpPr>
        <p:spPr>
          <a:xfrm>
            <a:off x="0" y="6083970"/>
            <a:ext cx="12192000" cy="77403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Titel 1">
            <a:extLst>
              <a:ext uri="{FF2B5EF4-FFF2-40B4-BE49-F238E27FC236}">
                <a16:creationId xmlns:a16="http://schemas.microsoft.com/office/drawing/2014/main" id="{ED696C37-9BB0-4595-8DC9-77B027CC3CF8}"/>
              </a:ext>
            </a:extLst>
          </p:cNvPr>
          <p:cNvSpPr>
            <a:spLocks noGrp="1"/>
          </p:cNvSpPr>
          <p:nvPr>
            <p:ph type="title"/>
          </p:nvPr>
        </p:nvSpPr>
        <p:spPr>
          <a:xfrm>
            <a:off x="3611464" y="1287235"/>
            <a:ext cx="7502401" cy="2141765"/>
          </a:xfrm>
          <a:prstGeom prst="rect">
            <a:avLst/>
          </a:prstGeom>
        </p:spPr>
        <p:txBody>
          <a:bodyPr>
            <a:noAutofit/>
          </a:bodyPr>
          <a:lstStyle>
            <a:lvl1pPr>
              <a:defRPr sz="5867" b="0">
                <a:solidFill>
                  <a:schemeClr val="bg1"/>
                </a:solidFill>
                <a:latin typeface="+mj-lt"/>
              </a:defRPr>
            </a:lvl1pPr>
          </a:lstStyle>
          <a:p>
            <a:r>
              <a:rPr lang="de-DE" dirty="0"/>
              <a:t>Mastertitelformat bearbeiten</a:t>
            </a:r>
          </a:p>
        </p:txBody>
      </p:sp>
      <p:sp>
        <p:nvSpPr>
          <p:cNvPr id="12" name="Textplatzhalter 12">
            <a:extLst>
              <a:ext uri="{FF2B5EF4-FFF2-40B4-BE49-F238E27FC236}">
                <a16:creationId xmlns:a16="http://schemas.microsoft.com/office/drawing/2014/main" id="{4DA5ECB8-1747-418D-9CD5-2DF7E81EA6DC}"/>
              </a:ext>
            </a:extLst>
          </p:cNvPr>
          <p:cNvSpPr>
            <a:spLocks noGrp="1"/>
          </p:cNvSpPr>
          <p:nvPr>
            <p:ph type="body" sz="quarter" idx="18" hasCustomPrompt="1"/>
          </p:nvPr>
        </p:nvSpPr>
        <p:spPr>
          <a:xfrm>
            <a:off x="3611464" y="4716235"/>
            <a:ext cx="6021225" cy="359247"/>
          </a:xfrm>
          <a:prstGeom prst="rect">
            <a:avLst/>
          </a:prstGeom>
          <a:noFill/>
          <a:ln>
            <a:noFill/>
          </a:ln>
          <a:effectLst/>
        </p:spPr>
        <p:txBody>
          <a:bodyPr>
            <a:normAutofit/>
          </a:bodyPr>
          <a:lstStyle>
            <a:lvl1pPr marL="0" indent="0">
              <a:buFontTx/>
              <a:buNone/>
              <a:defRPr sz="1600" b="0" baseline="0">
                <a:solidFill>
                  <a:schemeClr val="bg1"/>
                </a:solidFill>
                <a:latin typeface="+mj-lt"/>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dirty="0" err="1"/>
              <a:t>Headlinemasterformat</a:t>
            </a:r>
            <a:endParaRPr lang="de-DE" dirty="0"/>
          </a:p>
        </p:txBody>
      </p:sp>
      <p:pic>
        <p:nvPicPr>
          <p:cNvPr id="13" name="Grafik 12" descr="Ein Bild, das Text enthält.&#10;&#10;Automatisch generierte Beschreibung">
            <a:extLst>
              <a:ext uri="{FF2B5EF4-FFF2-40B4-BE49-F238E27FC236}">
                <a16:creationId xmlns:a16="http://schemas.microsoft.com/office/drawing/2014/main" id="{D3FD9AC5-4231-4C78-A5E6-D5A0017B84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362" y="5307294"/>
            <a:ext cx="2928459" cy="1046924"/>
          </a:xfrm>
          <a:prstGeom prst="rect">
            <a:avLst/>
          </a:prstGeom>
        </p:spPr>
      </p:pic>
    </p:spTree>
    <p:extLst>
      <p:ext uri="{BB962C8B-B14F-4D97-AF65-F5344CB8AC3E}">
        <p14:creationId xmlns:p14="http://schemas.microsoft.com/office/powerpoint/2010/main" val="3307625726"/>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18" name="Textplatzhalter 12"/>
          <p:cNvSpPr>
            <a:spLocks noGrp="1"/>
          </p:cNvSpPr>
          <p:nvPr>
            <p:ph type="body" sz="quarter" idx="18" hasCustomPrompt="1"/>
          </p:nvPr>
        </p:nvSpPr>
        <p:spPr>
          <a:xfrm>
            <a:off x="431371" y="4485119"/>
            <a:ext cx="5411620" cy="359247"/>
          </a:xfrm>
          <a:prstGeom prst="rect">
            <a:avLst/>
          </a:prstGeom>
          <a:noFill/>
          <a:ln>
            <a:noFill/>
          </a:ln>
          <a:effectLst/>
        </p:spPr>
        <p:txBody>
          <a:bodyPr/>
          <a:lstStyle>
            <a:lvl1pPr marL="0" indent="0">
              <a:buFontTx/>
              <a:buNone/>
              <a:defRPr sz="1600" b="0" baseline="0">
                <a:solidFill>
                  <a:schemeClr val="tx1"/>
                </a:solidFill>
                <a:latin typeface="Segoe UI"/>
                <a:cs typeface="Segoe UI"/>
              </a:defRPr>
            </a:lvl1pPr>
            <a:lvl2pPr marL="609570" indent="0">
              <a:buFontTx/>
              <a:buNone/>
              <a:defRPr sz="2133">
                <a:solidFill>
                  <a:srgbClr val="00254C"/>
                </a:solidFill>
              </a:defRPr>
            </a:lvl2pPr>
            <a:lvl3pPr marL="1219140" indent="0">
              <a:buFontTx/>
              <a:buNone/>
              <a:defRPr sz="2133">
                <a:solidFill>
                  <a:srgbClr val="00254C"/>
                </a:solidFill>
              </a:defRPr>
            </a:lvl3pPr>
            <a:lvl4pPr marL="1828709" indent="0">
              <a:buFontTx/>
              <a:buNone/>
              <a:defRPr sz="2133">
                <a:solidFill>
                  <a:srgbClr val="00254C"/>
                </a:solidFill>
              </a:defRPr>
            </a:lvl4pPr>
            <a:lvl5pPr marL="2438278" indent="0">
              <a:buFontTx/>
              <a:buNone/>
              <a:defRPr sz="2133">
                <a:solidFill>
                  <a:srgbClr val="00254C"/>
                </a:solidFill>
              </a:defRPr>
            </a:lvl5pPr>
          </a:lstStyle>
          <a:p>
            <a:pPr lvl="0"/>
            <a:r>
              <a:rPr lang="de-DE"/>
              <a:t>BILDINFORMATIONEN</a:t>
            </a:r>
          </a:p>
        </p:txBody>
      </p:sp>
      <p:sp>
        <p:nvSpPr>
          <p:cNvPr id="20" name="Inhaltsplatzhalter 22"/>
          <p:cNvSpPr>
            <a:spLocks noGrp="1"/>
          </p:cNvSpPr>
          <p:nvPr>
            <p:ph sz="quarter" idx="19" hasCustomPrompt="1"/>
          </p:nvPr>
        </p:nvSpPr>
        <p:spPr>
          <a:xfrm>
            <a:off x="1583500" y="4869161"/>
            <a:ext cx="2976331" cy="1248139"/>
          </a:xfrm>
          <a:prstGeom prst="rect">
            <a:avLst/>
          </a:prstGeom>
        </p:spPr>
        <p:txBody>
          <a:bodyPr/>
          <a:lstStyle>
            <a:lvl1pPr marL="0" indent="0">
              <a:buFont typeface="Wingdings" pitchFamily="2" charset="2"/>
              <a:buNone/>
              <a:defRPr sz="1467">
                <a:solidFill>
                  <a:schemeClr val="tx1"/>
                </a:solidFill>
                <a:latin typeface="Segoe UI"/>
                <a:cs typeface="Segoe UI"/>
              </a:defRPr>
            </a:lvl1pPr>
            <a:lvl2pPr marL="590521" indent="-355582">
              <a:buFont typeface="Webdings" pitchFamily="18" charset="2"/>
              <a:buChar char=""/>
              <a:defRPr sz="1867">
                <a:solidFill>
                  <a:schemeClr val="tx1"/>
                </a:solidFill>
                <a:latin typeface="Segoe UI"/>
                <a:cs typeface="Segoe UI"/>
              </a:defRPr>
            </a:lvl2pPr>
            <a:lvl3pPr marL="960919" indent="-370399">
              <a:buFont typeface="Webdings" pitchFamily="18" charset="2"/>
              <a:buChar char=""/>
              <a:defRPr sz="1733">
                <a:solidFill>
                  <a:schemeClr val="tx1"/>
                </a:solidFill>
                <a:latin typeface="Segoe UI"/>
                <a:cs typeface="Segoe UI"/>
              </a:defRPr>
            </a:lvl3pPr>
            <a:lvl4pPr marL="1193741" indent="-232822">
              <a:buFont typeface="Trebuchet MS" pitchFamily="34" charset="0"/>
              <a:buChar char="&gt;"/>
              <a:tabLst/>
              <a:defRPr sz="1600">
                <a:solidFill>
                  <a:schemeClr val="tx1"/>
                </a:solidFill>
                <a:latin typeface="Segoe UI"/>
                <a:cs typeface="Segoe UI"/>
              </a:defRPr>
            </a:lvl4pPr>
            <a:lvl5pPr marL="1441379" indent="-247638">
              <a:buFont typeface="Trebuchet MS" pitchFamily="34" charset="0"/>
              <a:buChar char="»"/>
              <a:defRPr sz="1467">
                <a:solidFill>
                  <a:schemeClr val="tx1"/>
                </a:solidFill>
                <a:latin typeface="Segoe UI"/>
                <a:cs typeface="Segoe UI"/>
              </a:defRPr>
            </a:lvl5pPr>
          </a:lstStyle>
          <a:p>
            <a:pPr lvl="0"/>
            <a:r>
              <a:rPr lang="de-DE"/>
              <a:t>Textmasterformat bearbeiten</a:t>
            </a:r>
          </a:p>
        </p:txBody>
      </p:sp>
      <p:sp>
        <p:nvSpPr>
          <p:cNvPr id="32" name="Rectangle 41"/>
          <p:cNvSpPr txBox="1">
            <a:spLocks noChangeArrowheads="1"/>
          </p:cNvSpPr>
          <p:nvPr userDrawn="1"/>
        </p:nvSpPr>
        <p:spPr bwMode="white">
          <a:xfrm>
            <a:off x="84439" y="6493883"/>
            <a:ext cx="768085" cy="241213"/>
          </a:xfrm>
          <a:prstGeom prst="rect">
            <a:avLst/>
          </a:prstGeom>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2866D1D-B7B0-4F86-A6A2-9A2064F0C5D6}" type="slidenum">
              <a:rPr lang="en-US" sz="933" smtClean="0">
                <a:solidFill>
                  <a:srgbClr val="FFFFFF"/>
                </a:solidFill>
                <a:latin typeface="Segoe UI"/>
                <a:cs typeface="Segoe UI"/>
              </a:rPr>
              <a:pPr algn="ctr">
                <a:defRPr/>
              </a:pPr>
              <a:t>‹Nr.›</a:t>
            </a:fld>
            <a:r>
              <a:rPr lang="en-US" sz="933">
                <a:solidFill>
                  <a:srgbClr val="FFFFFF"/>
                </a:solidFill>
                <a:latin typeface="Segoe UI"/>
                <a:cs typeface="Segoe UI"/>
              </a:rPr>
              <a:t> </a:t>
            </a:r>
          </a:p>
        </p:txBody>
      </p:sp>
      <p:sp>
        <p:nvSpPr>
          <p:cNvPr id="17" name="Inhaltsplatzhalter 22"/>
          <p:cNvSpPr>
            <a:spLocks noGrp="1"/>
          </p:cNvSpPr>
          <p:nvPr>
            <p:ph sz="quarter" idx="26"/>
          </p:nvPr>
        </p:nvSpPr>
        <p:spPr>
          <a:xfrm>
            <a:off x="6305553" y="1604797"/>
            <a:ext cx="5584111" cy="4346547"/>
          </a:xfrm>
          <a:prstGeom prst="rect">
            <a:avLst/>
          </a:prstGeom>
        </p:spPr>
        <p:txBody>
          <a:bodyPr>
            <a:normAutofit/>
          </a:bodyPr>
          <a:lstStyle>
            <a:lvl1pPr marL="0" indent="0">
              <a:buFontTx/>
              <a:buNone/>
              <a:defRPr sz="1200" b="0">
                <a:solidFill>
                  <a:schemeClr val="tx1"/>
                </a:solidFill>
                <a:latin typeface="Arial" panose="020B0604020202020204" pitchFamily="34" charset="0"/>
                <a:cs typeface="Arial" panose="020B0604020202020204" pitchFamily="34" charset="0"/>
              </a:defRPr>
            </a:lvl1pPr>
            <a:lvl2pPr marL="241289" indent="-241289">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2pPr>
            <a:lvl3pPr marL="482576" indent="-241289">
              <a:buFont typeface="Webdings" pitchFamily="18" charset="2"/>
              <a:buChar char=""/>
              <a:defRPr sz="1200">
                <a:solidFill>
                  <a:schemeClr val="tx1"/>
                </a:solidFill>
                <a:latin typeface="Arial" panose="020B0604020202020204" pitchFamily="34" charset="0"/>
                <a:cs typeface="Arial" panose="020B0604020202020204" pitchFamily="34" charset="0"/>
              </a:defRPr>
            </a:lvl3pPr>
            <a:lvl4pPr marL="723865" indent="-241289" defTabSz="1314386">
              <a:buFont typeface="Webdings" panose="05030102010509060703" pitchFamily="18" charset="2"/>
              <a:buChar char=""/>
              <a:tabLst/>
              <a:defRPr sz="1200">
                <a:solidFill>
                  <a:schemeClr val="tx1"/>
                </a:solidFill>
                <a:latin typeface="Arial" panose="020B0604020202020204" pitchFamily="34" charset="0"/>
                <a:cs typeface="Arial" panose="020B0604020202020204" pitchFamily="34" charset="0"/>
              </a:defRPr>
            </a:lvl4pPr>
            <a:lvl5pPr marL="952452" indent="-228589">
              <a:buFont typeface="Trebuchet MS"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Textplatzhalter 12"/>
          <p:cNvSpPr>
            <a:spLocks noGrp="1"/>
          </p:cNvSpPr>
          <p:nvPr>
            <p:ph type="body" sz="quarter" idx="24" hasCustomPrompt="1"/>
          </p:nvPr>
        </p:nvSpPr>
        <p:spPr>
          <a:xfrm>
            <a:off x="6284648" y="1139666"/>
            <a:ext cx="5571992" cy="359247"/>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609570" indent="0">
              <a:buFontTx/>
              <a:buNone/>
              <a:defRPr sz="2133">
                <a:solidFill>
                  <a:srgbClr val="00254C"/>
                </a:solidFill>
              </a:defRPr>
            </a:lvl2pPr>
            <a:lvl3pPr marL="1219140" indent="0">
              <a:buFontTx/>
              <a:buNone/>
              <a:defRPr sz="2133">
                <a:solidFill>
                  <a:srgbClr val="00254C"/>
                </a:solidFill>
              </a:defRPr>
            </a:lvl3pPr>
            <a:lvl4pPr marL="1828709" indent="0">
              <a:buFontTx/>
              <a:buNone/>
              <a:defRPr sz="2133">
                <a:solidFill>
                  <a:srgbClr val="00254C"/>
                </a:solidFill>
              </a:defRPr>
            </a:lvl4pPr>
            <a:lvl5pPr marL="2438278" indent="0">
              <a:buFontTx/>
              <a:buNone/>
              <a:defRPr sz="2133">
                <a:solidFill>
                  <a:srgbClr val="00254C"/>
                </a:solidFill>
              </a:defRPr>
            </a:lvl5pPr>
          </a:lstStyle>
          <a:p>
            <a:pPr lvl="0"/>
            <a:r>
              <a:rPr lang="de-DE" dirty="0" err="1"/>
              <a:t>Headlinemasterformat</a:t>
            </a:r>
            <a:r>
              <a:rPr lang="de-DE" dirty="0"/>
              <a:t> bearbeiten</a:t>
            </a:r>
          </a:p>
        </p:txBody>
      </p:sp>
      <p:sp>
        <p:nvSpPr>
          <p:cNvPr id="22" name="Bildplatzhalter 2"/>
          <p:cNvSpPr>
            <a:spLocks noGrp="1"/>
          </p:cNvSpPr>
          <p:nvPr>
            <p:ph type="pic" idx="1" hasCustomPrompt="1"/>
          </p:nvPr>
        </p:nvSpPr>
        <p:spPr>
          <a:xfrm>
            <a:off x="431802" y="1325844"/>
            <a:ext cx="5448300" cy="3063264"/>
          </a:xfrm>
          <a:prstGeom prst="rect">
            <a:avLst/>
          </a:prstGeom>
          <a:noFill/>
          <a:ln>
            <a:noFill/>
          </a:ln>
        </p:spPr>
        <p:txBody>
          <a:bodyPr/>
          <a:lstStyle>
            <a:lvl1pPr marL="0" indent="0">
              <a:buNone/>
              <a:defRPr sz="4267" baseline="0">
                <a:solidFill>
                  <a:schemeClr val="tx1"/>
                </a:solidFill>
                <a:latin typeface="Segoe UI"/>
                <a:cs typeface="Segoe UI"/>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de-DE" dirty="0"/>
              <a:t>Bild durch Klicken auf Symbol hinzufügen</a:t>
            </a:r>
          </a:p>
        </p:txBody>
      </p:sp>
      <p:sp>
        <p:nvSpPr>
          <p:cNvPr id="8" name="Titel 1">
            <a:extLst>
              <a:ext uri="{FF2B5EF4-FFF2-40B4-BE49-F238E27FC236}">
                <a16:creationId xmlns:a16="http://schemas.microsoft.com/office/drawing/2014/main" id="{A30E2AFE-3F01-43B0-8561-C87663A2D5FE}"/>
              </a:ext>
            </a:extLst>
          </p:cNvPr>
          <p:cNvSpPr>
            <a:spLocks noGrp="1"/>
          </p:cNvSpPr>
          <p:nvPr>
            <p:ph type="title"/>
          </p:nvPr>
        </p:nvSpPr>
        <p:spPr>
          <a:xfrm>
            <a:off x="359191" y="105027"/>
            <a:ext cx="10542919" cy="440727"/>
          </a:xfrm>
        </p:spPr>
        <p:txBody>
          <a:bodyPr/>
          <a:lstStyle/>
          <a:p>
            <a:r>
              <a:rPr lang="de-DE" dirty="0"/>
              <a:t>Mastertitelformat bearbeiten</a:t>
            </a:r>
          </a:p>
        </p:txBody>
      </p:sp>
    </p:spTree>
    <p:extLst>
      <p:ext uri="{BB962C8B-B14F-4D97-AF65-F5344CB8AC3E}">
        <p14:creationId xmlns:p14="http://schemas.microsoft.com/office/powerpoint/2010/main" val="134744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oßer Monitor mit Bildunterschrift">
    <p:spTree>
      <p:nvGrpSpPr>
        <p:cNvPr id="1" name=""/>
        <p:cNvGrpSpPr/>
        <p:nvPr/>
      </p:nvGrpSpPr>
      <p:grpSpPr>
        <a:xfrm>
          <a:off x="0" y="0"/>
          <a:ext cx="0" cy="0"/>
          <a:chOff x="0" y="0"/>
          <a:chExt cx="0" cy="0"/>
        </a:xfrm>
      </p:grpSpPr>
      <p:sp>
        <p:nvSpPr>
          <p:cNvPr id="13" name="Bildplatzhalter 2"/>
          <p:cNvSpPr>
            <a:spLocks noGrp="1"/>
          </p:cNvSpPr>
          <p:nvPr>
            <p:ph type="pic" idx="1" hasCustomPrompt="1"/>
          </p:nvPr>
        </p:nvSpPr>
        <p:spPr>
          <a:xfrm>
            <a:off x="431800" y="1317560"/>
            <a:ext cx="8546469" cy="4649347"/>
          </a:xfrm>
          <a:prstGeom prst="rect">
            <a:avLst/>
          </a:prstGeom>
          <a:noFill/>
          <a:ln>
            <a:noFill/>
          </a:ln>
        </p:spPr>
        <p:txBody>
          <a:bodyPr/>
          <a:lstStyle>
            <a:lvl1pPr marL="0" indent="0">
              <a:buNone/>
              <a:defRPr sz="4267" baseline="0">
                <a:solidFill>
                  <a:schemeClr val="tx1"/>
                </a:solidFill>
                <a:latin typeface="Segoe UI"/>
                <a:cs typeface="Segoe UI"/>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de-DE"/>
              <a:t>Bild durch Klicken auf Symbol hinzufügen</a:t>
            </a:r>
          </a:p>
        </p:txBody>
      </p:sp>
      <p:sp>
        <p:nvSpPr>
          <p:cNvPr id="23" name="Inhaltsplatzhalter 22"/>
          <p:cNvSpPr>
            <a:spLocks noGrp="1"/>
          </p:cNvSpPr>
          <p:nvPr>
            <p:ph sz="quarter" idx="25" hasCustomPrompt="1"/>
          </p:nvPr>
        </p:nvSpPr>
        <p:spPr>
          <a:xfrm>
            <a:off x="9456373" y="1192463"/>
            <a:ext cx="2400267" cy="5053359"/>
          </a:xfrm>
          <a:prstGeom prst="rect">
            <a:avLst/>
          </a:prstGeom>
        </p:spPr>
        <p:txBody>
          <a:bodyPr>
            <a:normAutofit/>
          </a:bodyPr>
          <a:lstStyle>
            <a:lvl1pPr marL="0" marR="0" indent="0" algn="l" defTabSz="1219140"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590521" indent="-355582">
              <a:buFont typeface="Webdings" pitchFamily="18" charset="2"/>
              <a:buChar char=""/>
              <a:defRPr sz="1867">
                <a:solidFill>
                  <a:schemeClr val="tx1"/>
                </a:solidFill>
                <a:latin typeface="Segoe UI"/>
                <a:cs typeface="Segoe UI"/>
              </a:defRPr>
            </a:lvl2pPr>
            <a:lvl3pPr marL="960919" indent="-370399">
              <a:buFont typeface="Webdings" pitchFamily="18" charset="2"/>
              <a:buChar char=""/>
              <a:defRPr sz="1733">
                <a:solidFill>
                  <a:schemeClr val="tx1"/>
                </a:solidFill>
                <a:latin typeface="Segoe UI"/>
                <a:cs typeface="Segoe UI"/>
              </a:defRPr>
            </a:lvl3pPr>
            <a:lvl4pPr marL="1193741" indent="-232822">
              <a:buFont typeface="Trebuchet MS" pitchFamily="34" charset="0"/>
              <a:buChar char="&gt;"/>
              <a:tabLst/>
              <a:defRPr sz="1600">
                <a:solidFill>
                  <a:schemeClr val="tx1"/>
                </a:solidFill>
                <a:latin typeface="Segoe UI"/>
                <a:cs typeface="Segoe UI"/>
              </a:defRPr>
            </a:lvl4pPr>
            <a:lvl5pPr marL="1441379" indent="-247638">
              <a:buFont typeface="Trebuchet MS" pitchFamily="34" charset="0"/>
              <a:buChar char="»"/>
              <a:defRPr sz="1467">
                <a:solidFill>
                  <a:schemeClr val="tx1"/>
                </a:solidFill>
                <a:latin typeface="Segoe UI"/>
                <a:cs typeface="Segoe UI"/>
              </a:defRPr>
            </a:lvl5pPr>
          </a:lstStyle>
          <a:p>
            <a:pPr lvl="0"/>
            <a:r>
              <a:rPr lang="de-DE" dirty="0"/>
              <a:t>Textmasterformat bearbeiten</a:t>
            </a:r>
          </a:p>
          <a:p>
            <a:pPr lvl="0"/>
            <a:endParaRPr lang="de-DE" dirty="0"/>
          </a:p>
          <a:p>
            <a:pPr marL="0" marR="0" lvl="0" indent="0" algn="l" defTabSz="1219140" rtl="0" eaLnBrk="1" fontAlgn="auto" latinLnBrk="0" hangingPunct="1">
              <a:lnSpc>
                <a:spcPct val="100000"/>
              </a:lnSpc>
              <a:spcBef>
                <a:spcPct val="20000"/>
              </a:spcBef>
              <a:spcAft>
                <a:spcPts val="0"/>
              </a:spcAft>
              <a:buClrTx/>
              <a:buSzTx/>
              <a:buFont typeface="Wingdings" pitchFamily="2" charset="2"/>
              <a:buNone/>
              <a:tabLst/>
              <a:defRPr/>
            </a:pPr>
            <a:r>
              <a:rPr lang="de-DE" dirty="0"/>
              <a:t>Textmasterformat bearbeiten</a:t>
            </a:r>
          </a:p>
          <a:p>
            <a:pPr lvl="0"/>
            <a:endParaRPr lang="de-DE" dirty="0"/>
          </a:p>
          <a:p>
            <a:pPr marL="0" marR="0" lvl="0" indent="0" algn="l" defTabSz="1219140" rtl="0" eaLnBrk="1" fontAlgn="auto" latinLnBrk="0" hangingPunct="1">
              <a:lnSpc>
                <a:spcPct val="100000"/>
              </a:lnSpc>
              <a:spcBef>
                <a:spcPct val="20000"/>
              </a:spcBef>
              <a:spcAft>
                <a:spcPts val="0"/>
              </a:spcAft>
              <a:buClrTx/>
              <a:buSzTx/>
              <a:buFont typeface="Wingdings" pitchFamily="2" charset="2"/>
              <a:buNone/>
              <a:tabLst/>
              <a:defRPr/>
            </a:pPr>
            <a:r>
              <a:rPr lang="de-DE" dirty="0"/>
              <a:t>Textmasterformat bearbeiten</a:t>
            </a:r>
          </a:p>
          <a:p>
            <a:pPr lvl="0"/>
            <a:endParaRPr lang="de-DE" dirty="0"/>
          </a:p>
          <a:p>
            <a:pPr marL="0" marR="0" lvl="0" indent="0" algn="l" defTabSz="1219140" rtl="0" eaLnBrk="1" fontAlgn="auto" latinLnBrk="0" hangingPunct="1">
              <a:lnSpc>
                <a:spcPct val="100000"/>
              </a:lnSpc>
              <a:spcBef>
                <a:spcPct val="20000"/>
              </a:spcBef>
              <a:spcAft>
                <a:spcPts val="0"/>
              </a:spcAft>
              <a:buClrTx/>
              <a:buSzTx/>
              <a:buFont typeface="Wingdings" pitchFamily="2" charset="2"/>
              <a:buNone/>
              <a:tabLst/>
              <a:defRPr/>
            </a:pPr>
            <a:r>
              <a:rPr lang="de-DE" dirty="0"/>
              <a:t>Textmasterformat bearbeiten</a:t>
            </a:r>
          </a:p>
          <a:p>
            <a:pPr lvl="0"/>
            <a:endParaRPr lang="de-DE" dirty="0"/>
          </a:p>
          <a:p>
            <a:pPr marL="0" marR="0" lvl="0" indent="0" algn="l" defTabSz="1219140" rtl="0" eaLnBrk="1" fontAlgn="auto" latinLnBrk="0" hangingPunct="1">
              <a:lnSpc>
                <a:spcPct val="100000"/>
              </a:lnSpc>
              <a:spcBef>
                <a:spcPct val="20000"/>
              </a:spcBef>
              <a:spcAft>
                <a:spcPts val="0"/>
              </a:spcAft>
              <a:buClrTx/>
              <a:buSzTx/>
              <a:buFont typeface="Wingdings" pitchFamily="2" charset="2"/>
              <a:buNone/>
              <a:tabLst/>
              <a:defRPr/>
            </a:pPr>
            <a:r>
              <a:rPr lang="de-DE" dirty="0"/>
              <a:t>Textmasterformat bearbeiten</a:t>
            </a:r>
          </a:p>
          <a:p>
            <a:pPr lvl="0"/>
            <a:endParaRPr lang="de-DE" dirty="0"/>
          </a:p>
        </p:txBody>
      </p:sp>
      <p:sp>
        <p:nvSpPr>
          <p:cNvPr id="4" name="Titel 1">
            <a:extLst>
              <a:ext uri="{FF2B5EF4-FFF2-40B4-BE49-F238E27FC236}">
                <a16:creationId xmlns:a16="http://schemas.microsoft.com/office/drawing/2014/main" id="{15C682D3-736E-4042-A3F0-40A206F697F4}"/>
              </a:ext>
            </a:extLst>
          </p:cNvPr>
          <p:cNvSpPr>
            <a:spLocks noGrp="1"/>
          </p:cNvSpPr>
          <p:nvPr>
            <p:ph type="title"/>
          </p:nvPr>
        </p:nvSpPr>
        <p:spPr>
          <a:xfrm>
            <a:off x="359191" y="105027"/>
            <a:ext cx="10542919" cy="440727"/>
          </a:xfrm>
        </p:spPr>
        <p:txBody>
          <a:bodyPr/>
          <a:lstStyle/>
          <a:p>
            <a:r>
              <a:rPr lang="de-DE"/>
              <a:t>Mastertitelformat bearbeiten</a:t>
            </a:r>
          </a:p>
        </p:txBody>
      </p:sp>
    </p:spTree>
    <p:extLst>
      <p:ext uri="{BB962C8B-B14F-4D97-AF65-F5344CB8AC3E}">
        <p14:creationId xmlns:p14="http://schemas.microsoft.com/office/powerpoint/2010/main" val="3573705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Monitore mit Bildunterschrift">
    <p:spTree>
      <p:nvGrpSpPr>
        <p:cNvPr id="1" name=""/>
        <p:cNvGrpSpPr/>
        <p:nvPr/>
      </p:nvGrpSpPr>
      <p:grpSpPr>
        <a:xfrm>
          <a:off x="0" y="0"/>
          <a:ext cx="0" cy="0"/>
          <a:chOff x="0" y="0"/>
          <a:chExt cx="0" cy="0"/>
        </a:xfrm>
      </p:grpSpPr>
      <p:sp>
        <p:nvSpPr>
          <p:cNvPr id="17" name="Inhaltsplatzhalter 22"/>
          <p:cNvSpPr>
            <a:spLocks noGrp="1"/>
          </p:cNvSpPr>
          <p:nvPr>
            <p:ph sz="quarter" idx="25" hasCustomPrompt="1"/>
          </p:nvPr>
        </p:nvSpPr>
        <p:spPr>
          <a:xfrm>
            <a:off x="997704" y="5194820"/>
            <a:ext cx="4810265" cy="1114501"/>
          </a:xfrm>
          <a:prstGeom prst="rect">
            <a:avLst/>
          </a:prstGeom>
        </p:spPr>
        <p:txBody>
          <a:bodyPr>
            <a:normAutofit/>
          </a:bodyPr>
          <a:lstStyle>
            <a:lvl1pPr marL="0" marR="0" indent="0" algn="l" defTabSz="1219140"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590521" indent="-355582">
              <a:buFont typeface="Webdings" pitchFamily="18" charset="2"/>
              <a:buChar char=""/>
              <a:defRPr sz="1867">
                <a:solidFill>
                  <a:schemeClr val="tx1"/>
                </a:solidFill>
                <a:latin typeface="Segoe UI"/>
                <a:cs typeface="Segoe UI"/>
              </a:defRPr>
            </a:lvl2pPr>
            <a:lvl3pPr marL="960919" indent="-370399">
              <a:buFont typeface="Webdings" pitchFamily="18" charset="2"/>
              <a:buChar char=""/>
              <a:defRPr sz="1733">
                <a:solidFill>
                  <a:schemeClr val="tx1"/>
                </a:solidFill>
                <a:latin typeface="Segoe UI"/>
                <a:cs typeface="Segoe UI"/>
              </a:defRPr>
            </a:lvl3pPr>
            <a:lvl4pPr marL="1193741" indent="-232822">
              <a:buFont typeface="Trebuchet MS" pitchFamily="34" charset="0"/>
              <a:buChar char="&gt;"/>
              <a:tabLst/>
              <a:defRPr sz="1600">
                <a:solidFill>
                  <a:schemeClr val="tx1"/>
                </a:solidFill>
                <a:latin typeface="Segoe UI"/>
                <a:cs typeface="Segoe UI"/>
              </a:defRPr>
            </a:lvl4pPr>
            <a:lvl5pPr marL="1441379" indent="-247638">
              <a:buFont typeface="Trebuchet MS" pitchFamily="34" charset="0"/>
              <a:buChar char="»"/>
              <a:defRPr sz="1467">
                <a:solidFill>
                  <a:schemeClr val="tx1"/>
                </a:solidFill>
                <a:latin typeface="Segoe UI"/>
                <a:cs typeface="Segoe UI"/>
              </a:defRPr>
            </a:lvl5pPr>
          </a:lstStyle>
          <a:p>
            <a:pPr lvl="0"/>
            <a:r>
              <a:rPr lang="de-DE"/>
              <a:t>Textmasterformat bearbeiten</a:t>
            </a:r>
          </a:p>
          <a:p>
            <a:pPr marL="0" marR="0" lvl="0" indent="0" algn="l" defTabSz="1219140"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p:txBody>
      </p:sp>
      <p:sp>
        <p:nvSpPr>
          <p:cNvPr id="22" name="Inhaltsplatzhalter 22"/>
          <p:cNvSpPr>
            <a:spLocks noGrp="1"/>
          </p:cNvSpPr>
          <p:nvPr>
            <p:ph sz="quarter" idx="26" hasCustomPrompt="1"/>
          </p:nvPr>
        </p:nvSpPr>
        <p:spPr>
          <a:xfrm>
            <a:off x="6384032" y="5186387"/>
            <a:ext cx="4800533" cy="1114501"/>
          </a:xfrm>
          <a:prstGeom prst="rect">
            <a:avLst/>
          </a:prstGeom>
        </p:spPr>
        <p:txBody>
          <a:bodyPr>
            <a:normAutofit/>
          </a:bodyPr>
          <a:lstStyle>
            <a:lvl1pPr marL="0" marR="0" indent="0" algn="l" defTabSz="1219140"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590521" indent="-355582">
              <a:buFont typeface="Webdings" pitchFamily="18" charset="2"/>
              <a:buChar char=""/>
              <a:defRPr sz="1867">
                <a:solidFill>
                  <a:schemeClr val="tx1"/>
                </a:solidFill>
                <a:latin typeface="Segoe UI"/>
                <a:cs typeface="Segoe UI"/>
              </a:defRPr>
            </a:lvl2pPr>
            <a:lvl3pPr marL="960919" indent="-370399">
              <a:buFont typeface="Webdings" pitchFamily="18" charset="2"/>
              <a:buChar char=""/>
              <a:defRPr sz="1733">
                <a:solidFill>
                  <a:schemeClr val="tx1"/>
                </a:solidFill>
                <a:latin typeface="Segoe UI"/>
                <a:cs typeface="Segoe UI"/>
              </a:defRPr>
            </a:lvl3pPr>
            <a:lvl4pPr marL="1193741" indent="-232822">
              <a:buFont typeface="Trebuchet MS" pitchFamily="34" charset="0"/>
              <a:buChar char="&gt;"/>
              <a:tabLst/>
              <a:defRPr sz="1600">
                <a:solidFill>
                  <a:schemeClr val="tx1"/>
                </a:solidFill>
                <a:latin typeface="Segoe UI"/>
                <a:cs typeface="Segoe UI"/>
              </a:defRPr>
            </a:lvl4pPr>
            <a:lvl5pPr marL="1441379" indent="-247638">
              <a:buFont typeface="Trebuchet MS" pitchFamily="34" charset="0"/>
              <a:buChar char="»"/>
              <a:defRPr sz="1467">
                <a:solidFill>
                  <a:schemeClr val="tx1"/>
                </a:solidFill>
                <a:latin typeface="Segoe UI"/>
                <a:cs typeface="Segoe UI"/>
              </a:defRPr>
            </a:lvl5pPr>
          </a:lstStyle>
          <a:p>
            <a:pPr lvl="0"/>
            <a:r>
              <a:rPr lang="de-DE"/>
              <a:t>Textmasterformat bearbeiten</a:t>
            </a:r>
          </a:p>
          <a:p>
            <a:pPr marL="0" marR="0" lvl="0" indent="0" algn="l" defTabSz="1219140"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p:txBody>
      </p:sp>
      <p:sp>
        <p:nvSpPr>
          <p:cNvPr id="23" name="Bildplatzhalter 2"/>
          <p:cNvSpPr>
            <a:spLocks noGrp="1"/>
          </p:cNvSpPr>
          <p:nvPr>
            <p:ph type="pic" idx="1" hasCustomPrompt="1"/>
          </p:nvPr>
        </p:nvSpPr>
        <p:spPr>
          <a:xfrm>
            <a:off x="1138668" y="1921560"/>
            <a:ext cx="4506003" cy="2666185"/>
          </a:xfrm>
          <a:prstGeom prst="rect">
            <a:avLst/>
          </a:prstGeom>
          <a:noFill/>
          <a:ln>
            <a:noFill/>
          </a:ln>
        </p:spPr>
        <p:txBody>
          <a:bodyPr/>
          <a:lstStyle>
            <a:lvl1pPr marL="0" indent="0">
              <a:buNone/>
              <a:defRPr sz="4267" baseline="0">
                <a:solidFill>
                  <a:schemeClr val="tx1"/>
                </a:solidFill>
                <a:latin typeface="Segoe UI"/>
                <a:cs typeface="Segoe UI"/>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de-DE"/>
              <a:t>Bild durch Klicken auf Symbol hinzufügen</a:t>
            </a:r>
          </a:p>
        </p:txBody>
      </p:sp>
      <p:sp>
        <p:nvSpPr>
          <p:cNvPr id="24" name="Bildplatzhalter 2"/>
          <p:cNvSpPr>
            <a:spLocks noGrp="1"/>
          </p:cNvSpPr>
          <p:nvPr>
            <p:ph type="pic" idx="27" hasCustomPrompt="1"/>
          </p:nvPr>
        </p:nvSpPr>
        <p:spPr>
          <a:xfrm>
            <a:off x="6532033" y="1920743"/>
            <a:ext cx="4521200" cy="2667000"/>
          </a:xfrm>
          <a:prstGeom prst="rect">
            <a:avLst/>
          </a:prstGeom>
          <a:noFill/>
          <a:ln>
            <a:noFill/>
          </a:ln>
        </p:spPr>
        <p:txBody>
          <a:bodyPr/>
          <a:lstStyle>
            <a:lvl1pPr marL="0" indent="0">
              <a:buNone/>
              <a:defRPr sz="4267" baseline="0">
                <a:solidFill>
                  <a:schemeClr val="tx1"/>
                </a:solidFill>
                <a:latin typeface="Segoe UI"/>
                <a:cs typeface="Segoe UI"/>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de-DE"/>
              <a:t>Bild durch Klicken auf Symbol hinzufügen</a:t>
            </a:r>
          </a:p>
        </p:txBody>
      </p:sp>
      <p:sp>
        <p:nvSpPr>
          <p:cNvPr id="25" name="Textplatzhalter 12"/>
          <p:cNvSpPr>
            <a:spLocks noGrp="1"/>
          </p:cNvSpPr>
          <p:nvPr>
            <p:ph type="body" sz="quarter" idx="18" hasCustomPrompt="1"/>
          </p:nvPr>
        </p:nvSpPr>
        <p:spPr>
          <a:xfrm>
            <a:off x="281757" y="1140361"/>
            <a:ext cx="11155305" cy="359247"/>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609570" indent="0">
              <a:buFontTx/>
              <a:buNone/>
              <a:defRPr sz="2133">
                <a:solidFill>
                  <a:srgbClr val="00254C"/>
                </a:solidFill>
              </a:defRPr>
            </a:lvl2pPr>
            <a:lvl3pPr marL="1219140" indent="0">
              <a:buFontTx/>
              <a:buNone/>
              <a:defRPr sz="2133">
                <a:solidFill>
                  <a:srgbClr val="00254C"/>
                </a:solidFill>
              </a:defRPr>
            </a:lvl3pPr>
            <a:lvl4pPr marL="1828709" indent="0">
              <a:buFontTx/>
              <a:buNone/>
              <a:defRPr sz="2133">
                <a:solidFill>
                  <a:srgbClr val="00254C"/>
                </a:solidFill>
              </a:defRPr>
            </a:lvl4pPr>
            <a:lvl5pPr marL="2438278" indent="0">
              <a:buFontTx/>
              <a:buNone/>
              <a:defRPr sz="2133">
                <a:solidFill>
                  <a:srgbClr val="00254C"/>
                </a:solidFill>
              </a:defRPr>
            </a:lvl5pPr>
          </a:lstStyle>
          <a:p>
            <a:pPr lvl="0"/>
            <a:r>
              <a:rPr lang="de-DE" dirty="0" err="1"/>
              <a:t>Headlinemasterformat</a:t>
            </a:r>
            <a:r>
              <a:rPr lang="de-DE" dirty="0"/>
              <a:t> durch Klicken bearbeiten </a:t>
            </a:r>
          </a:p>
        </p:txBody>
      </p:sp>
      <p:sp>
        <p:nvSpPr>
          <p:cNvPr id="7" name="Titel 1">
            <a:extLst>
              <a:ext uri="{FF2B5EF4-FFF2-40B4-BE49-F238E27FC236}">
                <a16:creationId xmlns:a16="http://schemas.microsoft.com/office/drawing/2014/main" id="{0DF1020F-CEF3-4DED-94A8-A13A7042DFE5}"/>
              </a:ext>
            </a:extLst>
          </p:cNvPr>
          <p:cNvSpPr>
            <a:spLocks noGrp="1"/>
          </p:cNvSpPr>
          <p:nvPr>
            <p:ph type="title"/>
          </p:nvPr>
        </p:nvSpPr>
        <p:spPr>
          <a:xfrm>
            <a:off x="359191" y="105027"/>
            <a:ext cx="10542919" cy="440727"/>
          </a:xfrm>
        </p:spPr>
        <p:txBody>
          <a:bodyPr/>
          <a:lstStyle/>
          <a:p>
            <a:r>
              <a:rPr lang="de-DE"/>
              <a:t>Mastertitelformat bearbeiten</a:t>
            </a:r>
          </a:p>
        </p:txBody>
      </p:sp>
    </p:spTree>
    <p:extLst>
      <p:ext uri="{BB962C8B-B14F-4D97-AF65-F5344CB8AC3E}">
        <p14:creationId xmlns:p14="http://schemas.microsoft.com/office/powerpoint/2010/main" val="4229580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Monitor mit Bildunterschrift">
    <p:spTree>
      <p:nvGrpSpPr>
        <p:cNvPr id="1" name=""/>
        <p:cNvGrpSpPr/>
        <p:nvPr/>
      </p:nvGrpSpPr>
      <p:grpSpPr>
        <a:xfrm>
          <a:off x="0" y="0"/>
          <a:ext cx="0" cy="0"/>
          <a:chOff x="0" y="0"/>
          <a:chExt cx="0" cy="0"/>
        </a:xfrm>
      </p:grpSpPr>
      <p:sp>
        <p:nvSpPr>
          <p:cNvPr id="15" name="Inhaltsplatzhalter 22"/>
          <p:cNvSpPr>
            <a:spLocks noGrp="1"/>
          </p:cNvSpPr>
          <p:nvPr>
            <p:ph sz="quarter" idx="25" hasCustomPrompt="1"/>
          </p:nvPr>
        </p:nvSpPr>
        <p:spPr>
          <a:xfrm>
            <a:off x="303556" y="2660915"/>
            <a:ext cx="2208245" cy="1536172"/>
          </a:xfrm>
          <a:prstGeom prst="rect">
            <a:avLst/>
          </a:prstGeom>
        </p:spPr>
        <p:txBody>
          <a:bodyPr>
            <a:normAutofit/>
          </a:bodyPr>
          <a:lstStyle>
            <a:lvl1pPr marL="0" marR="0" indent="0" algn="l" defTabSz="1219140"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590521" indent="-355582">
              <a:buFont typeface="Webdings" pitchFamily="18" charset="2"/>
              <a:buChar char=""/>
              <a:defRPr sz="1867">
                <a:solidFill>
                  <a:schemeClr val="tx1"/>
                </a:solidFill>
                <a:latin typeface="Segoe UI"/>
                <a:cs typeface="Segoe UI"/>
              </a:defRPr>
            </a:lvl2pPr>
            <a:lvl3pPr marL="960919" indent="-370399">
              <a:buFont typeface="Webdings" pitchFamily="18" charset="2"/>
              <a:buChar char=""/>
              <a:defRPr sz="1733">
                <a:solidFill>
                  <a:schemeClr val="tx1"/>
                </a:solidFill>
                <a:latin typeface="Segoe UI"/>
                <a:cs typeface="Segoe UI"/>
              </a:defRPr>
            </a:lvl3pPr>
            <a:lvl4pPr marL="1193741" indent="-232822">
              <a:buFont typeface="Trebuchet MS" pitchFamily="34" charset="0"/>
              <a:buChar char="&gt;"/>
              <a:tabLst/>
              <a:defRPr sz="1600">
                <a:solidFill>
                  <a:schemeClr val="tx1"/>
                </a:solidFill>
                <a:latin typeface="Segoe UI"/>
                <a:cs typeface="Segoe UI"/>
              </a:defRPr>
            </a:lvl4pPr>
            <a:lvl5pPr marL="1441379" indent="-247638">
              <a:buFont typeface="Trebuchet MS" pitchFamily="34" charset="0"/>
              <a:buChar char="»"/>
              <a:defRPr sz="1467">
                <a:solidFill>
                  <a:schemeClr val="tx1"/>
                </a:solidFill>
                <a:latin typeface="Segoe UI"/>
                <a:cs typeface="Segoe UI"/>
              </a:defRPr>
            </a:lvl5pPr>
          </a:lstStyle>
          <a:p>
            <a:pPr lvl="0"/>
            <a:r>
              <a:rPr lang="de-DE"/>
              <a:t>Textmasterformat bearbeiten</a:t>
            </a:r>
          </a:p>
          <a:p>
            <a:pPr marL="0" marR="0" lvl="0" indent="0" algn="l" defTabSz="1219140"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p:txBody>
      </p:sp>
      <p:sp>
        <p:nvSpPr>
          <p:cNvPr id="20" name="Textplatzhalter 12"/>
          <p:cNvSpPr>
            <a:spLocks noGrp="1"/>
          </p:cNvSpPr>
          <p:nvPr>
            <p:ph type="body" sz="quarter" idx="18" hasCustomPrompt="1"/>
          </p:nvPr>
        </p:nvSpPr>
        <p:spPr>
          <a:xfrm>
            <a:off x="271155" y="1140361"/>
            <a:ext cx="11585487" cy="359247"/>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609570" indent="0">
              <a:buFontTx/>
              <a:buNone/>
              <a:defRPr sz="2133">
                <a:solidFill>
                  <a:srgbClr val="00254C"/>
                </a:solidFill>
              </a:defRPr>
            </a:lvl2pPr>
            <a:lvl3pPr marL="1219140" indent="0">
              <a:buFontTx/>
              <a:buNone/>
              <a:defRPr sz="2133">
                <a:solidFill>
                  <a:srgbClr val="00254C"/>
                </a:solidFill>
              </a:defRPr>
            </a:lvl3pPr>
            <a:lvl4pPr marL="1828709" indent="0">
              <a:buFontTx/>
              <a:buNone/>
              <a:defRPr sz="2133">
                <a:solidFill>
                  <a:srgbClr val="00254C"/>
                </a:solidFill>
              </a:defRPr>
            </a:lvl4pPr>
            <a:lvl5pPr marL="2438278" indent="0">
              <a:buFontTx/>
              <a:buNone/>
              <a:defRPr sz="2133">
                <a:solidFill>
                  <a:srgbClr val="00254C"/>
                </a:solidFill>
              </a:defRPr>
            </a:lvl5pPr>
          </a:lstStyle>
          <a:p>
            <a:pPr lvl="0"/>
            <a:r>
              <a:rPr lang="de-DE" dirty="0" err="1"/>
              <a:t>Headlinemasterformat</a:t>
            </a:r>
            <a:r>
              <a:rPr lang="de-DE" dirty="0"/>
              <a:t> durch Klicken bearbeiten </a:t>
            </a:r>
          </a:p>
        </p:txBody>
      </p:sp>
      <p:sp>
        <p:nvSpPr>
          <p:cNvPr id="21" name="Inhaltsplatzhalter 22"/>
          <p:cNvSpPr>
            <a:spLocks noGrp="1"/>
          </p:cNvSpPr>
          <p:nvPr>
            <p:ph sz="quarter" idx="26" hasCustomPrompt="1"/>
          </p:nvPr>
        </p:nvSpPr>
        <p:spPr>
          <a:xfrm>
            <a:off x="9648396" y="2756927"/>
            <a:ext cx="2208245" cy="1536172"/>
          </a:xfrm>
          <a:prstGeom prst="rect">
            <a:avLst/>
          </a:prstGeom>
        </p:spPr>
        <p:txBody>
          <a:bodyPr>
            <a:normAutofit/>
          </a:bodyPr>
          <a:lstStyle>
            <a:lvl1pPr marL="0" marR="0" indent="0" algn="l" defTabSz="1219140"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590521" indent="-355582">
              <a:buFont typeface="Webdings" pitchFamily="18" charset="2"/>
              <a:buChar char=""/>
              <a:defRPr sz="1867">
                <a:solidFill>
                  <a:schemeClr val="tx1"/>
                </a:solidFill>
                <a:latin typeface="Segoe UI"/>
                <a:cs typeface="Segoe UI"/>
              </a:defRPr>
            </a:lvl2pPr>
            <a:lvl3pPr marL="960919" indent="-370399">
              <a:buFont typeface="Webdings" pitchFamily="18" charset="2"/>
              <a:buChar char=""/>
              <a:defRPr sz="1733">
                <a:solidFill>
                  <a:schemeClr val="tx1"/>
                </a:solidFill>
                <a:latin typeface="Segoe UI"/>
                <a:cs typeface="Segoe UI"/>
              </a:defRPr>
            </a:lvl3pPr>
            <a:lvl4pPr marL="1193741" indent="-232822">
              <a:buFont typeface="Trebuchet MS" pitchFamily="34" charset="0"/>
              <a:buChar char="&gt;"/>
              <a:tabLst/>
              <a:defRPr sz="1600">
                <a:solidFill>
                  <a:schemeClr val="tx1"/>
                </a:solidFill>
                <a:latin typeface="Segoe UI"/>
                <a:cs typeface="Segoe UI"/>
              </a:defRPr>
            </a:lvl4pPr>
            <a:lvl5pPr marL="1441379" indent="-247638">
              <a:buFont typeface="Trebuchet MS" pitchFamily="34" charset="0"/>
              <a:buChar char="»"/>
              <a:defRPr sz="1467">
                <a:solidFill>
                  <a:schemeClr val="tx1"/>
                </a:solidFill>
                <a:latin typeface="Segoe UI"/>
                <a:cs typeface="Segoe UI"/>
              </a:defRPr>
            </a:lvl5pPr>
          </a:lstStyle>
          <a:p>
            <a:pPr lvl="0"/>
            <a:r>
              <a:rPr lang="de-DE"/>
              <a:t>Textmasterformat bearbeiten</a:t>
            </a:r>
          </a:p>
          <a:p>
            <a:pPr marL="0" marR="0" lvl="0" indent="0" algn="l" defTabSz="1219140"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p:txBody>
      </p:sp>
      <p:sp>
        <p:nvSpPr>
          <p:cNvPr id="16" name="Bildplatzhalter 2"/>
          <p:cNvSpPr>
            <a:spLocks noGrp="1"/>
          </p:cNvSpPr>
          <p:nvPr>
            <p:ph type="pic" idx="1" hasCustomPrompt="1"/>
          </p:nvPr>
        </p:nvSpPr>
        <p:spPr>
          <a:xfrm>
            <a:off x="2811223" y="1921557"/>
            <a:ext cx="6549140" cy="4388227"/>
          </a:xfrm>
          <a:prstGeom prst="rect">
            <a:avLst/>
          </a:prstGeom>
          <a:noFill/>
          <a:ln>
            <a:noFill/>
          </a:ln>
        </p:spPr>
        <p:txBody>
          <a:bodyPr/>
          <a:lstStyle>
            <a:lvl1pPr marL="0" indent="0">
              <a:buNone/>
              <a:defRPr sz="4267" baseline="0">
                <a:solidFill>
                  <a:schemeClr val="tx1"/>
                </a:solidFill>
                <a:latin typeface="Segoe UI"/>
                <a:cs typeface="Segoe UI"/>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de-DE"/>
              <a:t>Bild durch Klicken auf Symbol hinzufügen</a:t>
            </a:r>
          </a:p>
        </p:txBody>
      </p:sp>
      <p:sp>
        <p:nvSpPr>
          <p:cNvPr id="6" name="Titel 1">
            <a:extLst>
              <a:ext uri="{FF2B5EF4-FFF2-40B4-BE49-F238E27FC236}">
                <a16:creationId xmlns:a16="http://schemas.microsoft.com/office/drawing/2014/main" id="{3C82D11D-8C9A-4DFD-B359-68D47B3E0618}"/>
              </a:ext>
            </a:extLst>
          </p:cNvPr>
          <p:cNvSpPr>
            <a:spLocks noGrp="1"/>
          </p:cNvSpPr>
          <p:nvPr>
            <p:ph type="title"/>
          </p:nvPr>
        </p:nvSpPr>
        <p:spPr>
          <a:xfrm>
            <a:off x="359191" y="105027"/>
            <a:ext cx="10542919" cy="440727"/>
          </a:xfrm>
        </p:spPr>
        <p:txBody>
          <a:bodyPr/>
          <a:lstStyle/>
          <a:p>
            <a:r>
              <a:rPr lang="de-DE"/>
              <a:t>Mastertitelformat bearbeiten</a:t>
            </a:r>
          </a:p>
        </p:txBody>
      </p:sp>
    </p:spTree>
    <p:extLst>
      <p:ext uri="{BB962C8B-B14F-4D97-AF65-F5344CB8AC3E}">
        <p14:creationId xmlns:p14="http://schemas.microsoft.com/office/powerpoint/2010/main" val="364747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0" name="Textplatzhalter 12"/>
          <p:cNvSpPr>
            <a:spLocks noGrp="1"/>
          </p:cNvSpPr>
          <p:nvPr>
            <p:ph type="body" sz="quarter" idx="18" hasCustomPrompt="1"/>
          </p:nvPr>
        </p:nvSpPr>
        <p:spPr>
          <a:xfrm>
            <a:off x="292357" y="1140359"/>
            <a:ext cx="11467844" cy="359247"/>
          </a:xfrm>
          <a:prstGeom prst="rect">
            <a:avLst/>
          </a:prstGeom>
          <a:noFill/>
          <a:ln>
            <a:noFill/>
          </a:ln>
          <a:effectLst/>
        </p:spPr>
        <p:txBody>
          <a:bodyPr/>
          <a:lstStyle>
            <a:lvl1pPr marL="0" indent="0">
              <a:buFontTx/>
              <a:buNone/>
              <a:defRPr sz="2133" b="1" baseline="0">
                <a:solidFill>
                  <a:schemeClr val="tx1"/>
                </a:solidFill>
                <a:latin typeface="Segoe UI"/>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err="1"/>
              <a:t>Headlinemasterformat</a:t>
            </a:r>
            <a:r>
              <a:rPr lang="de-DE"/>
              <a:t> durch Klicken bearbeiten (Segoe UI, 16pt)</a:t>
            </a:r>
          </a:p>
        </p:txBody>
      </p:sp>
      <p:sp>
        <p:nvSpPr>
          <p:cNvPr id="24" name="Inhaltsplatzhalter 22"/>
          <p:cNvSpPr>
            <a:spLocks noGrp="1"/>
          </p:cNvSpPr>
          <p:nvPr>
            <p:ph sz="quarter" idx="19"/>
          </p:nvPr>
        </p:nvSpPr>
        <p:spPr>
          <a:xfrm>
            <a:off x="295990" y="1578731"/>
            <a:ext cx="11464209" cy="4346547"/>
          </a:xfrm>
          <a:prstGeom prst="rect">
            <a:avLst/>
          </a:prstGeom>
        </p:spPr>
        <p:txBody>
          <a:bodyPr/>
          <a:lstStyle>
            <a:lvl1pPr marL="0" indent="0">
              <a:buFontTx/>
              <a:buNone/>
              <a:defRPr sz="1867">
                <a:solidFill>
                  <a:schemeClr val="tx1"/>
                </a:solidFill>
                <a:latin typeface="Segoe UI"/>
                <a:cs typeface="Segoe UI"/>
              </a:defRPr>
            </a:lvl1pPr>
            <a:lvl2pPr marL="241294" indent="-241294">
              <a:buFont typeface="Wingdings" panose="05000000000000000000" pitchFamily="2" charset="2"/>
              <a:buChar char="§"/>
              <a:defRPr sz="1867">
                <a:solidFill>
                  <a:schemeClr val="tx1"/>
                </a:solidFill>
                <a:latin typeface="Segoe UI"/>
                <a:cs typeface="Segoe UI"/>
              </a:defRPr>
            </a:lvl2pPr>
            <a:lvl3pPr marL="482588" indent="-241294">
              <a:buFont typeface="Webdings" pitchFamily="18" charset="2"/>
              <a:buChar char=""/>
              <a:defRPr sz="1733">
                <a:solidFill>
                  <a:schemeClr val="tx1"/>
                </a:solidFill>
                <a:latin typeface="Segoe UI"/>
                <a:cs typeface="Segoe UI"/>
              </a:defRPr>
            </a:lvl3pPr>
            <a:lvl4pPr marL="723882" indent="-241294" defTabSz="1314418">
              <a:buFont typeface="Webdings" panose="05030102010509060703" pitchFamily="18" charset="2"/>
              <a:buChar char=""/>
              <a:tabLst/>
              <a:defRPr sz="1600">
                <a:solidFill>
                  <a:schemeClr val="tx1"/>
                </a:solidFill>
                <a:latin typeface="Segoe UI"/>
                <a:cs typeface="Segoe UI"/>
              </a:defRPr>
            </a:lvl4pPr>
            <a:lvl5pPr marL="952476" indent="-228594">
              <a:buFont typeface="Trebuchet MS" pitchFamily="34" charset="0"/>
              <a:buChar char="»"/>
              <a:defRPr sz="1467">
                <a:solidFill>
                  <a:schemeClr val="tx1"/>
                </a:solidFill>
                <a:latin typeface="Segoe UI"/>
                <a:cs typeface="Segoe UI"/>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cxnSp>
        <p:nvCxnSpPr>
          <p:cNvPr id="30" name="Gerade Verbindung 29"/>
          <p:cNvCxnSpPr/>
          <p:nvPr userDrawn="1"/>
        </p:nvCxnSpPr>
        <p:spPr>
          <a:xfrm flipV="1">
            <a:off x="2" y="6510567"/>
            <a:ext cx="11760199" cy="224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41"/>
          <p:cNvSpPr txBox="1">
            <a:spLocks noChangeArrowheads="1"/>
          </p:cNvSpPr>
          <p:nvPr userDrawn="1"/>
        </p:nvSpPr>
        <p:spPr bwMode="white">
          <a:xfrm>
            <a:off x="84438" y="6493882"/>
            <a:ext cx="768085" cy="241213"/>
          </a:xfrm>
          <a:prstGeom prst="rect">
            <a:avLst/>
          </a:prstGeom>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2866D1D-B7B0-4F86-A6A2-9A2064F0C5D6}" type="slidenum">
              <a:rPr lang="en-US" sz="933" smtClean="0">
                <a:solidFill>
                  <a:srgbClr val="FFFFFF"/>
                </a:solidFill>
                <a:latin typeface="Segoe UI"/>
                <a:cs typeface="Segoe UI"/>
              </a:rPr>
              <a:pPr algn="ctr">
                <a:defRPr/>
              </a:pPr>
              <a:t>‹Nr.›</a:t>
            </a:fld>
            <a:r>
              <a:rPr lang="en-US" sz="933">
                <a:solidFill>
                  <a:srgbClr val="FFFFFF"/>
                </a:solidFill>
                <a:latin typeface="Segoe UI"/>
                <a:cs typeface="Segoe UI"/>
              </a:rPr>
              <a:t> </a:t>
            </a:r>
          </a:p>
        </p:txBody>
      </p:sp>
    </p:spTree>
    <p:extLst>
      <p:ext uri="{BB962C8B-B14F-4D97-AF65-F5344CB8AC3E}">
        <p14:creationId xmlns:p14="http://schemas.microsoft.com/office/powerpoint/2010/main" val="996415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5" name="Textplatzhalter 24"/>
          <p:cNvSpPr>
            <a:spLocks noGrp="1"/>
          </p:cNvSpPr>
          <p:nvPr>
            <p:ph type="body" sz="quarter" idx="20" hasCustomPrompt="1"/>
          </p:nvPr>
        </p:nvSpPr>
        <p:spPr>
          <a:xfrm>
            <a:off x="1781966" y="238098"/>
            <a:ext cx="8196269" cy="333375"/>
          </a:xfrm>
          <a:prstGeom prst="rect">
            <a:avLst/>
          </a:prstGeom>
        </p:spPr>
        <p:txBody>
          <a:bodyPr/>
          <a:lstStyle>
            <a:lvl1pPr marL="0" indent="0">
              <a:buFontTx/>
              <a:buNone/>
              <a:defRPr sz="2133" b="0" baseline="0">
                <a:solidFill>
                  <a:srgbClr val="FFFFFF"/>
                </a:solidFill>
                <a:latin typeface="Segoe UI"/>
                <a:cs typeface="Segoe UI"/>
              </a:defRPr>
            </a:lvl1pPr>
            <a:lvl2pPr>
              <a:defRPr sz="2133">
                <a:solidFill>
                  <a:srgbClr val="00254C"/>
                </a:solidFill>
              </a:defRPr>
            </a:lvl2pPr>
            <a:lvl3pPr>
              <a:defRPr sz="2133">
                <a:solidFill>
                  <a:srgbClr val="00254C"/>
                </a:solidFill>
              </a:defRPr>
            </a:lvl3pPr>
            <a:lvl4pPr>
              <a:defRPr sz="2133">
                <a:solidFill>
                  <a:srgbClr val="00254C"/>
                </a:solidFill>
              </a:defRPr>
            </a:lvl4pPr>
            <a:lvl5pPr>
              <a:defRPr sz="2133">
                <a:solidFill>
                  <a:srgbClr val="00254C"/>
                </a:solidFill>
              </a:defRPr>
            </a:lvl5pPr>
          </a:lstStyle>
          <a:p>
            <a:pPr lvl="0"/>
            <a:r>
              <a:rPr lang="de-DE"/>
              <a:t>Titelmasterformat durch Klicken bearbeiten (Segoe UI, 16pt)</a:t>
            </a:r>
          </a:p>
        </p:txBody>
      </p:sp>
      <p:cxnSp>
        <p:nvCxnSpPr>
          <p:cNvPr id="28" name="Gerade Verbindung 27"/>
          <p:cNvCxnSpPr/>
          <p:nvPr userDrawn="1"/>
        </p:nvCxnSpPr>
        <p:spPr>
          <a:xfrm flipV="1">
            <a:off x="2" y="6510567"/>
            <a:ext cx="11760199" cy="224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Rectangle 41"/>
          <p:cNvSpPr txBox="1">
            <a:spLocks noChangeArrowheads="1"/>
          </p:cNvSpPr>
          <p:nvPr/>
        </p:nvSpPr>
        <p:spPr>
          <a:xfrm>
            <a:off x="84438" y="6493882"/>
            <a:ext cx="768085" cy="241213"/>
          </a:xfrm>
          <a:prstGeom prst="rect">
            <a:avLst/>
          </a:prstGeom>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2866D1D-B7B0-4F86-A6A2-9A2064F0C5D6}" type="slidenum">
              <a:rPr lang="en-US" sz="933" smtClean="0">
                <a:solidFill>
                  <a:schemeClr val="bg1"/>
                </a:solidFill>
                <a:latin typeface="Segoe UI"/>
                <a:cs typeface="Segoe UI"/>
              </a:rPr>
              <a:pPr algn="ctr">
                <a:defRPr/>
              </a:pPr>
              <a:t>‹Nr.›</a:t>
            </a:fld>
            <a:r>
              <a:rPr lang="en-US" sz="933">
                <a:solidFill>
                  <a:schemeClr val="bg1"/>
                </a:solidFill>
                <a:latin typeface="Segoe UI"/>
                <a:cs typeface="Segoe UI"/>
              </a:rPr>
              <a:t> </a:t>
            </a:r>
          </a:p>
        </p:txBody>
      </p:sp>
      <p:sp>
        <p:nvSpPr>
          <p:cNvPr id="19" name="Textplatzhalter 12"/>
          <p:cNvSpPr>
            <a:spLocks noGrp="1"/>
          </p:cNvSpPr>
          <p:nvPr>
            <p:ph type="body" sz="quarter" idx="18" hasCustomPrompt="1"/>
          </p:nvPr>
        </p:nvSpPr>
        <p:spPr>
          <a:xfrm>
            <a:off x="292357" y="1140359"/>
            <a:ext cx="11467844" cy="359247"/>
          </a:xfrm>
          <a:prstGeom prst="rect">
            <a:avLst/>
          </a:prstGeom>
          <a:noFill/>
          <a:ln>
            <a:noFill/>
          </a:ln>
          <a:effectLst/>
        </p:spPr>
        <p:txBody>
          <a:bodyPr/>
          <a:lstStyle>
            <a:lvl1pPr marL="0" indent="0">
              <a:buFontTx/>
              <a:buNone/>
              <a:defRPr sz="2133" b="1" baseline="0">
                <a:solidFill>
                  <a:schemeClr val="tx1"/>
                </a:solidFill>
                <a:latin typeface="Segoe UI"/>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err="1"/>
              <a:t>Headlinemasterformat</a:t>
            </a:r>
            <a:r>
              <a:rPr lang="de-DE"/>
              <a:t> durch Klicken bearbeiten (Segoe UI, 16pt)</a:t>
            </a:r>
          </a:p>
        </p:txBody>
      </p:sp>
      <p:sp>
        <p:nvSpPr>
          <p:cNvPr id="20" name="Inhaltsplatzhalter 22"/>
          <p:cNvSpPr>
            <a:spLocks noGrp="1"/>
          </p:cNvSpPr>
          <p:nvPr>
            <p:ph sz="quarter" idx="19"/>
          </p:nvPr>
        </p:nvSpPr>
        <p:spPr>
          <a:xfrm>
            <a:off x="295990" y="1578731"/>
            <a:ext cx="11464209" cy="4346547"/>
          </a:xfrm>
          <a:prstGeom prst="rect">
            <a:avLst/>
          </a:prstGeom>
        </p:spPr>
        <p:txBody>
          <a:bodyPr/>
          <a:lstStyle>
            <a:lvl1pPr marL="0" indent="0">
              <a:buFontTx/>
              <a:buNone/>
              <a:defRPr sz="1867">
                <a:solidFill>
                  <a:schemeClr val="tx1"/>
                </a:solidFill>
                <a:latin typeface="Segoe UI"/>
                <a:cs typeface="Segoe UI"/>
              </a:defRPr>
            </a:lvl1pPr>
            <a:lvl2pPr marL="241294" indent="-241294">
              <a:buFont typeface="Wingdings" panose="05000000000000000000" pitchFamily="2" charset="2"/>
              <a:buChar char="§"/>
              <a:defRPr sz="1867">
                <a:solidFill>
                  <a:schemeClr val="tx1"/>
                </a:solidFill>
                <a:latin typeface="Segoe UI"/>
                <a:cs typeface="Segoe UI"/>
              </a:defRPr>
            </a:lvl2pPr>
            <a:lvl3pPr marL="482588" indent="-241294">
              <a:buFont typeface="Webdings" pitchFamily="18" charset="2"/>
              <a:buChar char=""/>
              <a:defRPr sz="1733">
                <a:solidFill>
                  <a:schemeClr val="tx1"/>
                </a:solidFill>
                <a:latin typeface="Segoe UI"/>
                <a:cs typeface="Segoe UI"/>
              </a:defRPr>
            </a:lvl3pPr>
            <a:lvl4pPr marL="723882" indent="-241294" defTabSz="1314418">
              <a:buFont typeface="Webdings" panose="05030102010509060703" pitchFamily="18" charset="2"/>
              <a:buChar char=""/>
              <a:tabLst/>
              <a:defRPr sz="1600">
                <a:solidFill>
                  <a:schemeClr val="tx1"/>
                </a:solidFill>
                <a:latin typeface="Segoe UI"/>
                <a:cs typeface="Segoe UI"/>
              </a:defRPr>
            </a:lvl4pPr>
            <a:lvl5pPr marL="952476" indent="-228594">
              <a:buFont typeface="Trebuchet MS" pitchFamily="34" charset="0"/>
              <a:buChar char="»"/>
              <a:defRPr sz="1467">
                <a:solidFill>
                  <a:schemeClr val="tx1"/>
                </a:solidFill>
                <a:latin typeface="Segoe UI"/>
                <a:cs typeface="Segoe UI"/>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95175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10" name="Textplatzhalter 12"/>
          <p:cNvSpPr>
            <a:spLocks noGrp="1"/>
          </p:cNvSpPr>
          <p:nvPr>
            <p:ph type="body" sz="quarter" idx="18" hasCustomPrompt="1"/>
          </p:nvPr>
        </p:nvSpPr>
        <p:spPr>
          <a:xfrm>
            <a:off x="292357" y="1140359"/>
            <a:ext cx="11467844" cy="359247"/>
          </a:xfrm>
          <a:prstGeom prst="rect">
            <a:avLst/>
          </a:prstGeom>
          <a:noFill/>
          <a:ln>
            <a:noFill/>
          </a:ln>
          <a:effectLst/>
        </p:spPr>
        <p:txBody>
          <a:bodyPr/>
          <a:lstStyle>
            <a:lvl1pPr marL="0" indent="0">
              <a:buFontTx/>
              <a:buNone/>
              <a:defRPr sz="2133" b="1" baseline="0">
                <a:solidFill>
                  <a:schemeClr val="tx1"/>
                </a:solidFill>
                <a:latin typeface="Segoe UI"/>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err="1"/>
              <a:t>Headlinemasterformat</a:t>
            </a:r>
            <a:r>
              <a:rPr lang="de-DE"/>
              <a:t> durch Klicken bearbeiten (Segoe UI, 16pt)</a:t>
            </a:r>
          </a:p>
        </p:txBody>
      </p:sp>
      <p:sp>
        <p:nvSpPr>
          <p:cNvPr id="12" name="Inhaltsplatzhalter 11"/>
          <p:cNvSpPr>
            <a:spLocks noGrp="1"/>
          </p:cNvSpPr>
          <p:nvPr>
            <p:ph sz="quarter" idx="19"/>
          </p:nvPr>
        </p:nvSpPr>
        <p:spPr>
          <a:xfrm>
            <a:off x="296814" y="1604797"/>
            <a:ext cx="11425767" cy="4607984"/>
          </a:xfrm>
          <a:prstGeom prst="rect">
            <a:avLst/>
          </a:prstGeom>
        </p:spPr>
        <p:txBody>
          <a:bodyPr/>
          <a:lstStyle>
            <a:lvl1pPr marL="353475" indent="-353475">
              <a:spcAft>
                <a:spcPts val="933"/>
              </a:spcAft>
              <a:buFont typeface="Wingdings" panose="05000000000000000000" pitchFamily="2" charset="2"/>
              <a:buChar char="§"/>
              <a:defRPr sz="1867"/>
            </a:lvl1pPr>
            <a:lvl2pPr marL="596885" indent="-380990">
              <a:spcAft>
                <a:spcPts val="933"/>
              </a:spcAft>
              <a:buFont typeface="Webdings" panose="05030102010509060703" pitchFamily="18" charset="2"/>
              <a:buChar char=""/>
              <a:defRPr sz="1733"/>
            </a:lvl2pPr>
            <a:lvl3pPr marL="838179" indent="-309026">
              <a:spcAft>
                <a:spcPts val="933"/>
              </a:spcAft>
              <a:buFont typeface="Webdings" panose="05030102010509060703" pitchFamily="18" charset="2"/>
              <a:buChar char=""/>
              <a:tabLst/>
              <a:defRPr sz="1600"/>
            </a:lvl3pPr>
            <a:lvl4pPr marL="1193770" indent="-304792">
              <a:spcAft>
                <a:spcPts val="933"/>
              </a:spcAft>
              <a:buFont typeface="Trebuchet MS" panose="020B0603020202020204" pitchFamily="34" charset="0"/>
              <a:buChar char="»"/>
              <a:defRPr sz="1467"/>
            </a:lvl4pPr>
            <a:lvl5pPr marL="2438339" indent="0">
              <a:spcAft>
                <a:spcPts val="933"/>
              </a:spcAft>
              <a:buNone/>
              <a:defRPr sz="1333"/>
            </a:lvl5pPr>
          </a:lstStyle>
          <a:p>
            <a:pPr lvl="0"/>
            <a:r>
              <a:rPr lang="de-DE"/>
              <a:t>Textmasterformat bearbeiten</a:t>
            </a:r>
          </a:p>
          <a:p>
            <a:pPr lvl="1"/>
            <a:r>
              <a:rPr lang="de-DE"/>
              <a:t>Zweite Ebene</a:t>
            </a:r>
          </a:p>
          <a:p>
            <a:pPr lvl="2"/>
            <a:r>
              <a:rPr lang="de-DE"/>
              <a:t>Dritte Ebene</a:t>
            </a:r>
          </a:p>
          <a:p>
            <a:pPr lvl="3"/>
            <a:r>
              <a:rPr lang="de-DE"/>
              <a:t>Vierte Ebene</a:t>
            </a:r>
          </a:p>
        </p:txBody>
      </p:sp>
      <p:cxnSp>
        <p:nvCxnSpPr>
          <p:cNvPr id="15" name="Gerade Verbindung 14"/>
          <p:cNvCxnSpPr/>
          <p:nvPr userDrawn="1"/>
        </p:nvCxnSpPr>
        <p:spPr>
          <a:xfrm flipV="1">
            <a:off x="2" y="6510567"/>
            <a:ext cx="11760199" cy="224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Rectangle 41"/>
          <p:cNvSpPr txBox="1">
            <a:spLocks noChangeArrowheads="1"/>
          </p:cNvSpPr>
          <p:nvPr userDrawn="1"/>
        </p:nvSpPr>
        <p:spPr bwMode="white">
          <a:xfrm>
            <a:off x="84438" y="6493882"/>
            <a:ext cx="768085" cy="241213"/>
          </a:xfrm>
          <a:prstGeom prst="rect">
            <a:avLst/>
          </a:prstGeom>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2866D1D-B7B0-4F86-A6A2-9A2064F0C5D6}" type="slidenum">
              <a:rPr lang="en-US" sz="933" smtClean="0">
                <a:solidFill>
                  <a:srgbClr val="FFFFFF"/>
                </a:solidFill>
                <a:latin typeface="Segoe UI"/>
                <a:cs typeface="Segoe UI"/>
              </a:rPr>
              <a:pPr algn="ctr">
                <a:defRPr/>
              </a:pPr>
              <a:t>‹Nr.›</a:t>
            </a:fld>
            <a:r>
              <a:rPr lang="en-US" sz="933" dirty="0">
                <a:solidFill>
                  <a:srgbClr val="FFFFFF"/>
                </a:solidFill>
                <a:latin typeface="Segoe UI"/>
                <a:cs typeface="Segoe UI"/>
              </a:rPr>
              <a:t> </a:t>
            </a:r>
          </a:p>
        </p:txBody>
      </p:sp>
    </p:spTree>
    <p:extLst>
      <p:ext uri="{BB962C8B-B14F-4D97-AF65-F5344CB8AC3E}">
        <p14:creationId xmlns:p14="http://schemas.microsoft.com/office/powerpoint/2010/main" val="228531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Webinarleit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609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4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095D7-033A-4A89-A049-162288A5BF3A}"/>
              </a:ext>
            </a:extLst>
          </p:cNvPr>
          <p:cNvSpPr>
            <a:spLocks noGrp="1"/>
          </p:cNvSpPr>
          <p:nvPr>
            <p:ph type="title"/>
          </p:nvPr>
        </p:nvSpPr>
        <p:spPr/>
        <p:txBody>
          <a:bodyPr/>
          <a:lstStyle/>
          <a:p>
            <a:r>
              <a:rPr lang="de-DE" dirty="0"/>
              <a:t>Mastertitelformat bearbeiten</a:t>
            </a:r>
            <a:endParaRPr lang="en-US" dirty="0"/>
          </a:p>
        </p:txBody>
      </p:sp>
      <p:sp>
        <p:nvSpPr>
          <p:cNvPr id="3" name="Inhaltsplatzhalter 2">
            <a:extLst>
              <a:ext uri="{FF2B5EF4-FFF2-40B4-BE49-F238E27FC236}">
                <a16:creationId xmlns:a16="http://schemas.microsoft.com/office/drawing/2014/main" id="{6740088D-0976-4F9C-9D15-2CEB6774A8C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F7A920C7-6EFC-409E-AE57-C3A28BC4A5A0}"/>
              </a:ext>
            </a:extLst>
          </p:cNvPr>
          <p:cNvSpPr>
            <a:spLocks noGrp="1"/>
          </p:cNvSpPr>
          <p:nvPr>
            <p:ph type="dt" sz="half" idx="10"/>
          </p:nvPr>
        </p:nvSpPr>
        <p:spPr/>
        <p:txBody>
          <a:bodyPr/>
          <a:lstStyle/>
          <a:p>
            <a:fld id="{126C1FE6-DE3D-4059-8BD7-1027BFEE4B3A}" type="datetimeFigureOut">
              <a:rPr lang="en-US" smtClean="0"/>
              <a:t>4/9/2024</a:t>
            </a:fld>
            <a:endParaRPr lang="en-US"/>
          </a:p>
        </p:txBody>
      </p:sp>
      <p:sp>
        <p:nvSpPr>
          <p:cNvPr id="5" name="Fußzeilenplatzhalter 4">
            <a:extLst>
              <a:ext uri="{FF2B5EF4-FFF2-40B4-BE49-F238E27FC236}">
                <a16:creationId xmlns:a16="http://schemas.microsoft.com/office/drawing/2014/main" id="{6B0BAC90-4849-4C62-AD2A-E514A21CF9A6}"/>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53AE716D-6324-4C7F-A5AF-B5A1D1D71635}"/>
              </a:ext>
            </a:extLst>
          </p:cNvPr>
          <p:cNvSpPr>
            <a:spLocks noGrp="1"/>
          </p:cNvSpPr>
          <p:nvPr>
            <p:ph type="sldNum" sz="quarter" idx="12"/>
          </p:nvPr>
        </p:nvSpPr>
        <p:spPr/>
        <p:txBody>
          <a:bodyPr/>
          <a:lstStyle/>
          <a:p>
            <a:fld id="{5BAEA39C-CE2A-4E4B-A59A-8A76CE4492A6}" type="slidenum">
              <a:rPr lang="en-US" smtClean="0"/>
              <a:t>‹Nr.›</a:t>
            </a:fld>
            <a:endParaRPr lang="en-US"/>
          </a:p>
        </p:txBody>
      </p:sp>
    </p:spTree>
    <p:extLst>
      <p:ext uri="{BB962C8B-B14F-4D97-AF65-F5344CB8AC3E}">
        <p14:creationId xmlns:p14="http://schemas.microsoft.com/office/powerpoint/2010/main" val="233273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CONTAC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6" y="1589"/>
                        <a:ext cx="1953" cy="1587"/>
                      </a:xfrm>
                      <a:prstGeom prst="rect">
                        <a:avLst/>
                      </a:prstGeom>
                    </p:spPr>
                  </p:pic>
                </p:oleObj>
              </mc:Fallback>
            </mc:AlternateContent>
          </a:graphicData>
        </a:graphic>
      </p:graphicFrame>
      <p:sp>
        <p:nvSpPr>
          <p:cNvPr id="20" name="Rechteck 19">
            <a:extLst>
              <a:ext uri="{FF2B5EF4-FFF2-40B4-BE49-F238E27FC236}">
                <a16:creationId xmlns:a16="http://schemas.microsoft.com/office/drawing/2014/main" id="{0CE87855-6A3A-403C-B657-440D2E2936AA}"/>
              </a:ext>
            </a:extLst>
          </p:cNvPr>
          <p:cNvSpPr/>
          <p:nvPr userDrawn="1"/>
        </p:nvSpPr>
        <p:spPr>
          <a:xfrm>
            <a:off x="70533" y="0"/>
            <a:ext cx="1212146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Rechteck 22">
            <a:extLst>
              <a:ext uri="{FF2B5EF4-FFF2-40B4-BE49-F238E27FC236}">
                <a16:creationId xmlns:a16="http://schemas.microsoft.com/office/drawing/2014/main" id="{658F5CDD-9CCE-4477-99A9-D107B4AEC46A}"/>
              </a:ext>
            </a:extLst>
          </p:cNvPr>
          <p:cNvSpPr/>
          <p:nvPr userDrawn="1"/>
        </p:nvSpPr>
        <p:spPr>
          <a:xfrm>
            <a:off x="0" y="0"/>
            <a:ext cx="3208421"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A5E0C877-3986-48C1-9513-81F7CE1C0C7A}"/>
              </a:ext>
            </a:extLst>
          </p:cNvPr>
          <p:cNvSpPr/>
          <p:nvPr userDrawn="1"/>
        </p:nvSpPr>
        <p:spPr>
          <a:xfrm>
            <a:off x="0" y="6083970"/>
            <a:ext cx="12192000" cy="77403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 name="Ellipse 3">
            <a:extLst>
              <a:ext uri="{FF2B5EF4-FFF2-40B4-BE49-F238E27FC236}">
                <a16:creationId xmlns:a16="http://schemas.microsoft.com/office/drawing/2014/main" id="{42DE8A66-4F83-4D3B-9271-8C65B82C1634}"/>
              </a:ext>
            </a:extLst>
          </p:cNvPr>
          <p:cNvSpPr/>
          <p:nvPr userDrawn="1"/>
        </p:nvSpPr>
        <p:spPr>
          <a:xfrm>
            <a:off x="606132" y="1833117"/>
            <a:ext cx="1984443" cy="209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33" name="Grafik 32" descr="Tageskalender">
            <a:extLst>
              <a:ext uri="{FF2B5EF4-FFF2-40B4-BE49-F238E27FC236}">
                <a16:creationId xmlns:a16="http://schemas.microsoft.com/office/drawing/2014/main" id="{1DC925AB-8107-4E64-B0E2-0BFE4496303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09745">
            <a:off x="1627732" y="1995501"/>
            <a:ext cx="690451" cy="690451"/>
          </a:xfrm>
          <a:prstGeom prst="rect">
            <a:avLst/>
          </a:prstGeom>
        </p:spPr>
      </p:pic>
      <p:pic>
        <p:nvPicPr>
          <p:cNvPr id="34" name="Grafik 33" descr="Wecker">
            <a:extLst>
              <a:ext uri="{FF2B5EF4-FFF2-40B4-BE49-F238E27FC236}">
                <a16:creationId xmlns:a16="http://schemas.microsoft.com/office/drawing/2014/main" id="{757A0778-82E7-478A-821C-C36BCEE9208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00594">
            <a:off x="847372" y="1951236"/>
            <a:ext cx="735065" cy="735065"/>
          </a:xfrm>
          <a:prstGeom prst="rect">
            <a:avLst/>
          </a:prstGeom>
        </p:spPr>
      </p:pic>
      <p:pic>
        <p:nvPicPr>
          <p:cNvPr id="38" name="Grafik 37" descr="Zahnräder">
            <a:extLst>
              <a:ext uri="{FF2B5EF4-FFF2-40B4-BE49-F238E27FC236}">
                <a16:creationId xmlns:a16="http://schemas.microsoft.com/office/drawing/2014/main" id="{208C55C6-4AA1-4476-8B7E-E045A28C3618}"/>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02849">
            <a:off x="1395197" y="2324784"/>
            <a:ext cx="322472" cy="322472"/>
          </a:xfrm>
          <a:prstGeom prst="rect">
            <a:avLst/>
          </a:prstGeom>
        </p:spPr>
      </p:pic>
      <p:pic>
        <p:nvPicPr>
          <p:cNvPr id="40" name="Grafik 39" descr="Geöffnetes Buch">
            <a:extLst>
              <a:ext uri="{FF2B5EF4-FFF2-40B4-BE49-F238E27FC236}">
                <a16:creationId xmlns:a16="http://schemas.microsoft.com/office/drawing/2014/main" id="{F1DB5578-BBC9-4803-99CB-69DA2EC7D10F}"/>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3953" y="2449953"/>
            <a:ext cx="1347140" cy="1347140"/>
          </a:xfrm>
          <a:prstGeom prst="rect">
            <a:avLst/>
          </a:prstGeom>
        </p:spPr>
      </p:pic>
      <p:pic>
        <p:nvPicPr>
          <p:cNvPr id="42" name="Grafik 41" descr="Bleistift">
            <a:extLst>
              <a:ext uri="{FF2B5EF4-FFF2-40B4-BE49-F238E27FC236}">
                <a16:creationId xmlns:a16="http://schemas.microsoft.com/office/drawing/2014/main" id="{091EC474-057F-4113-8D84-99E601493B09}"/>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39412" y="2583433"/>
            <a:ext cx="673568" cy="673568"/>
          </a:xfrm>
          <a:prstGeom prst="rect">
            <a:avLst/>
          </a:prstGeom>
        </p:spPr>
      </p:pic>
      <p:sp>
        <p:nvSpPr>
          <p:cNvPr id="13" name="Textplatzhalter 12">
            <a:extLst>
              <a:ext uri="{FF2B5EF4-FFF2-40B4-BE49-F238E27FC236}">
                <a16:creationId xmlns:a16="http://schemas.microsoft.com/office/drawing/2014/main" id="{8E4D0344-3420-417D-B7C5-428A046C8487}"/>
              </a:ext>
            </a:extLst>
          </p:cNvPr>
          <p:cNvSpPr>
            <a:spLocks noGrp="1"/>
          </p:cNvSpPr>
          <p:nvPr>
            <p:ph type="body" sz="quarter" idx="18" hasCustomPrompt="1"/>
          </p:nvPr>
        </p:nvSpPr>
        <p:spPr>
          <a:xfrm>
            <a:off x="5835375" y="1596423"/>
            <a:ext cx="6021225" cy="359247"/>
          </a:xfrm>
          <a:prstGeom prst="rect">
            <a:avLst/>
          </a:prstGeom>
          <a:noFill/>
          <a:ln>
            <a:noFill/>
          </a:ln>
          <a:effectLst/>
        </p:spPr>
        <p:txBody>
          <a:bodyPr>
            <a:normAutofit/>
          </a:bodyPr>
          <a:lstStyle>
            <a:lvl1pPr marL="0" indent="0">
              <a:buFontTx/>
              <a:buNone/>
              <a:defRPr sz="1600" b="1" baseline="0">
                <a:solidFill>
                  <a:schemeClr val="bg1"/>
                </a:solidFill>
                <a:latin typeface="+mj-lt"/>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dirty="0" err="1"/>
              <a:t>Headlinemasterformat</a:t>
            </a:r>
            <a:endParaRPr lang="de-DE" dirty="0"/>
          </a:p>
        </p:txBody>
      </p:sp>
      <p:sp>
        <p:nvSpPr>
          <p:cNvPr id="26" name="Textplatzhalter 12">
            <a:extLst>
              <a:ext uri="{FF2B5EF4-FFF2-40B4-BE49-F238E27FC236}">
                <a16:creationId xmlns:a16="http://schemas.microsoft.com/office/drawing/2014/main" id="{FB8D76D8-06A7-4823-95B7-9DC46E24957C}"/>
              </a:ext>
            </a:extLst>
          </p:cNvPr>
          <p:cNvSpPr>
            <a:spLocks noGrp="1"/>
          </p:cNvSpPr>
          <p:nvPr>
            <p:ph type="body" sz="quarter" idx="19" hasCustomPrompt="1"/>
          </p:nvPr>
        </p:nvSpPr>
        <p:spPr>
          <a:xfrm>
            <a:off x="5835374" y="2943899"/>
            <a:ext cx="6021225" cy="359247"/>
          </a:xfrm>
          <a:prstGeom prst="rect">
            <a:avLst/>
          </a:prstGeom>
          <a:noFill/>
          <a:ln>
            <a:noFill/>
          </a:ln>
          <a:effectLst/>
        </p:spPr>
        <p:txBody>
          <a:bodyPr>
            <a:normAutofit/>
          </a:bodyPr>
          <a:lstStyle>
            <a:lvl1pPr marL="0" indent="0">
              <a:buFontTx/>
              <a:buNone/>
              <a:defRPr sz="1600" b="1" baseline="0">
                <a:solidFill>
                  <a:schemeClr val="bg1"/>
                </a:solidFill>
                <a:latin typeface="+mj-lt"/>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dirty="0" err="1"/>
              <a:t>Headlinemasterformat</a:t>
            </a:r>
            <a:endParaRPr lang="de-DE" dirty="0"/>
          </a:p>
        </p:txBody>
      </p:sp>
      <p:sp>
        <p:nvSpPr>
          <p:cNvPr id="27" name="Textplatzhalter 12">
            <a:extLst>
              <a:ext uri="{FF2B5EF4-FFF2-40B4-BE49-F238E27FC236}">
                <a16:creationId xmlns:a16="http://schemas.microsoft.com/office/drawing/2014/main" id="{FC836166-534E-4B1D-BD6F-316D4BEA4292}"/>
              </a:ext>
            </a:extLst>
          </p:cNvPr>
          <p:cNvSpPr>
            <a:spLocks noGrp="1"/>
          </p:cNvSpPr>
          <p:nvPr>
            <p:ph type="body" sz="quarter" idx="20" hasCustomPrompt="1"/>
          </p:nvPr>
        </p:nvSpPr>
        <p:spPr>
          <a:xfrm>
            <a:off x="5835374" y="4280165"/>
            <a:ext cx="6021225" cy="359247"/>
          </a:xfrm>
          <a:prstGeom prst="rect">
            <a:avLst/>
          </a:prstGeom>
          <a:noFill/>
          <a:ln>
            <a:noFill/>
          </a:ln>
          <a:effectLst/>
        </p:spPr>
        <p:txBody>
          <a:bodyPr>
            <a:normAutofit/>
          </a:bodyPr>
          <a:lstStyle>
            <a:lvl1pPr marL="0" indent="0">
              <a:buFontTx/>
              <a:buNone/>
              <a:defRPr sz="1600" b="1" baseline="0">
                <a:solidFill>
                  <a:schemeClr val="bg1"/>
                </a:solidFill>
                <a:latin typeface="+mj-lt"/>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dirty="0" err="1"/>
              <a:t>Headlinemasterformat</a:t>
            </a:r>
            <a:endParaRPr lang="de-DE" dirty="0"/>
          </a:p>
        </p:txBody>
      </p:sp>
      <p:sp>
        <p:nvSpPr>
          <p:cNvPr id="28" name="Textplatzhalter 12">
            <a:extLst>
              <a:ext uri="{FF2B5EF4-FFF2-40B4-BE49-F238E27FC236}">
                <a16:creationId xmlns:a16="http://schemas.microsoft.com/office/drawing/2014/main" id="{67879FE3-D1AF-45AB-A42D-C40F917CB845}"/>
              </a:ext>
            </a:extLst>
          </p:cNvPr>
          <p:cNvSpPr>
            <a:spLocks noGrp="1"/>
          </p:cNvSpPr>
          <p:nvPr>
            <p:ph type="body" sz="quarter" idx="21" hasCustomPrompt="1"/>
          </p:nvPr>
        </p:nvSpPr>
        <p:spPr>
          <a:xfrm>
            <a:off x="5835374" y="5651132"/>
            <a:ext cx="6021225" cy="359247"/>
          </a:xfrm>
          <a:prstGeom prst="rect">
            <a:avLst/>
          </a:prstGeom>
          <a:noFill/>
          <a:ln>
            <a:noFill/>
          </a:ln>
          <a:effectLst/>
        </p:spPr>
        <p:txBody>
          <a:bodyPr>
            <a:normAutofit/>
          </a:bodyPr>
          <a:lstStyle>
            <a:lvl1pPr marL="0" indent="0">
              <a:buFontTx/>
              <a:buNone/>
              <a:defRPr sz="1600" b="1" baseline="0">
                <a:solidFill>
                  <a:schemeClr val="bg1"/>
                </a:solidFill>
                <a:latin typeface="+mj-lt"/>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dirty="0" err="1"/>
              <a:t>Headlinemasterformat</a:t>
            </a:r>
            <a:endParaRPr lang="de-DE" dirty="0"/>
          </a:p>
        </p:txBody>
      </p:sp>
      <p:sp>
        <p:nvSpPr>
          <p:cNvPr id="30" name="Textplatzhalter 12">
            <a:extLst>
              <a:ext uri="{FF2B5EF4-FFF2-40B4-BE49-F238E27FC236}">
                <a16:creationId xmlns:a16="http://schemas.microsoft.com/office/drawing/2014/main" id="{619E3312-04C1-4CCC-91CA-4C88626C416C}"/>
              </a:ext>
            </a:extLst>
          </p:cNvPr>
          <p:cNvSpPr>
            <a:spLocks noGrp="1"/>
          </p:cNvSpPr>
          <p:nvPr>
            <p:ph type="body" sz="quarter" idx="22" hasCustomPrompt="1"/>
          </p:nvPr>
        </p:nvSpPr>
        <p:spPr>
          <a:xfrm>
            <a:off x="5835374" y="1981479"/>
            <a:ext cx="6021225" cy="359247"/>
          </a:xfrm>
          <a:prstGeom prst="rect">
            <a:avLst/>
          </a:prstGeom>
          <a:noFill/>
          <a:ln>
            <a:noFill/>
          </a:ln>
          <a:effectLst/>
        </p:spPr>
        <p:txBody>
          <a:bodyPr>
            <a:normAutofit/>
          </a:bodyPr>
          <a:lstStyle>
            <a:lvl1pPr marL="285750" indent="-285750">
              <a:buFont typeface="Arial" panose="020B0604020202020204" pitchFamily="34" charset="0"/>
              <a:buChar char="•"/>
              <a:defRPr sz="1200" b="0" baseline="0">
                <a:solidFill>
                  <a:schemeClr val="bg1"/>
                </a:solidFill>
                <a:latin typeface="+mj-lt"/>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dirty="0" err="1"/>
              <a:t>Headlinemasterformat</a:t>
            </a:r>
            <a:endParaRPr lang="de-DE" dirty="0"/>
          </a:p>
        </p:txBody>
      </p:sp>
      <p:sp>
        <p:nvSpPr>
          <p:cNvPr id="31" name="Textplatzhalter 12">
            <a:extLst>
              <a:ext uri="{FF2B5EF4-FFF2-40B4-BE49-F238E27FC236}">
                <a16:creationId xmlns:a16="http://schemas.microsoft.com/office/drawing/2014/main" id="{C433CBA0-6264-40B5-ACA5-1EFE482E9053}"/>
              </a:ext>
            </a:extLst>
          </p:cNvPr>
          <p:cNvSpPr>
            <a:spLocks noGrp="1"/>
          </p:cNvSpPr>
          <p:nvPr>
            <p:ph type="body" sz="quarter" idx="23" hasCustomPrompt="1"/>
          </p:nvPr>
        </p:nvSpPr>
        <p:spPr>
          <a:xfrm>
            <a:off x="5835374" y="3309937"/>
            <a:ext cx="6021225" cy="359247"/>
          </a:xfrm>
          <a:prstGeom prst="rect">
            <a:avLst/>
          </a:prstGeom>
          <a:noFill/>
          <a:ln>
            <a:noFill/>
          </a:ln>
          <a:effectLst/>
        </p:spPr>
        <p:txBody>
          <a:bodyPr>
            <a:normAutofit/>
          </a:bodyPr>
          <a:lstStyle>
            <a:lvl1pPr marL="285750" indent="-285750">
              <a:buFont typeface="Arial" panose="020B0604020202020204" pitchFamily="34" charset="0"/>
              <a:buChar char="•"/>
              <a:defRPr sz="1200" b="0" baseline="0">
                <a:solidFill>
                  <a:schemeClr val="bg1"/>
                </a:solidFill>
                <a:latin typeface="+mj-lt"/>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dirty="0" err="1"/>
              <a:t>Headlinemasterformat</a:t>
            </a:r>
            <a:endParaRPr lang="de-DE" dirty="0"/>
          </a:p>
        </p:txBody>
      </p:sp>
      <p:sp>
        <p:nvSpPr>
          <p:cNvPr id="32" name="Textplatzhalter 12">
            <a:extLst>
              <a:ext uri="{FF2B5EF4-FFF2-40B4-BE49-F238E27FC236}">
                <a16:creationId xmlns:a16="http://schemas.microsoft.com/office/drawing/2014/main" id="{AD810A28-6794-4D2C-8BF0-707F5B21AA61}"/>
              </a:ext>
            </a:extLst>
          </p:cNvPr>
          <p:cNvSpPr>
            <a:spLocks noGrp="1"/>
          </p:cNvSpPr>
          <p:nvPr>
            <p:ph type="body" sz="quarter" idx="24" hasCustomPrompt="1"/>
          </p:nvPr>
        </p:nvSpPr>
        <p:spPr>
          <a:xfrm>
            <a:off x="5835373" y="4639412"/>
            <a:ext cx="6021225" cy="359247"/>
          </a:xfrm>
          <a:prstGeom prst="rect">
            <a:avLst/>
          </a:prstGeom>
          <a:noFill/>
          <a:ln>
            <a:noFill/>
          </a:ln>
          <a:effectLst/>
        </p:spPr>
        <p:txBody>
          <a:bodyPr>
            <a:normAutofit/>
          </a:bodyPr>
          <a:lstStyle>
            <a:lvl1pPr marL="285750" indent="-285750">
              <a:buFont typeface="Arial" panose="020B0604020202020204" pitchFamily="34" charset="0"/>
              <a:buChar char="•"/>
              <a:defRPr sz="1200" b="0" baseline="0">
                <a:solidFill>
                  <a:schemeClr val="bg1"/>
                </a:solidFill>
                <a:latin typeface="+mj-lt"/>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dirty="0" err="1"/>
              <a:t>Headlinemasterformat</a:t>
            </a:r>
            <a:endParaRPr lang="de-DE" dirty="0"/>
          </a:p>
        </p:txBody>
      </p:sp>
      <p:sp>
        <p:nvSpPr>
          <p:cNvPr id="35" name="Textplatzhalter 12">
            <a:extLst>
              <a:ext uri="{FF2B5EF4-FFF2-40B4-BE49-F238E27FC236}">
                <a16:creationId xmlns:a16="http://schemas.microsoft.com/office/drawing/2014/main" id="{E173BF0E-1A3B-4FFE-9563-2D2F8AC6A96C}"/>
              </a:ext>
            </a:extLst>
          </p:cNvPr>
          <p:cNvSpPr>
            <a:spLocks noGrp="1"/>
          </p:cNvSpPr>
          <p:nvPr>
            <p:ph type="body" sz="quarter" idx="25" hasCustomPrompt="1"/>
          </p:nvPr>
        </p:nvSpPr>
        <p:spPr>
          <a:xfrm>
            <a:off x="5835373" y="6010379"/>
            <a:ext cx="6021225" cy="359247"/>
          </a:xfrm>
          <a:prstGeom prst="rect">
            <a:avLst/>
          </a:prstGeom>
          <a:noFill/>
          <a:ln>
            <a:noFill/>
          </a:ln>
          <a:effectLst/>
        </p:spPr>
        <p:txBody>
          <a:bodyPr>
            <a:normAutofit/>
          </a:bodyPr>
          <a:lstStyle>
            <a:lvl1pPr marL="285750" indent="-285750">
              <a:buFont typeface="Arial" panose="020B0604020202020204" pitchFamily="34" charset="0"/>
              <a:buChar char="•"/>
              <a:defRPr sz="1200" b="0" baseline="0">
                <a:solidFill>
                  <a:schemeClr val="bg1"/>
                </a:solidFill>
                <a:latin typeface="+mj-lt"/>
                <a:cs typeface="Segoe UI"/>
              </a:defRPr>
            </a:lvl1pPr>
            <a:lvl2pPr marL="609585" indent="0">
              <a:buFontTx/>
              <a:buNone/>
              <a:defRPr sz="2133">
                <a:solidFill>
                  <a:srgbClr val="00254C"/>
                </a:solidFill>
              </a:defRPr>
            </a:lvl2pPr>
            <a:lvl3pPr marL="1219170" indent="0">
              <a:buFontTx/>
              <a:buNone/>
              <a:defRPr sz="2133">
                <a:solidFill>
                  <a:srgbClr val="00254C"/>
                </a:solidFill>
              </a:defRPr>
            </a:lvl3pPr>
            <a:lvl4pPr marL="1828754" indent="0">
              <a:buFontTx/>
              <a:buNone/>
              <a:defRPr sz="2133">
                <a:solidFill>
                  <a:srgbClr val="00254C"/>
                </a:solidFill>
              </a:defRPr>
            </a:lvl4pPr>
            <a:lvl5pPr marL="2438339" indent="0">
              <a:buFontTx/>
              <a:buNone/>
              <a:defRPr sz="2133">
                <a:solidFill>
                  <a:srgbClr val="00254C"/>
                </a:solidFill>
              </a:defRPr>
            </a:lvl5pPr>
          </a:lstStyle>
          <a:p>
            <a:pPr lvl="0"/>
            <a:r>
              <a:rPr lang="de-DE" dirty="0" err="1"/>
              <a:t>Headlinemasterformat</a:t>
            </a:r>
            <a:endParaRPr lang="de-DE" dirty="0"/>
          </a:p>
        </p:txBody>
      </p:sp>
      <p:pic>
        <p:nvPicPr>
          <p:cNvPr id="21" name="Grafik 20" descr="Ein Bild, das Text enthält.&#10;&#10;Automatisch generierte Beschreibung">
            <a:extLst>
              <a:ext uri="{FF2B5EF4-FFF2-40B4-BE49-F238E27FC236}">
                <a16:creationId xmlns:a16="http://schemas.microsoft.com/office/drawing/2014/main" id="{E73B13D9-0C78-4FC7-BAE5-1B433E73EFF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7362" y="5307294"/>
            <a:ext cx="2928459" cy="1046924"/>
          </a:xfrm>
          <a:prstGeom prst="rect">
            <a:avLst/>
          </a:prstGeom>
        </p:spPr>
      </p:pic>
    </p:spTree>
    <p:extLst>
      <p:ext uri="{BB962C8B-B14F-4D97-AF65-F5344CB8AC3E}">
        <p14:creationId xmlns:p14="http://schemas.microsoft.com/office/powerpoint/2010/main" val="76348599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E63C2-8883-424D-9B3A-546B08117D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B28BA46F-2694-4894-883E-23D434FBB44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C24714FE-9EB7-4EA5-9498-8918BE3A0D7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0CE4CECF-F061-488F-AC01-8919EE49D3FF}"/>
              </a:ext>
            </a:extLst>
          </p:cNvPr>
          <p:cNvSpPr>
            <a:spLocks noGrp="1"/>
          </p:cNvSpPr>
          <p:nvPr>
            <p:ph type="dt" sz="half" idx="10"/>
          </p:nvPr>
        </p:nvSpPr>
        <p:spPr/>
        <p:txBody>
          <a:bodyPr/>
          <a:lstStyle/>
          <a:p>
            <a:fld id="{126C1FE6-DE3D-4059-8BD7-1027BFEE4B3A}" type="datetimeFigureOut">
              <a:rPr lang="en-US" smtClean="0"/>
              <a:t>4/9/2024</a:t>
            </a:fld>
            <a:endParaRPr lang="en-US"/>
          </a:p>
        </p:txBody>
      </p:sp>
      <p:sp>
        <p:nvSpPr>
          <p:cNvPr id="6" name="Fußzeilenplatzhalter 5">
            <a:extLst>
              <a:ext uri="{FF2B5EF4-FFF2-40B4-BE49-F238E27FC236}">
                <a16:creationId xmlns:a16="http://schemas.microsoft.com/office/drawing/2014/main" id="{91E90B9C-6429-44C9-9825-5E0C9DE10138}"/>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87AEF8B1-CD96-4D65-9679-4E9CDA5543F1}"/>
              </a:ext>
            </a:extLst>
          </p:cNvPr>
          <p:cNvSpPr>
            <a:spLocks noGrp="1"/>
          </p:cNvSpPr>
          <p:nvPr>
            <p:ph type="sldNum" sz="quarter" idx="12"/>
          </p:nvPr>
        </p:nvSpPr>
        <p:spPr/>
        <p:txBody>
          <a:bodyPr/>
          <a:lstStyle/>
          <a:p>
            <a:fld id="{5BAEA39C-CE2A-4E4B-A59A-8A76CE4492A6}" type="slidenum">
              <a:rPr lang="en-US" smtClean="0"/>
              <a:t>‹Nr.›</a:t>
            </a:fld>
            <a:endParaRPr lang="en-US"/>
          </a:p>
        </p:txBody>
      </p:sp>
    </p:spTree>
    <p:extLst>
      <p:ext uri="{BB962C8B-B14F-4D97-AF65-F5344CB8AC3E}">
        <p14:creationId xmlns:p14="http://schemas.microsoft.com/office/powerpoint/2010/main" val="103456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AC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6" y="1589"/>
                        <a:ext cx="1953" cy="1587"/>
                      </a:xfrm>
                      <a:prstGeom prst="rect">
                        <a:avLst/>
                      </a:prstGeom>
                    </p:spPr>
                  </p:pic>
                </p:oleObj>
              </mc:Fallback>
            </mc:AlternateContent>
          </a:graphicData>
        </a:graphic>
      </p:graphicFrame>
      <p:sp>
        <p:nvSpPr>
          <p:cNvPr id="20" name="Rechteck 19">
            <a:extLst>
              <a:ext uri="{FF2B5EF4-FFF2-40B4-BE49-F238E27FC236}">
                <a16:creationId xmlns:a16="http://schemas.microsoft.com/office/drawing/2014/main" id="{0CE87855-6A3A-403C-B657-440D2E2936AA}"/>
              </a:ext>
            </a:extLst>
          </p:cNvPr>
          <p:cNvSpPr/>
          <p:nvPr userDrawn="1"/>
        </p:nvSpPr>
        <p:spPr>
          <a:xfrm>
            <a:off x="70533" y="0"/>
            <a:ext cx="1212146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Rechteck 22">
            <a:extLst>
              <a:ext uri="{FF2B5EF4-FFF2-40B4-BE49-F238E27FC236}">
                <a16:creationId xmlns:a16="http://schemas.microsoft.com/office/drawing/2014/main" id="{658F5CDD-9CCE-4477-99A9-D107B4AEC46A}"/>
              </a:ext>
            </a:extLst>
          </p:cNvPr>
          <p:cNvSpPr/>
          <p:nvPr userDrawn="1"/>
        </p:nvSpPr>
        <p:spPr>
          <a:xfrm>
            <a:off x="0" y="0"/>
            <a:ext cx="3208421"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8" name="Titel 1">
            <a:extLst>
              <a:ext uri="{FF2B5EF4-FFF2-40B4-BE49-F238E27FC236}">
                <a16:creationId xmlns:a16="http://schemas.microsoft.com/office/drawing/2014/main" id="{0665979E-779A-4B94-BBD0-1BD9DFA14CE9}"/>
              </a:ext>
            </a:extLst>
          </p:cNvPr>
          <p:cNvSpPr txBox="1">
            <a:spLocks/>
          </p:cNvSpPr>
          <p:nvPr userDrawn="1"/>
        </p:nvSpPr>
        <p:spPr>
          <a:xfrm>
            <a:off x="3569698" y="1022394"/>
            <a:ext cx="8344041" cy="42083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67" b="1" dirty="0">
                <a:solidFill>
                  <a:schemeClr val="bg1"/>
                </a:solidFill>
                <a:latin typeface="+mj-lt"/>
                <a:cs typeface="Arial" panose="020B0604020202020204" pitchFamily="34" charset="0"/>
              </a:rPr>
              <a:t>Vielen Dank für Ihre Aufmerksamkeit! </a:t>
            </a:r>
          </a:p>
          <a:p>
            <a:endParaRPr lang="de-DE" sz="3733" dirty="0">
              <a:solidFill>
                <a:schemeClr val="bg1"/>
              </a:solidFill>
              <a:latin typeface="+mj-lt"/>
              <a:cs typeface="Arial" panose="020B0604020202020204" pitchFamily="34" charset="0"/>
            </a:endParaRPr>
          </a:p>
          <a:p>
            <a:endParaRPr lang="de-DE" sz="3733" dirty="0">
              <a:solidFill>
                <a:schemeClr val="bg1"/>
              </a:solidFill>
              <a:latin typeface="+mj-lt"/>
              <a:cs typeface="Arial" panose="020B0604020202020204" pitchFamily="34" charset="0"/>
            </a:endParaRPr>
          </a:p>
          <a:p>
            <a:r>
              <a:rPr lang="de-DE" sz="3733" dirty="0">
                <a:solidFill>
                  <a:schemeClr val="bg1"/>
                </a:solidFill>
                <a:latin typeface="+mj-lt"/>
                <a:cs typeface="Arial" panose="020B0604020202020204" pitchFamily="34" charset="0"/>
              </a:rPr>
              <a:t>             Haben Sie noch Fragen? </a:t>
            </a:r>
          </a:p>
        </p:txBody>
      </p:sp>
      <p:sp>
        <p:nvSpPr>
          <p:cNvPr id="29" name="Rechteck 28">
            <a:extLst>
              <a:ext uri="{FF2B5EF4-FFF2-40B4-BE49-F238E27FC236}">
                <a16:creationId xmlns:a16="http://schemas.microsoft.com/office/drawing/2014/main" id="{A5E0C877-3986-48C1-9513-81F7CE1C0C7A}"/>
              </a:ext>
            </a:extLst>
          </p:cNvPr>
          <p:cNvSpPr/>
          <p:nvPr userDrawn="1"/>
        </p:nvSpPr>
        <p:spPr>
          <a:xfrm>
            <a:off x="0" y="6083970"/>
            <a:ext cx="12192000" cy="77403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 name="Grafik 3" descr="Kundenbewertung">
            <a:extLst>
              <a:ext uri="{FF2B5EF4-FFF2-40B4-BE49-F238E27FC236}">
                <a16:creationId xmlns:a16="http://schemas.microsoft.com/office/drawing/2014/main" id="{835B4708-F542-476E-895D-48CAB686496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6173" y="3323187"/>
            <a:ext cx="2937409" cy="2760783"/>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2480F799-5337-43BB-BA6F-D403B6C89A3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7362" y="5307294"/>
            <a:ext cx="2928459" cy="1046924"/>
          </a:xfrm>
          <a:prstGeom prst="rect">
            <a:avLst/>
          </a:prstGeom>
        </p:spPr>
      </p:pic>
    </p:spTree>
    <p:extLst>
      <p:ext uri="{BB962C8B-B14F-4D97-AF65-F5344CB8AC3E}">
        <p14:creationId xmlns:p14="http://schemas.microsoft.com/office/powerpoint/2010/main" val="343903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CONTAC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956" y="1589"/>
                        <a:ext cx="1953" cy="1587"/>
                      </a:xfrm>
                      <a:prstGeom prst="rect">
                        <a:avLst/>
                      </a:prstGeom>
                    </p:spPr>
                  </p:pic>
                </p:oleObj>
              </mc:Fallback>
            </mc:AlternateContent>
          </a:graphicData>
        </a:graphic>
      </p:graphicFrame>
      <p:sp>
        <p:nvSpPr>
          <p:cNvPr id="20" name="Rechteck 19">
            <a:extLst>
              <a:ext uri="{FF2B5EF4-FFF2-40B4-BE49-F238E27FC236}">
                <a16:creationId xmlns:a16="http://schemas.microsoft.com/office/drawing/2014/main" id="{20FD1BF7-2FF6-499D-957D-2D2EEC81D157}"/>
              </a:ext>
            </a:extLst>
          </p:cNvPr>
          <p:cNvSpPr/>
          <p:nvPr userDrawn="1"/>
        </p:nvSpPr>
        <p:spPr>
          <a:xfrm>
            <a:off x="70533" y="0"/>
            <a:ext cx="1212146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Rechteck 22">
            <a:extLst>
              <a:ext uri="{FF2B5EF4-FFF2-40B4-BE49-F238E27FC236}">
                <a16:creationId xmlns:a16="http://schemas.microsoft.com/office/drawing/2014/main" id="{2D679CE4-B799-4793-9592-BF8CD254B935}"/>
              </a:ext>
            </a:extLst>
          </p:cNvPr>
          <p:cNvSpPr/>
          <p:nvPr userDrawn="1"/>
        </p:nvSpPr>
        <p:spPr>
          <a:xfrm>
            <a:off x="0" y="0"/>
            <a:ext cx="3208421"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Rechteck 23">
            <a:extLst>
              <a:ext uri="{FF2B5EF4-FFF2-40B4-BE49-F238E27FC236}">
                <a16:creationId xmlns:a16="http://schemas.microsoft.com/office/drawing/2014/main" id="{0EA64DA9-BCE8-4DCA-B104-2BF8C61D740F}"/>
              </a:ext>
            </a:extLst>
          </p:cNvPr>
          <p:cNvSpPr/>
          <p:nvPr userDrawn="1"/>
        </p:nvSpPr>
        <p:spPr>
          <a:xfrm>
            <a:off x="0" y="6083970"/>
            <a:ext cx="12192000" cy="77403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Titel 1">
            <a:extLst>
              <a:ext uri="{FF2B5EF4-FFF2-40B4-BE49-F238E27FC236}">
                <a16:creationId xmlns:a16="http://schemas.microsoft.com/office/drawing/2014/main" id="{F03E4B7A-4DEC-4F59-A130-6F28E72BAAAD}"/>
              </a:ext>
            </a:extLst>
          </p:cNvPr>
          <p:cNvSpPr txBox="1">
            <a:spLocks/>
          </p:cNvSpPr>
          <p:nvPr userDrawn="1"/>
        </p:nvSpPr>
        <p:spPr>
          <a:xfrm>
            <a:off x="3528190" y="648290"/>
            <a:ext cx="8344041" cy="883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67" b="1" dirty="0">
                <a:solidFill>
                  <a:schemeClr val="bg1"/>
                </a:solidFill>
                <a:latin typeface="+mj-lt"/>
                <a:cs typeface="Arial" panose="020B0604020202020204" pitchFamily="34" charset="0"/>
              </a:rPr>
              <a:t>Kontakt &amp; Support  </a:t>
            </a:r>
          </a:p>
          <a:p>
            <a:endParaRPr lang="de-DE" sz="4267" b="1" dirty="0">
              <a:solidFill>
                <a:schemeClr val="bg1"/>
              </a:solidFill>
              <a:latin typeface="+mj-lt"/>
              <a:cs typeface="Arial" panose="020B0604020202020204" pitchFamily="34" charset="0"/>
            </a:endParaRPr>
          </a:p>
          <a:p>
            <a:endParaRPr lang="de-DE" sz="3733" b="1" dirty="0">
              <a:solidFill>
                <a:schemeClr val="bg1"/>
              </a:solidFill>
              <a:latin typeface="+mj-lt"/>
              <a:cs typeface="Arial" panose="020B0604020202020204" pitchFamily="34" charset="0"/>
            </a:endParaRPr>
          </a:p>
          <a:p>
            <a:endParaRPr lang="de-DE" sz="3733" dirty="0">
              <a:solidFill>
                <a:schemeClr val="bg1"/>
              </a:solidFill>
              <a:latin typeface="+mj-lt"/>
              <a:cs typeface="Arial" panose="020B0604020202020204" pitchFamily="34" charset="0"/>
            </a:endParaRPr>
          </a:p>
          <a:p>
            <a:endParaRPr lang="de-DE" sz="3733" dirty="0">
              <a:solidFill>
                <a:schemeClr val="bg1"/>
              </a:solidFill>
              <a:latin typeface="+mj-lt"/>
              <a:cs typeface="Arial" panose="020B0604020202020204" pitchFamily="34" charset="0"/>
            </a:endParaRPr>
          </a:p>
        </p:txBody>
      </p:sp>
      <p:pic>
        <p:nvPicPr>
          <p:cNvPr id="21" name="Grafik 20" descr="Ein Bild, das Text enthält.&#10;&#10;Automatisch generierte Beschreibung">
            <a:extLst>
              <a:ext uri="{FF2B5EF4-FFF2-40B4-BE49-F238E27FC236}">
                <a16:creationId xmlns:a16="http://schemas.microsoft.com/office/drawing/2014/main" id="{92F52535-7997-4F91-B494-C471B97FF9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362" y="5307294"/>
            <a:ext cx="2928459" cy="1046924"/>
          </a:xfrm>
          <a:prstGeom prst="rect">
            <a:avLst/>
          </a:prstGeom>
        </p:spPr>
      </p:pic>
      <p:sp>
        <p:nvSpPr>
          <p:cNvPr id="59" name="Titel 1">
            <a:extLst>
              <a:ext uri="{FF2B5EF4-FFF2-40B4-BE49-F238E27FC236}">
                <a16:creationId xmlns:a16="http://schemas.microsoft.com/office/drawing/2014/main" id="{412661B5-EDEF-42F3-9D8B-DA7333AFA185}"/>
              </a:ext>
            </a:extLst>
          </p:cNvPr>
          <p:cNvSpPr txBox="1">
            <a:spLocks/>
          </p:cNvSpPr>
          <p:nvPr userDrawn="1"/>
        </p:nvSpPr>
        <p:spPr>
          <a:xfrm>
            <a:off x="3760472" y="1992463"/>
            <a:ext cx="3946549" cy="309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600" b="1" dirty="0">
                <a:solidFill>
                  <a:schemeClr val="bg1"/>
                </a:solidFill>
                <a:latin typeface="+mj-lt"/>
                <a:cs typeface="Arial" panose="020B0604020202020204" pitchFamily="34" charset="0"/>
              </a:rPr>
              <a:t>Allgemeine Informationen &amp;  Support </a:t>
            </a:r>
          </a:p>
        </p:txBody>
      </p:sp>
      <p:sp>
        <p:nvSpPr>
          <p:cNvPr id="60" name="Titel 1">
            <a:extLst>
              <a:ext uri="{FF2B5EF4-FFF2-40B4-BE49-F238E27FC236}">
                <a16:creationId xmlns:a16="http://schemas.microsoft.com/office/drawing/2014/main" id="{1D0F230A-B1A9-4DB4-A9D7-4B059952B97C}"/>
              </a:ext>
            </a:extLst>
          </p:cNvPr>
          <p:cNvSpPr txBox="1">
            <a:spLocks/>
          </p:cNvSpPr>
          <p:nvPr userDrawn="1"/>
        </p:nvSpPr>
        <p:spPr>
          <a:xfrm>
            <a:off x="4122725" y="2308235"/>
            <a:ext cx="3946549" cy="9704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333" b="0" dirty="0">
                <a:solidFill>
                  <a:schemeClr val="bg1"/>
                </a:solidFill>
                <a:latin typeface="+mj-lt"/>
                <a:cs typeface="Arial" panose="020B0604020202020204" pitchFamily="34" charset="0"/>
                <a:hlinkClick r:id="rId6"/>
              </a:rPr>
              <a:t>support@europe-it-consulting.ch</a:t>
            </a:r>
            <a:r>
              <a:rPr lang="de-DE" sz="1333" b="0" dirty="0">
                <a:solidFill>
                  <a:schemeClr val="bg1"/>
                </a:solidFill>
                <a:latin typeface="+mj-lt"/>
                <a:cs typeface="Arial" panose="020B0604020202020204" pitchFamily="34" charset="0"/>
              </a:rPr>
              <a:t>  </a:t>
            </a:r>
          </a:p>
          <a:p>
            <a:pPr>
              <a:lnSpc>
                <a:spcPct val="100000"/>
              </a:lnSpc>
            </a:pPr>
            <a:r>
              <a:rPr lang="fr-FR" sz="1333" b="0" dirty="0">
                <a:solidFill>
                  <a:schemeClr val="bg1"/>
                </a:solidFill>
                <a:latin typeface="+mj-lt"/>
                <a:cs typeface="Arial" panose="020B0604020202020204" pitchFamily="34" charset="0"/>
              </a:rPr>
              <a:t>Phone  +41 61 / 508 73 34</a:t>
            </a:r>
          </a:p>
          <a:p>
            <a:pPr>
              <a:lnSpc>
                <a:spcPct val="100000"/>
              </a:lnSpc>
            </a:pPr>
            <a:r>
              <a:rPr lang="fr-FR" sz="1333" b="0" dirty="0">
                <a:solidFill>
                  <a:schemeClr val="bg1"/>
                </a:solidFill>
                <a:latin typeface="+mj-lt"/>
                <a:cs typeface="Arial" panose="020B0604020202020204" pitchFamily="34" charset="0"/>
                <a:hlinkClick r:id="rId7"/>
              </a:rPr>
              <a:t>https://www.europe-it-consulting.ch</a:t>
            </a:r>
            <a:endParaRPr lang="fr-FR" sz="1333" b="0" dirty="0">
              <a:solidFill>
                <a:schemeClr val="bg1"/>
              </a:solidFill>
              <a:latin typeface="+mj-lt"/>
              <a:cs typeface="Arial" panose="020B0604020202020204" pitchFamily="34" charset="0"/>
            </a:endParaRPr>
          </a:p>
          <a:p>
            <a:pPr>
              <a:lnSpc>
                <a:spcPct val="100000"/>
              </a:lnSpc>
            </a:pPr>
            <a:r>
              <a:rPr lang="de-DE" sz="1333" b="0" dirty="0">
                <a:solidFill>
                  <a:schemeClr val="bg1"/>
                </a:solidFill>
                <a:latin typeface="+mj-lt"/>
                <a:cs typeface="Arial" panose="020B0604020202020204" pitchFamily="34" charset="0"/>
              </a:rPr>
              <a:t>Steinentorstrasse 35, 4051 Basel, CH</a:t>
            </a:r>
          </a:p>
          <a:p>
            <a:pPr>
              <a:lnSpc>
                <a:spcPct val="100000"/>
              </a:lnSpc>
            </a:pPr>
            <a:r>
              <a:rPr lang="fr-FR" sz="1333" b="0" dirty="0">
                <a:solidFill>
                  <a:schemeClr val="bg1"/>
                </a:solidFill>
                <a:latin typeface="+mj-lt"/>
                <a:cs typeface="Arial" panose="020B0604020202020204" pitchFamily="34" charset="0"/>
              </a:rPr>
              <a:t> </a:t>
            </a:r>
          </a:p>
          <a:p>
            <a:pPr>
              <a:lnSpc>
                <a:spcPct val="100000"/>
              </a:lnSpc>
            </a:pPr>
            <a:endParaRPr lang="fr-FR" sz="1333" b="0" dirty="0">
              <a:solidFill>
                <a:schemeClr val="bg1"/>
              </a:solidFill>
              <a:latin typeface="+mj-lt"/>
              <a:cs typeface="Arial" panose="020B0604020202020204" pitchFamily="34" charset="0"/>
            </a:endParaRPr>
          </a:p>
          <a:p>
            <a:endParaRPr lang="de-DE" sz="1333" b="1" dirty="0">
              <a:solidFill>
                <a:schemeClr val="bg1"/>
              </a:solidFill>
              <a:latin typeface="+mj-lt"/>
              <a:cs typeface="Arial" panose="020B0604020202020204" pitchFamily="34" charset="0"/>
            </a:endParaRPr>
          </a:p>
        </p:txBody>
      </p:sp>
      <p:pic>
        <p:nvPicPr>
          <p:cNvPr id="61" name="Grafik 60" descr="Umschlag">
            <a:extLst>
              <a:ext uri="{FF2B5EF4-FFF2-40B4-BE49-F238E27FC236}">
                <a16:creationId xmlns:a16="http://schemas.microsoft.com/office/drawing/2014/main" id="{3BB756B2-738A-44A3-BA51-7C411188053D}"/>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74322" y="2372641"/>
            <a:ext cx="220100" cy="220100"/>
          </a:xfrm>
          <a:prstGeom prst="rect">
            <a:avLst/>
          </a:prstGeom>
        </p:spPr>
      </p:pic>
      <p:pic>
        <p:nvPicPr>
          <p:cNvPr id="62" name="Grafik 61" descr="Telefon">
            <a:extLst>
              <a:ext uri="{FF2B5EF4-FFF2-40B4-BE49-F238E27FC236}">
                <a16:creationId xmlns:a16="http://schemas.microsoft.com/office/drawing/2014/main" id="{17CF7485-3C42-4FEB-8207-5BC55EA92D90}"/>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77884" y="2577117"/>
            <a:ext cx="214573" cy="214573"/>
          </a:xfrm>
          <a:prstGeom prst="rect">
            <a:avLst/>
          </a:prstGeom>
        </p:spPr>
      </p:pic>
      <p:pic>
        <p:nvPicPr>
          <p:cNvPr id="63" name="Grafik 62" descr="Internet">
            <a:hlinkClick r:id="rId7"/>
            <a:extLst>
              <a:ext uri="{FF2B5EF4-FFF2-40B4-BE49-F238E27FC236}">
                <a16:creationId xmlns:a16="http://schemas.microsoft.com/office/drawing/2014/main" id="{64832033-471D-4DFF-A699-E9231665510B}"/>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62528" y="2779723"/>
            <a:ext cx="237715" cy="237715"/>
          </a:xfrm>
          <a:prstGeom prst="rect">
            <a:avLst/>
          </a:prstGeom>
        </p:spPr>
      </p:pic>
      <p:pic>
        <p:nvPicPr>
          <p:cNvPr id="64" name="Grafik 63" descr="Zuhause">
            <a:extLst>
              <a:ext uri="{FF2B5EF4-FFF2-40B4-BE49-F238E27FC236}">
                <a16:creationId xmlns:a16="http://schemas.microsoft.com/office/drawing/2014/main" id="{528E8DB1-E542-494B-9E8C-4B402A71C04F}"/>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878713" y="2973625"/>
            <a:ext cx="209805" cy="209805"/>
          </a:xfrm>
          <a:prstGeom prst="rect">
            <a:avLst/>
          </a:prstGeom>
        </p:spPr>
      </p:pic>
      <p:sp>
        <p:nvSpPr>
          <p:cNvPr id="65" name="Titel 1">
            <a:extLst>
              <a:ext uri="{FF2B5EF4-FFF2-40B4-BE49-F238E27FC236}">
                <a16:creationId xmlns:a16="http://schemas.microsoft.com/office/drawing/2014/main" id="{37A5D6AC-9A0D-407A-A8A5-F1ADD24D2689}"/>
              </a:ext>
            </a:extLst>
          </p:cNvPr>
          <p:cNvSpPr txBox="1">
            <a:spLocks/>
          </p:cNvSpPr>
          <p:nvPr userDrawn="1"/>
        </p:nvSpPr>
        <p:spPr>
          <a:xfrm>
            <a:off x="3690374" y="5265528"/>
            <a:ext cx="7997909" cy="3915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333" b="0" dirty="0">
                <a:solidFill>
                  <a:schemeClr val="bg1"/>
                </a:solidFill>
                <a:latin typeface="+mj-lt"/>
                <a:cs typeface="Arial" panose="020B0604020202020204" pitchFamily="34" charset="0"/>
              </a:rPr>
              <a:t>Für weitere Informationen über EUROPE IT Services AG besuchen Sie uns auf unseren sozialen Kanälen: </a:t>
            </a:r>
            <a:endParaRPr lang="de-DE" sz="1333"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81768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1CBAB521-8A66-40A2-82A1-F01EC801FC68}"/>
              </a:ext>
            </a:extLst>
          </p:cNvPr>
          <p:cNvSpPr>
            <a:spLocks noGrp="1"/>
          </p:cNvSpPr>
          <p:nvPr>
            <p:ph idx="1"/>
          </p:nvPr>
        </p:nvSpPr>
        <p:spPr>
          <a:xfrm>
            <a:off x="359191" y="1036583"/>
            <a:ext cx="10515600" cy="422494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Titelplatzhalter 5">
            <a:extLst>
              <a:ext uri="{FF2B5EF4-FFF2-40B4-BE49-F238E27FC236}">
                <a16:creationId xmlns:a16="http://schemas.microsoft.com/office/drawing/2014/main" id="{96A6E718-F3B7-44CC-8ACE-F2E50ECDC8DD}"/>
              </a:ext>
            </a:extLst>
          </p:cNvPr>
          <p:cNvSpPr>
            <a:spLocks noGrp="1"/>
          </p:cNvSpPr>
          <p:nvPr>
            <p:ph type="title"/>
          </p:nvPr>
        </p:nvSpPr>
        <p:spPr>
          <a:xfrm>
            <a:off x="359191" y="105027"/>
            <a:ext cx="10542919" cy="440727"/>
          </a:xfrm>
          <a:prstGeom prst="rect">
            <a:avLst/>
          </a:prstGeom>
        </p:spPr>
        <p:txBody>
          <a:bodyPr vert="horz" lIns="91440" tIns="45720" rIns="91440" bIns="45720" rtlCol="0" anchor="ctr">
            <a:normAutofit/>
          </a:bodyPr>
          <a:lstStyle/>
          <a:p>
            <a:r>
              <a:rPr lang="de-DE" dirty="0"/>
              <a:t>Mastertitelformat bearbeiten</a:t>
            </a:r>
          </a:p>
        </p:txBody>
      </p:sp>
    </p:spTree>
    <p:extLst>
      <p:ext uri="{BB962C8B-B14F-4D97-AF65-F5344CB8AC3E}">
        <p14:creationId xmlns:p14="http://schemas.microsoft.com/office/powerpoint/2010/main" val="213439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6" name="Titelplatzhalter 5">
            <a:extLst>
              <a:ext uri="{FF2B5EF4-FFF2-40B4-BE49-F238E27FC236}">
                <a16:creationId xmlns:a16="http://schemas.microsoft.com/office/drawing/2014/main" id="{96A6E718-F3B7-44CC-8ACE-F2E50ECDC8DD}"/>
              </a:ext>
            </a:extLst>
          </p:cNvPr>
          <p:cNvSpPr>
            <a:spLocks noGrp="1"/>
          </p:cNvSpPr>
          <p:nvPr>
            <p:ph type="title" hasCustomPrompt="1"/>
          </p:nvPr>
        </p:nvSpPr>
        <p:spPr>
          <a:xfrm>
            <a:off x="359191" y="105027"/>
            <a:ext cx="10542919" cy="440727"/>
          </a:xfrm>
          <a:prstGeom prst="rect">
            <a:avLst/>
          </a:prstGeom>
        </p:spPr>
        <p:txBody>
          <a:bodyPr vert="horz" lIns="91440" tIns="45720" rIns="91440" bIns="45720" rtlCol="0" anchor="ctr">
            <a:normAutofit/>
          </a:bodyPr>
          <a:lstStyle>
            <a:lvl1pPr>
              <a:defRPr/>
            </a:lvl1pPr>
          </a:lstStyle>
          <a:p>
            <a:r>
              <a:rPr lang="de-DE" dirty="0"/>
              <a:t>Disclaimer</a:t>
            </a:r>
          </a:p>
        </p:txBody>
      </p:sp>
      <p:sp>
        <p:nvSpPr>
          <p:cNvPr id="3" name="Textfeld 2">
            <a:extLst>
              <a:ext uri="{FF2B5EF4-FFF2-40B4-BE49-F238E27FC236}">
                <a16:creationId xmlns:a16="http://schemas.microsoft.com/office/drawing/2014/main" id="{CA641F7A-7511-443C-87B0-207265C37B55}"/>
              </a:ext>
            </a:extLst>
          </p:cNvPr>
          <p:cNvSpPr txBox="1"/>
          <p:nvPr userDrawn="1"/>
        </p:nvSpPr>
        <p:spPr>
          <a:xfrm>
            <a:off x="359191" y="1275644"/>
            <a:ext cx="11178053" cy="3046988"/>
          </a:xfrm>
          <a:prstGeom prst="rect">
            <a:avLst/>
          </a:prstGeom>
          <a:noFill/>
        </p:spPr>
        <p:txBody>
          <a:bodyPr wrap="square" rtlCol="0">
            <a:spAutoFit/>
          </a:bodyPr>
          <a:lstStyle/>
          <a:p>
            <a:pPr marL="0" indent="0" algn="just">
              <a:buNone/>
            </a:pPr>
            <a:r>
              <a:rPr lang="de-DE" sz="1200" dirty="0">
                <a:latin typeface="Arial "/>
                <a:ea typeface="Verdana" panose="020B0604030504040204" pitchFamily="34" charset="0"/>
              </a:rPr>
              <a:t>Die Informationen in dieser Präsentation sind vertraulich und urheberrechtlich geschützt und dürfen ohne Genehmigung von EUROPE IT Services AG nicht weitergegeben werden. Diese Präsentation unterliegt keinem Lizenzvertrag oder einem anderen Dienstleistungsvertrag mit EUROPE IT Services AG.</a:t>
            </a:r>
          </a:p>
          <a:p>
            <a:pPr marL="0" indent="0" algn="just">
              <a:buNone/>
            </a:pPr>
            <a:endParaRPr lang="de-DE" sz="1200" dirty="0">
              <a:latin typeface="Arial "/>
              <a:ea typeface="Verdana" panose="020B0604030504040204" pitchFamily="34" charset="0"/>
            </a:endParaRPr>
          </a:p>
          <a:p>
            <a:pPr marL="0" indent="0" algn="just">
              <a:buNone/>
            </a:pPr>
            <a:r>
              <a:rPr lang="de-DE" sz="1200" dirty="0">
                <a:latin typeface="Arial "/>
                <a:ea typeface="Verdana" panose="020B0604030504040204" pitchFamily="34" charset="0"/>
              </a:rPr>
              <a:t>EUROPE IT Services AG ist in keiner Weise verpflichtet, die in diesem Dokument oder einer verwandten Präsentation dargestellten Geschäftsprozesse zu befolgen oder darin wiedergegebene Funktionen zu entwickeln oder zu veröffentlichen.</a:t>
            </a:r>
          </a:p>
          <a:p>
            <a:pPr marL="0" indent="0" algn="just">
              <a:buNone/>
            </a:pPr>
            <a:r>
              <a:rPr lang="de-DE" sz="1200" dirty="0">
                <a:latin typeface="Arial "/>
                <a:ea typeface="Verdana" panose="020B0604030504040204" pitchFamily="34" charset="0"/>
              </a:rPr>
              <a:t>Der in diesem Dokument dargestellte Inhalt und die Strategie der EUROPE IT Services AG sowie mögliche zukünftige Entwicklungen, Ausrichtungen und Funktionen der Produkte können von EUROPE IT Services AG jederzeit und aus jedem Grund ohne vorherige Ankündigung geändert werden.</a:t>
            </a:r>
          </a:p>
          <a:p>
            <a:pPr marL="0" indent="0" algn="just">
              <a:buNone/>
            </a:pPr>
            <a:endParaRPr lang="de-DE" sz="1200" dirty="0">
              <a:latin typeface="Arial "/>
              <a:ea typeface="Verdana" panose="020B0604030504040204" pitchFamily="34" charset="0"/>
            </a:endParaRPr>
          </a:p>
          <a:p>
            <a:pPr marL="0" indent="0" algn="just">
              <a:buNone/>
            </a:pPr>
            <a:r>
              <a:rPr lang="de-DE" sz="1200" dirty="0">
                <a:latin typeface="Arial "/>
                <a:ea typeface="Verdana" panose="020B0604030504040204" pitchFamily="34" charset="0"/>
              </a:rPr>
              <a:t>Die Informationen in diesem Dokument stellen kein Versprechen, keine Zusage oder rechtliche Verpflichtung zur Lieferung von Materialien, Code oder Funktionen dar. Dieses Dokument wird ohne Mängelgewähr und ohne jegliche ausdrückliche oder stillschweigende Gewährleistung zur Verfügung gestellt. Dies gilt insbesondere im Hinblick auf die Gewährleistung der Marktfähigkeit und Eignung für einen bestimmten Zweck sowie die Gewährleistung der Nichtverletzung von geltendem Recht.</a:t>
            </a:r>
          </a:p>
          <a:p>
            <a:pPr marL="0" indent="0" algn="just">
              <a:buNone/>
            </a:pPr>
            <a:endParaRPr lang="de-DE" sz="1200" dirty="0">
              <a:latin typeface="Arial "/>
              <a:ea typeface="Verdana" panose="020B0604030504040204" pitchFamily="34" charset="0"/>
            </a:endParaRPr>
          </a:p>
          <a:p>
            <a:pPr marL="0" indent="0" algn="just">
              <a:buNone/>
            </a:pPr>
            <a:r>
              <a:rPr lang="de-DE" sz="1200" dirty="0">
                <a:latin typeface="Arial "/>
                <a:ea typeface="Verdana" panose="020B0604030504040204" pitchFamily="34" charset="0"/>
              </a:rPr>
              <a:t>Dieses Dokument dient zu Informationszwecken und darf nicht in einen Vertrag aufgenommen werden. EUROPE IT Services AG übernimmt keine Verantwortung für Fehler oder Auslassungen in diesem Dokument.</a:t>
            </a:r>
            <a:endParaRPr lang="de-DE" sz="1200" dirty="0"/>
          </a:p>
          <a:p>
            <a:pPr algn="just"/>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76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1CBAB521-8A66-40A2-82A1-F01EC801FC68}"/>
              </a:ext>
            </a:extLst>
          </p:cNvPr>
          <p:cNvSpPr>
            <a:spLocks noGrp="1"/>
          </p:cNvSpPr>
          <p:nvPr>
            <p:ph idx="1"/>
          </p:nvPr>
        </p:nvSpPr>
        <p:spPr>
          <a:xfrm>
            <a:off x="386510" y="1228497"/>
            <a:ext cx="10515600" cy="4224945"/>
          </a:xfrm>
          <a:prstGeom prst="rect">
            <a:avLst/>
          </a:prstGeom>
        </p:spPr>
        <p:txBody>
          <a:bodyPr vert="horz" lIns="91440" tIns="45720" rIns="91440" bIns="45720" rtlCol="0">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Titelplatzhalter 5">
            <a:extLst>
              <a:ext uri="{FF2B5EF4-FFF2-40B4-BE49-F238E27FC236}">
                <a16:creationId xmlns:a16="http://schemas.microsoft.com/office/drawing/2014/main" id="{96A6E718-F3B7-44CC-8ACE-F2E50ECDC8DD}"/>
              </a:ext>
            </a:extLst>
          </p:cNvPr>
          <p:cNvSpPr>
            <a:spLocks noGrp="1"/>
          </p:cNvSpPr>
          <p:nvPr>
            <p:ph type="title"/>
          </p:nvPr>
        </p:nvSpPr>
        <p:spPr>
          <a:xfrm>
            <a:off x="359191" y="105027"/>
            <a:ext cx="10542919" cy="440727"/>
          </a:xfrm>
          <a:prstGeom prst="rect">
            <a:avLst/>
          </a:prstGeom>
        </p:spPr>
        <p:txBody>
          <a:bodyPr vert="horz" lIns="91440" tIns="45720" rIns="91440" bIns="45720" rtlCol="0" anchor="ctr">
            <a:normAutofit/>
          </a:bodyPr>
          <a:lstStyle/>
          <a:p>
            <a:r>
              <a:rPr lang="de-DE" dirty="0"/>
              <a:t>Mastertitelformat bearbeiten</a:t>
            </a:r>
          </a:p>
        </p:txBody>
      </p:sp>
      <p:sp>
        <p:nvSpPr>
          <p:cNvPr id="4" name="Textplatzhalter 12">
            <a:extLst>
              <a:ext uri="{FF2B5EF4-FFF2-40B4-BE49-F238E27FC236}">
                <a16:creationId xmlns:a16="http://schemas.microsoft.com/office/drawing/2014/main" id="{1D1DC962-C4D6-4190-BD74-8503AF26FE40}"/>
              </a:ext>
            </a:extLst>
          </p:cNvPr>
          <p:cNvSpPr>
            <a:spLocks noGrp="1"/>
          </p:cNvSpPr>
          <p:nvPr>
            <p:ph type="body" sz="quarter" idx="18" hasCustomPrompt="1"/>
          </p:nvPr>
        </p:nvSpPr>
        <p:spPr>
          <a:xfrm>
            <a:off x="359191" y="765426"/>
            <a:ext cx="8600883" cy="330544"/>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457200" indent="0">
              <a:buFontTx/>
              <a:buNone/>
              <a:defRPr sz="1600">
                <a:solidFill>
                  <a:srgbClr val="00254C"/>
                </a:solidFill>
              </a:defRPr>
            </a:lvl2pPr>
            <a:lvl3pPr marL="914400" indent="0">
              <a:buFontTx/>
              <a:buNone/>
              <a:defRPr sz="1600">
                <a:solidFill>
                  <a:srgbClr val="00254C"/>
                </a:solidFill>
              </a:defRPr>
            </a:lvl3pPr>
            <a:lvl4pPr marL="1371600" indent="0">
              <a:buFontTx/>
              <a:buNone/>
              <a:defRPr sz="1600">
                <a:solidFill>
                  <a:srgbClr val="00254C"/>
                </a:solidFill>
              </a:defRPr>
            </a:lvl4pPr>
            <a:lvl5pPr marL="1828800" indent="0">
              <a:buFontTx/>
              <a:buNone/>
              <a:defRPr sz="1600">
                <a:solidFill>
                  <a:srgbClr val="00254C"/>
                </a:solidFill>
              </a:defRPr>
            </a:lvl5pPr>
          </a:lstStyle>
          <a:p>
            <a:pPr lvl="0"/>
            <a:r>
              <a:rPr lang="de-DE" dirty="0" err="1"/>
              <a:t>Headlinemasterformat</a:t>
            </a:r>
            <a:r>
              <a:rPr lang="de-DE" dirty="0"/>
              <a:t> durch Klicken bearbeiten (Segoe UI, 16pt)a</a:t>
            </a:r>
          </a:p>
        </p:txBody>
      </p:sp>
    </p:spTree>
    <p:extLst>
      <p:ext uri="{BB962C8B-B14F-4D97-AF65-F5344CB8AC3E}">
        <p14:creationId xmlns:p14="http://schemas.microsoft.com/office/powerpoint/2010/main" val="127474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1CBAB521-8A66-40A2-82A1-F01EC801FC68}"/>
              </a:ext>
            </a:extLst>
          </p:cNvPr>
          <p:cNvSpPr>
            <a:spLocks noGrp="1"/>
          </p:cNvSpPr>
          <p:nvPr>
            <p:ph idx="1"/>
          </p:nvPr>
        </p:nvSpPr>
        <p:spPr>
          <a:xfrm>
            <a:off x="465532" y="1691568"/>
            <a:ext cx="5099890" cy="4224945"/>
          </a:xfrm>
          <a:prstGeom prst="rect">
            <a:avLst/>
          </a:prstGeom>
        </p:spPr>
        <p:txBody>
          <a:bodyPr vert="horz" lIns="91440" tIns="45720" rIns="91440" bIns="45720" rtlCol="0">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Titelplatzhalter 5">
            <a:extLst>
              <a:ext uri="{FF2B5EF4-FFF2-40B4-BE49-F238E27FC236}">
                <a16:creationId xmlns:a16="http://schemas.microsoft.com/office/drawing/2014/main" id="{96A6E718-F3B7-44CC-8ACE-F2E50ECDC8DD}"/>
              </a:ext>
            </a:extLst>
          </p:cNvPr>
          <p:cNvSpPr>
            <a:spLocks noGrp="1"/>
          </p:cNvSpPr>
          <p:nvPr>
            <p:ph type="title"/>
          </p:nvPr>
        </p:nvSpPr>
        <p:spPr>
          <a:xfrm>
            <a:off x="359191" y="105027"/>
            <a:ext cx="10542919" cy="440727"/>
          </a:xfrm>
          <a:prstGeom prst="rect">
            <a:avLst/>
          </a:prstGeom>
        </p:spPr>
        <p:txBody>
          <a:bodyPr vert="horz" lIns="91440" tIns="45720" rIns="91440" bIns="45720" rtlCol="0" anchor="ctr">
            <a:normAutofit/>
          </a:bodyPr>
          <a:lstStyle/>
          <a:p>
            <a:r>
              <a:rPr lang="de-DE" dirty="0"/>
              <a:t>Mastertitelformat bearbeiten</a:t>
            </a:r>
          </a:p>
        </p:txBody>
      </p:sp>
      <p:sp>
        <p:nvSpPr>
          <p:cNvPr id="4" name="Textplatzhalter 12">
            <a:extLst>
              <a:ext uri="{FF2B5EF4-FFF2-40B4-BE49-F238E27FC236}">
                <a16:creationId xmlns:a16="http://schemas.microsoft.com/office/drawing/2014/main" id="{1D1DC962-C4D6-4190-BD74-8503AF26FE40}"/>
              </a:ext>
            </a:extLst>
          </p:cNvPr>
          <p:cNvSpPr>
            <a:spLocks noGrp="1"/>
          </p:cNvSpPr>
          <p:nvPr>
            <p:ph type="body" sz="quarter" idx="18" hasCustomPrompt="1"/>
          </p:nvPr>
        </p:nvSpPr>
        <p:spPr>
          <a:xfrm>
            <a:off x="438213" y="1228497"/>
            <a:ext cx="5127209" cy="330544"/>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457200" indent="0">
              <a:buFontTx/>
              <a:buNone/>
              <a:defRPr sz="1600">
                <a:solidFill>
                  <a:srgbClr val="00254C"/>
                </a:solidFill>
              </a:defRPr>
            </a:lvl2pPr>
            <a:lvl3pPr marL="914400" indent="0">
              <a:buFontTx/>
              <a:buNone/>
              <a:defRPr sz="1600">
                <a:solidFill>
                  <a:srgbClr val="00254C"/>
                </a:solidFill>
              </a:defRPr>
            </a:lvl3pPr>
            <a:lvl4pPr marL="1371600" indent="0">
              <a:buFontTx/>
              <a:buNone/>
              <a:defRPr sz="1600">
                <a:solidFill>
                  <a:srgbClr val="00254C"/>
                </a:solidFill>
              </a:defRPr>
            </a:lvl4pPr>
            <a:lvl5pPr marL="1828800" indent="0">
              <a:buFontTx/>
              <a:buNone/>
              <a:defRPr sz="1600">
                <a:solidFill>
                  <a:srgbClr val="00254C"/>
                </a:solidFill>
              </a:defRPr>
            </a:lvl5pPr>
          </a:lstStyle>
          <a:p>
            <a:pPr lvl="0"/>
            <a:r>
              <a:rPr lang="de-DE" dirty="0" err="1"/>
              <a:t>Headlinemasterformat</a:t>
            </a:r>
            <a:r>
              <a:rPr lang="de-DE" dirty="0"/>
              <a:t> durch Klicken bearbeiten</a:t>
            </a:r>
          </a:p>
        </p:txBody>
      </p:sp>
      <p:sp>
        <p:nvSpPr>
          <p:cNvPr id="7" name="Textplatzhalter 2">
            <a:extLst>
              <a:ext uri="{FF2B5EF4-FFF2-40B4-BE49-F238E27FC236}">
                <a16:creationId xmlns:a16="http://schemas.microsoft.com/office/drawing/2014/main" id="{AB858978-A068-4757-BF28-0697978AF5BB}"/>
              </a:ext>
            </a:extLst>
          </p:cNvPr>
          <p:cNvSpPr>
            <a:spLocks noGrp="1"/>
          </p:cNvSpPr>
          <p:nvPr>
            <p:ph idx="19"/>
          </p:nvPr>
        </p:nvSpPr>
        <p:spPr>
          <a:xfrm>
            <a:off x="6095097" y="1691568"/>
            <a:ext cx="5099890" cy="4224945"/>
          </a:xfrm>
          <a:prstGeom prst="rect">
            <a:avLst/>
          </a:prstGeom>
        </p:spPr>
        <p:txBody>
          <a:bodyPr vert="horz" lIns="91440" tIns="45720" rIns="91440" bIns="45720" rtlCol="0">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Textplatzhalter 12">
            <a:extLst>
              <a:ext uri="{FF2B5EF4-FFF2-40B4-BE49-F238E27FC236}">
                <a16:creationId xmlns:a16="http://schemas.microsoft.com/office/drawing/2014/main" id="{D02A250D-79D5-4CC4-87F7-F88FD4E3DA9D}"/>
              </a:ext>
            </a:extLst>
          </p:cNvPr>
          <p:cNvSpPr>
            <a:spLocks noGrp="1"/>
          </p:cNvSpPr>
          <p:nvPr>
            <p:ph type="body" sz="quarter" idx="20" hasCustomPrompt="1"/>
          </p:nvPr>
        </p:nvSpPr>
        <p:spPr>
          <a:xfrm>
            <a:off x="6067778" y="1228497"/>
            <a:ext cx="5127209" cy="330544"/>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457200" indent="0">
              <a:buFontTx/>
              <a:buNone/>
              <a:defRPr sz="1600">
                <a:solidFill>
                  <a:srgbClr val="00254C"/>
                </a:solidFill>
              </a:defRPr>
            </a:lvl2pPr>
            <a:lvl3pPr marL="914400" indent="0">
              <a:buFontTx/>
              <a:buNone/>
              <a:defRPr sz="1600">
                <a:solidFill>
                  <a:srgbClr val="00254C"/>
                </a:solidFill>
              </a:defRPr>
            </a:lvl3pPr>
            <a:lvl4pPr marL="1371600" indent="0">
              <a:buFontTx/>
              <a:buNone/>
              <a:defRPr sz="1600">
                <a:solidFill>
                  <a:srgbClr val="00254C"/>
                </a:solidFill>
              </a:defRPr>
            </a:lvl4pPr>
            <a:lvl5pPr marL="1828800" indent="0">
              <a:buFontTx/>
              <a:buNone/>
              <a:defRPr sz="1600">
                <a:solidFill>
                  <a:srgbClr val="00254C"/>
                </a:solidFill>
              </a:defRPr>
            </a:lvl5pPr>
          </a:lstStyle>
          <a:p>
            <a:pPr lvl="0"/>
            <a:r>
              <a:rPr lang="de-DE" dirty="0" err="1"/>
              <a:t>Headlinemasterformat</a:t>
            </a:r>
            <a:r>
              <a:rPr lang="de-DE" dirty="0"/>
              <a:t> durch Klicken bearbeiten</a:t>
            </a:r>
          </a:p>
        </p:txBody>
      </p:sp>
    </p:spTree>
    <p:extLst>
      <p:ext uri="{BB962C8B-B14F-4D97-AF65-F5344CB8AC3E}">
        <p14:creationId xmlns:p14="http://schemas.microsoft.com/office/powerpoint/2010/main" val="52590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1CBAB521-8A66-40A2-82A1-F01EC801FC68}"/>
              </a:ext>
            </a:extLst>
          </p:cNvPr>
          <p:cNvSpPr>
            <a:spLocks noGrp="1"/>
          </p:cNvSpPr>
          <p:nvPr>
            <p:ph idx="1"/>
          </p:nvPr>
        </p:nvSpPr>
        <p:spPr>
          <a:xfrm>
            <a:off x="465532" y="1578678"/>
            <a:ext cx="5099890" cy="4224945"/>
          </a:xfrm>
          <a:prstGeom prst="rect">
            <a:avLst/>
          </a:prstGeom>
        </p:spPr>
        <p:txBody>
          <a:bodyPr vert="horz" lIns="91440" tIns="45720" rIns="91440" bIns="45720" rtlCol="0">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Titelplatzhalter 5">
            <a:extLst>
              <a:ext uri="{FF2B5EF4-FFF2-40B4-BE49-F238E27FC236}">
                <a16:creationId xmlns:a16="http://schemas.microsoft.com/office/drawing/2014/main" id="{96A6E718-F3B7-44CC-8ACE-F2E50ECDC8DD}"/>
              </a:ext>
            </a:extLst>
          </p:cNvPr>
          <p:cNvSpPr>
            <a:spLocks noGrp="1"/>
          </p:cNvSpPr>
          <p:nvPr>
            <p:ph type="title"/>
          </p:nvPr>
        </p:nvSpPr>
        <p:spPr>
          <a:xfrm>
            <a:off x="359191" y="105027"/>
            <a:ext cx="10542919" cy="440727"/>
          </a:xfrm>
          <a:prstGeom prst="rect">
            <a:avLst/>
          </a:prstGeom>
        </p:spPr>
        <p:txBody>
          <a:bodyPr vert="horz" lIns="91440" tIns="45720" rIns="91440" bIns="45720" rtlCol="0" anchor="ctr">
            <a:normAutofit/>
          </a:bodyPr>
          <a:lstStyle/>
          <a:p>
            <a:r>
              <a:rPr lang="de-DE" dirty="0"/>
              <a:t>Mastertitelformat bearbeiten</a:t>
            </a:r>
          </a:p>
        </p:txBody>
      </p:sp>
      <p:sp>
        <p:nvSpPr>
          <p:cNvPr id="4" name="Textplatzhalter 12">
            <a:extLst>
              <a:ext uri="{FF2B5EF4-FFF2-40B4-BE49-F238E27FC236}">
                <a16:creationId xmlns:a16="http://schemas.microsoft.com/office/drawing/2014/main" id="{1D1DC962-C4D6-4190-BD74-8503AF26FE40}"/>
              </a:ext>
            </a:extLst>
          </p:cNvPr>
          <p:cNvSpPr>
            <a:spLocks noGrp="1"/>
          </p:cNvSpPr>
          <p:nvPr>
            <p:ph type="body" sz="quarter" idx="18" hasCustomPrompt="1"/>
          </p:nvPr>
        </p:nvSpPr>
        <p:spPr>
          <a:xfrm>
            <a:off x="438213" y="1228497"/>
            <a:ext cx="5127209" cy="330544"/>
          </a:xfrm>
          <a:prstGeom prst="rect">
            <a:avLst/>
          </a:prstGeom>
          <a:solidFill>
            <a:srgbClr val="2F5597"/>
          </a:solidFill>
          <a:ln>
            <a:noFill/>
          </a:ln>
          <a:effectLst/>
        </p:spPr>
        <p:txBody>
          <a:bodyPr>
            <a:noAutofit/>
          </a:bodyPr>
          <a:lstStyle>
            <a:lvl1pPr marL="0" indent="0">
              <a:buFontTx/>
              <a:buNone/>
              <a:defRPr sz="1400" b="1" baseline="0">
                <a:solidFill>
                  <a:schemeClr val="bg1"/>
                </a:solidFill>
                <a:latin typeface="Arial" panose="020B0604020202020204" pitchFamily="34" charset="0"/>
                <a:cs typeface="Arial" panose="020B0604020202020204" pitchFamily="34" charset="0"/>
              </a:defRPr>
            </a:lvl1pPr>
            <a:lvl2pPr marL="457200" indent="0">
              <a:buFontTx/>
              <a:buNone/>
              <a:defRPr sz="1600">
                <a:solidFill>
                  <a:srgbClr val="00254C"/>
                </a:solidFill>
              </a:defRPr>
            </a:lvl2pPr>
            <a:lvl3pPr marL="914400" indent="0">
              <a:buFontTx/>
              <a:buNone/>
              <a:defRPr sz="1600">
                <a:solidFill>
                  <a:srgbClr val="00254C"/>
                </a:solidFill>
              </a:defRPr>
            </a:lvl3pPr>
            <a:lvl4pPr marL="1371600" indent="0">
              <a:buFontTx/>
              <a:buNone/>
              <a:defRPr sz="1600">
                <a:solidFill>
                  <a:srgbClr val="00254C"/>
                </a:solidFill>
              </a:defRPr>
            </a:lvl4pPr>
            <a:lvl5pPr marL="1828800" indent="0">
              <a:buFontTx/>
              <a:buNone/>
              <a:defRPr sz="1600">
                <a:solidFill>
                  <a:srgbClr val="00254C"/>
                </a:solidFill>
              </a:defRPr>
            </a:lvl5pPr>
          </a:lstStyle>
          <a:p>
            <a:pPr lvl="0"/>
            <a:r>
              <a:rPr lang="de-DE" dirty="0" err="1"/>
              <a:t>Headlinemasterformat</a:t>
            </a:r>
            <a:r>
              <a:rPr lang="de-DE" dirty="0"/>
              <a:t> durch Klicken bearbeiten</a:t>
            </a:r>
          </a:p>
        </p:txBody>
      </p:sp>
      <p:sp>
        <p:nvSpPr>
          <p:cNvPr id="7" name="Textplatzhalter 2">
            <a:extLst>
              <a:ext uri="{FF2B5EF4-FFF2-40B4-BE49-F238E27FC236}">
                <a16:creationId xmlns:a16="http://schemas.microsoft.com/office/drawing/2014/main" id="{AB858978-A068-4757-BF28-0697978AF5BB}"/>
              </a:ext>
            </a:extLst>
          </p:cNvPr>
          <p:cNvSpPr>
            <a:spLocks noGrp="1"/>
          </p:cNvSpPr>
          <p:nvPr>
            <p:ph idx="19"/>
          </p:nvPr>
        </p:nvSpPr>
        <p:spPr>
          <a:xfrm>
            <a:off x="6095097" y="1578678"/>
            <a:ext cx="5099890" cy="4224945"/>
          </a:xfrm>
          <a:prstGeom prst="rect">
            <a:avLst/>
          </a:prstGeom>
        </p:spPr>
        <p:txBody>
          <a:bodyPr vert="horz" lIns="91440" tIns="45720" rIns="91440" bIns="45720" rtlCol="0">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Textplatzhalter 12">
            <a:extLst>
              <a:ext uri="{FF2B5EF4-FFF2-40B4-BE49-F238E27FC236}">
                <a16:creationId xmlns:a16="http://schemas.microsoft.com/office/drawing/2014/main" id="{D02A250D-79D5-4CC4-87F7-F88FD4E3DA9D}"/>
              </a:ext>
            </a:extLst>
          </p:cNvPr>
          <p:cNvSpPr>
            <a:spLocks noGrp="1"/>
          </p:cNvSpPr>
          <p:nvPr>
            <p:ph type="body" sz="quarter" idx="20" hasCustomPrompt="1"/>
          </p:nvPr>
        </p:nvSpPr>
        <p:spPr>
          <a:xfrm>
            <a:off x="6067778" y="1228497"/>
            <a:ext cx="5127209" cy="330544"/>
          </a:xfrm>
          <a:prstGeom prst="rect">
            <a:avLst/>
          </a:prstGeom>
          <a:solidFill>
            <a:srgbClr val="2F5597"/>
          </a:solidFill>
          <a:ln>
            <a:noFill/>
          </a:ln>
          <a:effectLst/>
        </p:spPr>
        <p:txBody>
          <a:bodyPr>
            <a:noAutofit/>
          </a:bodyPr>
          <a:lstStyle>
            <a:lvl1pPr marL="0" indent="0">
              <a:buFontTx/>
              <a:buNone/>
              <a:defRPr sz="1400" b="1" baseline="0">
                <a:solidFill>
                  <a:schemeClr val="bg1"/>
                </a:solidFill>
                <a:latin typeface="Arial" panose="020B0604020202020204" pitchFamily="34" charset="0"/>
                <a:cs typeface="Arial" panose="020B0604020202020204" pitchFamily="34" charset="0"/>
              </a:defRPr>
            </a:lvl1pPr>
            <a:lvl2pPr marL="457200" indent="0">
              <a:buFontTx/>
              <a:buNone/>
              <a:defRPr sz="1600">
                <a:solidFill>
                  <a:srgbClr val="00254C"/>
                </a:solidFill>
              </a:defRPr>
            </a:lvl2pPr>
            <a:lvl3pPr marL="914400" indent="0">
              <a:buFontTx/>
              <a:buNone/>
              <a:defRPr sz="1600">
                <a:solidFill>
                  <a:srgbClr val="00254C"/>
                </a:solidFill>
              </a:defRPr>
            </a:lvl3pPr>
            <a:lvl4pPr marL="1371600" indent="0">
              <a:buFontTx/>
              <a:buNone/>
              <a:defRPr sz="1600">
                <a:solidFill>
                  <a:srgbClr val="00254C"/>
                </a:solidFill>
              </a:defRPr>
            </a:lvl4pPr>
            <a:lvl5pPr marL="1828800" indent="0">
              <a:buFontTx/>
              <a:buNone/>
              <a:defRPr sz="1600">
                <a:solidFill>
                  <a:srgbClr val="00254C"/>
                </a:solidFill>
              </a:defRPr>
            </a:lvl5pPr>
          </a:lstStyle>
          <a:p>
            <a:pPr lvl="0"/>
            <a:r>
              <a:rPr lang="de-DE" dirty="0" err="1"/>
              <a:t>Headlinemasterformat</a:t>
            </a:r>
            <a:r>
              <a:rPr lang="de-DE" dirty="0"/>
              <a:t> durch Klicken bearbeiten </a:t>
            </a:r>
          </a:p>
        </p:txBody>
      </p:sp>
    </p:spTree>
    <p:extLst>
      <p:ext uri="{BB962C8B-B14F-4D97-AF65-F5344CB8AC3E}">
        <p14:creationId xmlns:p14="http://schemas.microsoft.com/office/powerpoint/2010/main" val="3626108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D4289AD-29E3-4CEB-AEB7-77937500C9DC}"/>
              </a:ext>
            </a:extLst>
          </p:cNvPr>
          <p:cNvSpPr/>
          <p:nvPr userDrawn="1"/>
        </p:nvSpPr>
        <p:spPr>
          <a:xfrm>
            <a:off x="70533" y="0"/>
            <a:ext cx="1212146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 name="Rechteck 2">
            <a:extLst>
              <a:ext uri="{FF2B5EF4-FFF2-40B4-BE49-F238E27FC236}">
                <a16:creationId xmlns:a16="http://schemas.microsoft.com/office/drawing/2014/main" id="{2862D3B1-0B58-4DE6-8C62-C46B1912D8EE}"/>
              </a:ext>
            </a:extLst>
          </p:cNvPr>
          <p:cNvSpPr/>
          <p:nvPr userDrawn="1"/>
        </p:nvSpPr>
        <p:spPr>
          <a:xfrm>
            <a:off x="0" y="0"/>
            <a:ext cx="3208421"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 name="Rechteck 4">
            <a:extLst>
              <a:ext uri="{FF2B5EF4-FFF2-40B4-BE49-F238E27FC236}">
                <a16:creationId xmlns:a16="http://schemas.microsoft.com/office/drawing/2014/main" id="{B108400F-DC85-463E-9CE9-2269704DE783}"/>
              </a:ext>
            </a:extLst>
          </p:cNvPr>
          <p:cNvSpPr/>
          <p:nvPr userDrawn="1"/>
        </p:nvSpPr>
        <p:spPr>
          <a:xfrm>
            <a:off x="0" y="6083970"/>
            <a:ext cx="12192000" cy="77403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descr="Ein Bild, das Text enthält.&#10;&#10;Automatisch generierte Beschreibung">
            <a:extLst>
              <a:ext uri="{FF2B5EF4-FFF2-40B4-BE49-F238E27FC236}">
                <a16:creationId xmlns:a16="http://schemas.microsoft.com/office/drawing/2014/main" id="{A9CBD4E5-E748-49F6-9F5D-2CE28D2518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7362" y="5307294"/>
            <a:ext cx="2928459" cy="1046924"/>
          </a:xfrm>
          <a:prstGeom prst="rect">
            <a:avLst/>
          </a:prstGeom>
        </p:spPr>
      </p:pic>
    </p:spTree>
    <p:extLst>
      <p:ext uri="{BB962C8B-B14F-4D97-AF65-F5344CB8AC3E}">
        <p14:creationId xmlns:p14="http://schemas.microsoft.com/office/powerpoint/2010/main" val="2455555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BDC5E33D-EDBD-4DC7-BA0F-B901FF939F49}"/>
              </a:ext>
            </a:extLst>
          </p:cNvPr>
          <p:cNvSpPr>
            <a:spLocks noGrp="1"/>
          </p:cNvSpPr>
          <p:nvPr>
            <p:ph type="body" idx="1"/>
          </p:nvPr>
        </p:nvSpPr>
        <p:spPr>
          <a:xfrm>
            <a:off x="359191" y="1036583"/>
            <a:ext cx="10515600" cy="422494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Rechteck 9">
            <a:extLst>
              <a:ext uri="{FF2B5EF4-FFF2-40B4-BE49-F238E27FC236}">
                <a16:creationId xmlns:a16="http://schemas.microsoft.com/office/drawing/2014/main" id="{7066A0F9-8539-4392-B178-56BE0E483E3E}"/>
              </a:ext>
            </a:extLst>
          </p:cNvPr>
          <p:cNvSpPr/>
          <p:nvPr userDrawn="1"/>
        </p:nvSpPr>
        <p:spPr>
          <a:xfrm>
            <a:off x="11482174" y="6517237"/>
            <a:ext cx="697991" cy="19322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tangle 41">
            <a:extLst>
              <a:ext uri="{FF2B5EF4-FFF2-40B4-BE49-F238E27FC236}">
                <a16:creationId xmlns:a16="http://schemas.microsoft.com/office/drawing/2014/main" id="{EBBDA9A9-AAE9-4202-BF47-EEF7785309B2}"/>
              </a:ext>
            </a:extLst>
          </p:cNvPr>
          <p:cNvSpPr txBox="1">
            <a:spLocks noChangeArrowheads="1"/>
          </p:cNvSpPr>
          <p:nvPr userDrawn="1"/>
        </p:nvSpPr>
        <p:spPr>
          <a:xfrm>
            <a:off x="11494011" y="6479910"/>
            <a:ext cx="768085" cy="249151"/>
          </a:xfrm>
          <a:prstGeom prst="rect">
            <a:avLst/>
          </a:prstGeom>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2866D1D-B7B0-4F86-A6A2-9A2064F0C5D6}" type="slidenum">
              <a:rPr lang="en-US" sz="933" smtClean="0">
                <a:solidFill>
                  <a:schemeClr val="bg1"/>
                </a:solidFill>
                <a:latin typeface="Segoe UI"/>
                <a:cs typeface="Segoe UI"/>
              </a:rPr>
              <a:pPr algn="ctr">
                <a:defRPr/>
              </a:pPr>
              <a:t>‹Nr.›</a:t>
            </a:fld>
            <a:r>
              <a:rPr lang="en-US" sz="933" dirty="0">
                <a:solidFill>
                  <a:schemeClr val="bg1"/>
                </a:solidFill>
                <a:latin typeface="Segoe UI"/>
                <a:cs typeface="Segoe UI"/>
              </a:rPr>
              <a:t> </a:t>
            </a:r>
          </a:p>
        </p:txBody>
      </p:sp>
      <p:cxnSp>
        <p:nvCxnSpPr>
          <p:cNvPr id="12" name="Gerader Verbinder 11">
            <a:extLst>
              <a:ext uri="{FF2B5EF4-FFF2-40B4-BE49-F238E27FC236}">
                <a16:creationId xmlns:a16="http://schemas.microsoft.com/office/drawing/2014/main" id="{FC1DD196-7135-48D5-A1E7-113F05BD5176}"/>
              </a:ext>
            </a:extLst>
          </p:cNvPr>
          <p:cNvCxnSpPr>
            <a:cxnSpLocks/>
          </p:cNvCxnSpPr>
          <p:nvPr userDrawn="1"/>
        </p:nvCxnSpPr>
        <p:spPr>
          <a:xfrm>
            <a:off x="-5919" y="6517220"/>
            <a:ext cx="12192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0CC49425-949B-4147-8A06-163B9D1F6810}"/>
              </a:ext>
            </a:extLst>
          </p:cNvPr>
          <p:cNvSpPr/>
          <p:nvPr userDrawn="1"/>
        </p:nvSpPr>
        <p:spPr>
          <a:xfrm>
            <a:off x="0" y="-2014"/>
            <a:ext cx="12192000" cy="646331"/>
          </a:xfrm>
          <a:prstGeom prst="rect">
            <a:avLst/>
          </a:prstGeom>
          <a:solidFill>
            <a:schemeClr val="accent1">
              <a:lumMod val="75000"/>
            </a:schemeClr>
          </a:solidFill>
        </p:spPr>
        <p:txBody>
          <a:bodyPr wrap="square" anchor="b">
            <a:spAutoFit/>
          </a:bodyPr>
          <a:lstStyle/>
          <a:p>
            <a:endParaRPr lang="de-DE" sz="1800" b="1" dirty="0">
              <a:solidFill>
                <a:schemeClr val="bg1"/>
              </a:solidFill>
              <a:latin typeface="Arial" pitchFamily="34" charset="0"/>
              <a:cs typeface="Arial" pitchFamily="34" charset="0"/>
            </a:endParaRPr>
          </a:p>
          <a:p>
            <a:r>
              <a:rPr lang="de-DE" sz="1800" b="1" dirty="0">
                <a:solidFill>
                  <a:schemeClr val="bg1"/>
                </a:solidFill>
                <a:latin typeface="Arial" pitchFamily="34" charset="0"/>
                <a:cs typeface="Arial" pitchFamily="34" charset="0"/>
              </a:rPr>
              <a:t> </a:t>
            </a:r>
          </a:p>
        </p:txBody>
      </p:sp>
      <p:sp>
        <p:nvSpPr>
          <p:cNvPr id="14" name="Rechteck 13">
            <a:extLst>
              <a:ext uri="{FF2B5EF4-FFF2-40B4-BE49-F238E27FC236}">
                <a16:creationId xmlns:a16="http://schemas.microsoft.com/office/drawing/2014/main" id="{3AECBF6C-13CA-42B3-BFAF-5C467C33319C}"/>
              </a:ext>
            </a:extLst>
          </p:cNvPr>
          <p:cNvSpPr/>
          <p:nvPr userDrawn="1"/>
        </p:nvSpPr>
        <p:spPr>
          <a:xfrm>
            <a:off x="99065" y="6517220"/>
            <a:ext cx="1849592" cy="24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1219140" rtl="0" eaLnBrk="1" fontAlgn="auto" latinLnBrk="0" hangingPunct="1">
              <a:lnSpc>
                <a:spcPct val="100000"/>
              </a:lnSpc>
              <a:spcBef>
                <a:spcPts val="0"/>
              </a:spcBef>
              <a:spcAft>
                <a:spcPts val="0"/>
              </a:spcAft>
              <a:buClrTx/>
              <a:buSzTx/>
              <a:buFontTx/>
              <a:buNone/>
              <a:tabLst/>
              <a:defRPr/>
            </a:pPr>
            <a:r>
              <a:rPr lang="de-DE" sz="933" dirty="0">
                <a:solidFill>
                  <a:schemeClr val="tx1"/>
                </a:solidFill>
                <a:latin typeface="Segoe UI"/>
                <a:cs typeface="Segoe UI"/>
              </a:rPr>
              <a:t>© EUROPE IT Services AG</a:t>
            </a:r>
            <a:endParaRPr lang="de-DE" sz="933" dirty="0">
              <a:solidFill>
                <a:srgbClr val="002060"/>
              </a:solidFill>
              <a:latin typeface="Segoe UI"/>
              <a:cs typeface="Segoe UI"/>
            </a:endParaRPr>
          </a:p>
        </p:txBody>
      </p:sp>
      <p:sp>
        <p:nvSpPr>
          <p:cNvPr id="15" name="Rechteck 14">
            <a:extLst>
              <a:ext uri="{FF2B5EF4-FFF2-40B4-BE49-F238E27FC236}">
                <a16:creationId xmlns:a16="http://schemas.microsoft.com/office/drawing/2014/main" id="{E276B51E-8621-4FAF-8207-9CE15A8F6CDE}"/>
              </a:ext>
            </a:extLst>
          </p:cNvPr>
          <p:cNvSpPr/>
          <p:nvPr userDrawn="1"/>
        </p:nvSpPr>
        <p:spPr>
          <a:xfrm>
            <a:off x="5171204" y="6615187"/>
            <a:ext cx="1849592" cy="19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1219140" rtl="0" eaLnBrk="1" fontAlgn="auto" latinLnBrk="0" hangingPunct="1">
              <a:lnSpc>
                <a:spcPct val="100000"/>
              </a:lnSpc>
              <a:spcBef>
                <a:spcPts val="0"/>
              </a:spcBef>
              <a:spcAft>
                <a:spcPts val="0"/>
              </a:spcAft>
              <a:buClrTx/>
              <a:buSzTx/>
              <a:buFontTx/>
              <a:buNone/>
              <a:tabLst/>
              <a:defRPr/>
            </a:pPr>
            <a:r>
              <a:rPr lang="de-DE" sz="933" dirty="0">
                <a:solidFill>
                  <a:schemeClr val="tx1"/>
                </a:solidFill>
                <a:latin typeface="Segoe UI"/>
                <a:cs typeface="Segoe UI"/>
              </a:rPr>
              <a:t>www.europe-it-consulting.ch</a:t>
            </a:r>
          </a:p>
          <a:p>
            <a:pPr algn="ctr"/>
            <a:endParaRPr lang="de-DE" sz="933" dirty="0">
              <a:solidFill>
                <a:srgbClr val="002060"/>
              </a:solidFill>
              <a:latin typeface="Segoe UI"/>
              <a:cs typeface="Segoe UI"/>
            </a:endParaRPr>
          </a:p>
        </p:txBody>
      </p:sp>
      <p:sp>
        <p:nvSpPr>
          <p:cNvPr id="17" name="Titelplatzhalter 5">
            <a:extLst>
              <a:ext uri="{FF2B5EF4-FFF2-40B4-BE49-F238E27FC236}">
                <a16:creationId xmlns:a16="http://schemas.microsoft.com/office/drawing/2014/main" id="{86A377FA-5FA5-457A-A4F6-78066C9A60AB}"/>
              </a:ext>
            </a:extLst>
          </p:cNvPr>
          <p:cNvSpPr>
            <a:spLocks noGrp="1"/>
          </p:cNvSpPr>
          <p:nvPr>
            <p:ph type="title"/>
          </p:nvPr>
        </p:nvSpPr>
        <p:spPr>
          <a:xfrm>
            <a:off x="359191" y="105027"/>
            <a:ext cx="10542919" cy="440727"/>
          </a:xfrm>
          <a:prstGeom prst="rect">
            <a:avLst/>
          </a:prstGeom>
        </p:spPr>
        <p:txBody>
          <a:bodyPr vert="horz" lIns="91440" tIns="45720" rIns="91440" bIns="45720" rtlCol="0" anchor="ctr">
            <a:normAutofit/>
          </a:bodyPr>
          <a:lstStyle/>
          <a:p>
            <a:r>
              <a:rPr lang="de-DE" dirty="0"/>
              <a:t>Mastertitelformat bearbeiten</a:t>
            </a:r>
          </a:p>
        </p:txBody>
      </p:sp>
      <p:pic>
        <p:nvPicPr>
          <p:cNvPr id="5" name="Grafik 4">
            <a:extLst>
              <a:ext uri="{FF2B5EF4-FFF2-40B4-BE49-F238E27FC236}">
                <a16:creationId xmlns:a16="http://schemas.microsoft.com/office/drawing/2014/main" id="{7D73B241-690F-45A1-94B0-7C2E2EA683F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56210" y="114942"/>
            <a:ext cx="1694998" cy="430812"/>
          </a:xfrm>
          <a:prstGeom prst="rect">
            <a:avLst/>
          </a:prstGeom>
        </p:spPr>
      </p:pic>
    </p:spTree>
    <p:extLst>
      <p:ext uri="{BB962C8B-B14F-4D97-AF65-F5344CB8AC3E}">
        <p14:creationId xmlns:p14="http://schemas.microsoft.com/office/powerpoint/2010/main" val="894561561"/>
      </p:ext>
    </p:extLst>
  </p:cSld>
  <p:clrMap bg1="lt1" tx1="dk1" bg2="lt2" tx2="dk2" accent1="accent1" accent2="accent2" accent3="accent3" accent4="accent4" accent5="accent5" accent6="accent6" hlink="hlink" folHlink="folHlink"/>
  <p:sldLayoutIdLst>
    <p:sldLayoutId id="2147483673" r:id="rId1"/>
    <p:sldLayoutId id="2147483681" r:id="rId2"/>
    <p:sldLayoutId id="2147483674" r:id="rId3"/>
    <p:sldLayoutId id="2147483675" r:id="rId4"/>
    <p:sldLayoutId id="2147483680" r:id="rId5"/>
    <p:sldLayoutId id="2147483676" r:id="rId6"/>
    <p:sldLayoutId id="2147483677" r:id="rId7"/>
    <p:sldLayoutId id="2147483678" r:id="rId8"/>
    <p:sldLayoutId id="2147483679" r:id="rId9"/>
    <p:sldLayoutId id="2147483689" r:id="rId10"/>
    <p:sldLayoutId id="2147483690" r:id="rId11"/>
    <p:sldLayoutId id="2147483691" r:id="rId12"/>
    <p:sldLayoutId id="2147483692" r:id="rId13"/>
  </p:sldLayoutIdLst>
  <p:txStyles>
    <p:titleStyle>
      <a:lvl1pPr algn="l" defTabSz="914400" rtl="0" eaLnBrk="1" latinLnBrk="0" hangingPunct="1">
        <a:lnSpc>
          <a:spcPct val="90000"/>
        </a:lnSpc>
        <a:spcBef>
          <a:spcPct val="0"/>
        </a:spcBef>
        <a:buNone/>
        <a:defRPr sz="1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A7B0DDE-461E-49E4-8107-3E47B8785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platzhalter 2">
            <a:extLst>
              <a:ext uri="{FF2B5EF4-FFF2-40B4-BE49-F238E27FC236}">
                <a16:creationId xmlns:a16="http://schemas.microsoft.com/office/drawing/2014/main" id="{69963024-F73A-4769-BCC8-4E14C2C67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E17CBAEA-D1DA-4471-880D-8A78BD1B2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C1FE6-DE3D-4059-8BD7-1027BFEE4B3A}" type="datetimeFigureOut">
              <a:rPr lang="en-US" smtClean="0"/>
              <a:t>4/9/2024</a:t>
            </a:fld>
            <a:endParaRPr lang="en-US"/>
          </a:p>
        </p:txBody>
      </p:sp>
      <p:sp>
        <p:nvSpPr>
          <p:cNvPr id="5" name="Fußzeilenplatzhalter 4">
            <a:extLst>
              <a:ext uri="{FF2B5EF4-FFF2-40B4-BE49-F238E27FC236}">
                <a16:creationId xmlns:a16="http://schemas.microsoft.com/office/drawing/2014/main" id="{6A839CFE-EC60-4887-BBA5-0CA51E2B2B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FADB998A-0DD9-4862-B3DB-3D4616A8F2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EA39C-CE2A-4E4B-A59A-8A76CE4492A6}" type="slidenum">
              <a:rPr lang="en-US" smtClean="0"/>
              <a:t>‹Nr.›</a:t>
            </a:fld>
            <a:endParaRPr lang="en-US"/>
          </a:p>
        </p:txBody>
      </p:sp>
    </p:spTree>
    <p:extLst>
      <p:ext uri="{BB962C8B-B14F-4D97-AF65-F5344CB8AC3E}">
        <p14:creationId xmlns:p14="http://schemas.microsoft.com/office/powerpoint/2010/main" val="3173981153"/>
      </p:ext>
    </p:extLst>
  </p:cSld>
  <p:clrMap bg1="lt1" tx1="dk1" bg2="lt2" tx2="dk2" accent1="accent1" accent2="accent2" accent3="accent3" accent4="accent4" accent5="accent5" accent6="accent6" hlink="hlink" folHlink="folHlink"/>
  <p:sldLayoutIdLst>
    <p:sldLayoutId id="2147483688" r:id="rId1"/>
    <p:sldLayoutId id="2147483684" r:id="rId2"/>
    <p:sldLayoutId id="2147483686" r:id="rId3"/>
  </p:sldLayoutIdLst>
  <p:txStyles>
    <p:titleStyle>
      <a:lvl1pPr algn="l" defTabSz="914400" rtl="0" eaLnBrk="1" latinLnBrk="0" hangingPunct="1">
        <a:lnSpc>
          <a:spcPct val="90000"/>
        </a:lnSpc>
        <a:spcBef>
          <a:spcPct val="0"/>
        </a:spcBef>
        <a:buNone/>
        <a:defRPr sz="1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9.svg"/><Relationship Id="rId7" Type="http://schemas.openxmlformats.org/officeDocument/2006/relationships/diagramLayout" Target="../diagrams/layout1.xml"/><Relationship Id="rId12"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diagramData" Target="../diagrams/data1.xml"/><Relationship Id="rId11" Type="http://schemas.openxmlformats.org/officeDocument/2006/relationships/image" Target="../media/image32.png"/><Relationship Id="rId5" Type="http://schemas.openxmlformats.org/officeDocument/2006/relationships/image" Target="../media/image31.svg"/><Relationship Id="rId10" Type="http://schemas.microsoft.com/office/2007/relationships/diagramDrawing" Target="../diagrams/drawing1.xml"/><Relationship Id="rId4" Type="http://schemas.openxmlformats.org/officeDocument/2006/relationships/image" Target="../media/image30.png"/><Relationship Id="rId9" Type="http://schemas.openxmlformats.org/officeDocument/2006/relationships/diagramColors" Target="../diagrams/colors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4.xml"/><Relationship Id="rId4" Type="http://schemas.openxmlformats.org/officeDocument/2006/relationships/image" Target="../media/image114.png"/></Relationships>
</file>

<file path=ppt/slides/_rels/slide10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86.png"/><Relationship Id="rId1" Type="http://schemas.openxmlformats.org/officeDocument/2006/relationships/slideLayout" Target="../slideLayouts/slideLayout14.xml"/><Relationship Id="rId4" Type="http://schemas.openxmlformats.org/officeDocument/2006/relationships/image" Target="../media/image123.png"/></Relationships>
</file>

<file path=ppt/slides/_rels/slide116.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upik.de/"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jpeg"/><Relationship Id="rId7" Type="http://schemas.openxmlformats.org/officeDocument/2006/relationships/image" Target="../media/image13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jpeg"/><Relationship Id="rId9" Type="http://schemas.openxmlformats.org/officeDocument/2006/relationships/image" Target="../media/image134.png"/></Relationships>
</file>

<file path=ppt/slides/_rels/slide121.xml.rels><?xml version="1.0" encoding="UTF-8" standalone="yes"?>
<Relationships xmlns="http://schemas.openxmlformats.org/package/2006/relationships"><Relationship Id="rId3" Type="http://schemas.openxmlformats.org/officeDocument/2006/relationships/hyperlink" Target="https://accessgudid.nlm.nih.gov/" TargetMode="External"/><Relationship Id="rId2" Type="http://schemas.openxmlformats.org/officeDocument/2006/relationships/image" Target="../media/image137.pn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86.png"/><Relationship Id="rId1" Type="http://schemas.openxmlformats.org/officeDocument/2006/relationships/slideLayout" Target="../slideLayouts/slideLayout14.xml"/><Relationship Id="rId4" Type="http://schemas.openxmlformats.org/officeDocument/2006/relationships/image" Target="../media/image139.png"/></Relationships>
</file>

<file path=ppt/slides/_rels/slide1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upik.de/"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30.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1.svg"/><Relationship Id="rId18" Type="http://schemas.openxmlformats.org/officeDocument/2006/relationships/hyperlink" Target="mailto:i.dzene@europe-it-consulting.ch" TargetMode="External"/><Relationship Id="rId3" Type="http://schemas.openxmlformats.org/officeDocument/2006/relationships/image" Target="../media/image19.png"/><Relationship Id="rId21" Type="http://schemas.openxmlformats.org/officeDocument/2006/relationships/image" Target="../media/image18.svg"/><Relationship Id="rId7" Type="http://schemas.openxmlformats.org/officeDocument/2006/relationships/hyperlink" Target="https://www.xing.com/companies/europeitconsultinggmbh" TargetMode="External"/><Relationship Id="rId12" Type="http://schemas.openxmlformats.org/officeDocument/2006/relationships/image" Target="../media/image150.png"/><Relationship Id="rId17" Type="http://schemas.openxmlformats.org/officeDocument/2006/relationships/image" Target="../media/image153.svg"/><Relationship Id="rId2" Type="http://schemas.openxmlformats.org/officeDocument/2006/relationships/hyperlink" Target="https://www.europe-it-consulting.ch/" TargetMode="External"/><Relationship Id="rId16" Type="http://schemas.openxmlformats.org/officeDocument/2006/relationships/image" Target="../media/image17.png"/><Relationship Id="rId20" Type="http://schemas.openxmlformats.org/officeDocument/2006/relationships/image" Target="../media/image16.svg"/><Relationship Id="rId1" Type="http://schemas.openxmlformats.org/officeDocument/2006/relationships/slideLayout" Target="../slideLayouts/slideLayout4.xml"/><Relationship Id="rId6" Type="http://schemas.openxmlformats.org/officeDocument/2006/relationships/image" Target="../media/image147.png"/><Relationship Id="rId11" Type="http://schemas.openxmlformats.org/officeDocument/2006/relationships/hyperlink" Target="mailto:id@europe-it-consulting.ch" TargetMode="External"/><Relationship Id="rId5" Type="http://schemas.openxmlformats.org/officeDocument/2006/relationships/hyperlink" Target="https://www.linkedin.com/company/europe-it-consulting-gmbh" TargetMode="External"/><Relationship Id="rId15" Type="http://schemas.openxmlformats.org/officeDocument/2006/relationships/image" Target="../media/image152.svg"/><Relationship Id="rId10" Type="http://schemas.openxmlformats.org/officeDocument/2006/relationships/image" Target="../media/image149.png"/><Relationship Id="rId19" Type="http://schemas.openxmlformats.org/officeDocument/2006/relationships/image" Target="../media/image154.svg"/><Relationship Id="rId4" Type="http://schemas.openxmlformats.org/officeDocument/2006/relationships/image" Target="../media/image20.svg"/><Relationship Id="rId9" Type="http://schemas.openxmlformats.org/officeDocument/2006/relationships/hyperlink" Target="https://www.youtube.com/channel/UCBmlY6BnmqNUPLqqYypTg9A/featured" TargetMode="Externa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www.gmdnagency.org/"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hyperlink" Target="https://www.gmdnagency.org/"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56.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8.png"/><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8.png"/><Relationship Id="rId1" Type="http://schemas.openxmlformats.org/officeDocument/2006/relationships/slideLayout" Target="../slideLayouts/slideLayout14.xml"/><Relationship Id="rId5" Type="http://schemas.openxmlformats.org/officeDocument/2006/relationships/image" Target="../media/image84.png"/><Relationship Id="rId4" Type="http://schemas.openxmlformats.org/officeDocument/2006/relationships/image" Target="../media/image83.png"/></Relationships>
</file>

<file path=ppt/slides/_rels/slide8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 Id="rId4" Type="http://schemas.openxmlformats.org/officeDocument/2006/relationships/image" Target="../media/image88.png"/></Relationships>
</file>

<file path=ppt/slides/_rels/slide8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14.xml"/><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9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9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01.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01.png"/><Relationship Id="rId1" Type="http://schemas.openxmlformats.org/officeDocument/2006/relationships/slideLayout" Target="../slideLayouts/slideLayout14.xml"/><Relationship Id="rId4" Type="http://schemas.openxmlformats.org/officeDocument/2006/relationships/image" Target="../media/image102.png"/></Relationships>
</file>

<file path=ppt/slides/_rels/slide9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86.png"/><Relationship Id="rId1" Type="http://schemas.openxmlformats.org/officeDocument/2006/relationships/slideLayout" Target="../slideLayouts/slideLayout14.xml"/><Relationship Id="rId4" Type="http://schemas.openxmlformats.org/officeDocument/2006/relationships/image" Target="../media/image106.png"/></Relationships>
</file>

<file path=ppt/slides/_rels/slide9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4.xml"/><Relationship Id="rId4" Type="http://schemas.openxmlformats.org/officeDocument/2006/relationships/image" Target="../media/image1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A2E90-1B01-43F9-A5E4-E1FCDA7B8E5B}"/>
              </a:ext>
            </a:extLst>
          </p:cNvPr>
          <p:cNvSpPr>
            <a:spLocks noGrp="1"/>
          </p:cNvSpPr>
          <p:nvPr>
            <p:ph type="title"/>
          </p:nvPr>
        </p:nvSpPr>
        <p:spPr/>
        <p:txBody>
          <a:bodyPr/>
          <a:lstStyle/>
          <a:p>
            <a:r>
              <a:rPr lang="de-DE" dirty="0"/>
              <a:t>FDA Add-On Schulung</a:t>
            </a:r>
          </a:p>
        </p:txBody>
      </p:sp>
      <p:pic>
        <p:nvPicPr>
          <p:cNvPr id="4" name="Grafik 3">
            <a:extLst>
              <a:ext uri="{FF2B5EF4-FFF2-40B4-BE49-F238E27FC236}">
                <a16:creationId xmlns:a16="http://schemas.microsoft.com/office/drawing/2014/main" id="{035561F9-0418-45C7-9A77-4E141BE12CC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005" b="89891" l="9563" r="89891">
                        <a14:foregroundMark x1="45628" y1="28962" x2="60383" y2="28689"/>
                        <a14:foregroundMark x1="60383" y1="28689" x2="23497" y2="30601"/>
                        <a14:foregroundMark x1="23497" y1="30601" x2="36885" y2="20765"/>
                        <a14:foregroundMark x1="36885" y1="20765" x2="54918" y2="23224"/>
                        <a14:foregroundMark x1="54918" y1="23224" x2="60109" y2="35246"/>
                        <a14:foregroundMark x1="60109" y1="19672" x2="36339" y2="15574"/>
                        <a14:foregroundMark x1="36339" y1="15574" x2="40710" y2="14754"/>
                        <a14:foregroundMark x1="47268" y1="9563" x2="27049" y2="12022"/>
                        <a14:foregroundMark x1="27049" y1="12022" x2="19684" y2="19764"/>
                        <a14:foregroundMark x1="18499" y1="36066" x2="19126" y2="39891"/>
                        <a14:foregroundMark x1="18477" y1="35934" x2="18499" y2="36066"/>
                        <a14:foregroundMark x1="20322" y1="32514" x2="22404" y2="19672"/>
                        <a14:foregroundMark x1="19746" y1="36066" x2="19778" y2="35869"/>
                        <a14:foregroundMark x1="19126" y1="39891" x2="19746" y2="36066"/>
                        <a14:foregroundMark x1="65574" y1="8470" x2="49727" y2="13388"/>
                        <a14:foregroundMark x1="49727" y1="13388" x2="62568" y2="3005"/>
                        <a14:foregroundMark x1="62568" y1="3005" x2="75956" y2="11202"/>
                        <a14:foregroundMark x1="63115" y1="21038" x2="66120" y2="54372"/>
                        <a14:foregroundMark x1="66120" y1="54372" x2="73497" y2="59016"/>
                        <a14:foregroundMark x1="74317" y1="38251" x2="80874" y2="51366"/>
                        <a14:foregroundMark x1="80874" y1="51366" x2="80874" y2="51366"/>
                        <a14:foregroundMark x1="77322" y1="25410" x2="77322" y2="44536"/>
                        <a14:foregroundMark x1="77322" y1="44536" x2="81421" y2="29235"/>
                        <a14:foregroundMark x1="81421" y1="29235" x2="79508" y2="36339"/>
                        <a14:foregroundMark x1="67760" y1="79781" x2="54645" y2="86339"/>
                        <a14:foregroundMark x1="54645" y1="86339" x2="20765" y2="80601"/>
                        <a14:foregroundMark x1="20765" y1="80601" x2="18306" y2="71585"/>
                        <a14:foregroundMark x1="17528" y1="35982" x2="19945" y2="58743"/>
                        <a14:foregroundMark x1="19945" y1="58743" x2="19126" y2="43989"/>
                        <a14:foregroundMark x1="19809" y1="22266" x2="23224" y2="10656"/>
                        <a14:foregroundMark x1="23224" y1="10656" x2="36339" y2="7923"/>
                        <a14:foregroundMark x1="67760" y1="85792" x2="81148" y2="80874"/>
                        <a14:foregroundMark x1="81148" y1="80874" x2="81694" y2="71585"/>
                        <a14:foregroundMark x1="40164" y1="67213" x2="59016" y2="74044"/>
                        <a14:foregroundMark x1="49727" y1="36339" x2="57377" y2="29781"/>
                        <a14:backgroundMark x1="15027" y1="19672" x2="15847" y2="36066"/>
                        <a14:backgroundMark x1="15847" y1="36066" x2="15847" y2="36066"/>
                      </a14:backgroundRemoval>
                    </a14:imgEffect>
                  </a14:imgLayer>
                </a14:imgProps>
              </a:ext>
              <a:ext uri="{28A0092B-C50C-407E-A947-70E740481C1C}">
                <a14:useLocalDpi xmlns:a14="http://schemas.microsoft.com/office/drawing/2010/main" val="0"/>
              </a:ext>
            </a:extLst>
          </a:blip>
          <a:stretch>
            <a:fillRect/>
          </a:stretch>
        </p:blipFill>
        <p:spPr>
          <a:xfrm>
            <a:off x="7631157" y="2978729"/>
            <a:ext cx="3482708" cy="3482708"/>
          </a:xfrm>
          <a:prstGeom prst="rect">
            <a:avLst/>
          </a:prstGeom>
        </p:spPr>
      </p:pic>
    </p:spTree>
    <p:extLst>
      <p:ext uri="{BB962C8B-B14F-4D97-AF65-F5344CB8AC3E}">
        <p14:creationId xmlns:p14="http://schemas.microsoft.com/office/powerpoint/2010/main" val="397119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C18335EC-9CFC-4C4F-91B5-BD3AE8FC227E}"/>
              </a:ext>
            </a:extLst>
          </p:cNvPr>
          <p:cNvSpPr txBox="1"/>
          <p:nvPr/>
        </p:nvSpPr>
        <p:spPr>
          <a:xfrm>
            <a:off x="2063552" y="68627"/>
            <a:ext cx="2124556" cy="400110"/>
          </a:xfrm>
          <a:prstGeom prst="rect">
            <a:avLst/>
          </a:prstGeom>
          <a:noFill/>
        </p:spPr>
        <p:txBody>
          <a:bodyPr wrap="none" rtlCol="0">
            <a:spAutoFit/>
          </a:bodyPr>
          <a:lstStyle/>
          <a:p>
            <a:r>
              <a:rPr lang="de-DE" sz="2000" b="1">
                <a:solidFill>
                  <a:schemeClr val="bg1"/>
                </a:solidFill>
                <a:latin typeface="Segoe UI"/>
                <a:cs typeface="Segoe UI"/>
              </a:rPr>
              <a:t>Vorgehensweise</a:t>
            </a:r>
          </a:p>
        </p:txBody>
      </p:sp>
      <p:sp>
        <p:nvSpPr>
          <p:cNvPr id="4" name="Textfeld 3">
            <a:extLst>
              <a:ext uri="{FF2B5EF4-FFF2-40B4-BE49-F238E27FC236}">
                <a16:creationId xmlns:a16="http://schemas.microsoft.com/office/drawing/2014/main" id="{9A43B326-027F-413F-9300-B29C588067B5}"/>
              </a:ext>
            </a:extLst>
          </p:cNvPr>
          <p:cNvSpPr txBox="1"/>
          <p:nvPr/>
        </p:nvSpPr>
        <p:spPr>
          <a:xfrm>
            <a:off x="960000" y="1200001"/>
            <a:ext cx="10608608" cy="1282531"/>
          </a:xfrm>
          <a:prstGeom prst="rect">
            <a:avLst/>
          </a:prstGeom>
          <a:noFill/>
        </p:spPr>
        <p:txBody>
          <a:bodyPr wrap="square" rtlCol="0">
            <a:spAutoFit/>
          </a:bodyPr>
          <a:lstStyle/>
          <a:p>
            <a:pPr>
              <a:tabLst>
                <a:tab pos="1790655" algn="l"/>
              </a:tabLst>
            </a:pPr>
            <a:r>
              <a:rPr lang="de-DE" sz="1867" dirty="0">
                <a:solidFill>
                  <a:srgbClr val="00254C"/>
                </a:solidFill>
                <a:latin typeface="Segoe UI"/>
                <a:cs typeface="Segoe UI"/>
              </a:rPr>
              <a:t>Die Schulungsunterlagen sind praxisorientiert aufgebaut. In einem ersten Schritt folgt eine kurze theoretische Erläuterung. Danach wird das praktische Beispiel aufgezeigt und zum Schluss das neu Erlernte in einer Übungsaufgabe angewendet.</a:t>
            </a:r>
          </a:p>
          <a:p>
            <a:endParaRPr lang="de-DE" sz="2133" b="1" dirty="0">
              <a:latin typeface="Arial" panose="020B0604020202020204" pitchFamily="34" charset="0"/>
              <a:cs typeface="Arial" panose="020B0604020202020204" pitchFamily="34" charset="0"/>
            </a:endParaRPr>
          </a:p>
        </p:txBody>
      </p:sp>
      <p:pic>
        <p:nvPicPr>
          <p:cNvPr id="5" name="Grafik 4" descr="Bleistift">
            <a:extLst>
              <a:ext uri="{FF2B5EF4-FFF2-40B4-BE49-F238E27FC236}">
                <a16:creationId xmlns:a16="http://schemas.microsoft.com/office/drawing/2014/main" id="{F8A1F079-002E-48F3-8D25-9164E40B04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8395" y="2493667"/>
            <a:ext cx="1440000" cy="1440000"/>
          </a:xfrm>
          <a:prstGeom prst="rect">
            <a:avLst/>
          </a:prstGeom>
        </p:spPr>
      </p:pic>
      <p:pic>
        <p:nvPicPr>
          <p:cNvPr id="11" name="Grafik 10" descr="Klassenzimmer">
            <a:extLst>
              <a:ext uri="{FF2B5EF4-FFF2-40B4-BE49-F238E27FC236}">
                <a16:creationId xmlns:a16="http://schemas.microsoft.com/office/drawing/2014/main" id="{1593F088-A36D-4FA6-8F19-9B7A06F40F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7488" y="2493667"/>
            <a:ext cx="1440000" cy="1440000"/>
          </a:xfrm>
          <a:prstGeom prst="rect">
            <a:avLst/>
          </a:prstGeom>
        </p:spPr>
      </p:pic>
      <p:graphicFrame>
        <p:nvGraphicFramePr>
          <p:cNvPr id="12" name="Diagramm 11">
            <a:extLst>
              <a:ext uri="{FF2B5EF4-FFF2-40B4-BE49-F238E27FC236}">
                <a16:creationId xmlns:a16="http://schemas.microsoft.com/office/drawing/2014/main" id="{21702EBA-5B85-4050-A358-D66E73724890}"/>
              </a:ext>
            </a:extLst>
          </p:cNvPr>
          <p:cNvGraphicFramePr/>
          <p:nvPr/>
        </p:nvGraphicFramePr>
        <p:xfrm>
          <a:off x="960000" y="3560721"/>
          <a:ext cx="10608608" cy="27302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Grafik 13" descr="Programmierer">
            <a:extLst>
              <a:ext uri="{FF2B5EF4-FFF2-40B4-BE49-F238E27FC236}">
                <a16:creationId xmlns:a16="http://schemas.microsoft.com/office/drawing/2014/main" id="{6CFB9C35-F6A8-4E8F-8F02-A5E4E0FDDE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67941" y="2492085"/>
            <a:ext cx="1440000" cy="1440000"/>
          </a:xfrm>
          <a:prstGeom prst="rect">
            <a:avLst/>
          </a:prstGeom>
        </p:spPr>
      </p:pic>
    </p:spTree>
    <p:extLst>
      <p:ext uri="{BB962C8B-B14F-4D97-AF65-F5344CB8AC3E}">
        <p14:creationId xmlns:p14="http://schemas.microsoft.com/office/powerpoint/2010/main" val="26748582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43776" y="1220755"/>
            <a:ext cx="10716853" cy="768085"/>
          </a:xfrm>
        </p:spPr>
        <p:txBody>
          <a:bodyPr>
            <a:normAutofit/>
          </a:bodyPr>
          <a:lstStyle/>
          <a:p>
            <a:r>
              <a:rPr lang="de-CH" b="1">
                <a:solidFill>
                  <a:srgbClr val="00254C"/>
                </a:solidFill>
              </a:rPr>
              <a:t>UDI Stammdatenübersicht</a:t>
            </a:r>
          </a:p>
          <a:p>
            <a:r>
              <a:rPr lang="de-DE" u="sng">
                <a:solidFill>
                  <a:srgbClr val="00254C"/>
                </a:solidFill>
              </a:rPr>
              <a:t>Funktionen in UDI Stammdatenübersicht</a:t>
            </a:r>
          </a:p>
          <a:p>
            <a:endParaRPr lang="de-DE">
              <a:solidFill>
                <a:srgbClr val="00254C"/>
              </a:solidFill>
            </a:endParaRPr>
          </a:p>
          <a:p>
            <a:endParaRPr lang="de-DE">
              <a:solidFill>
                <a:srgbClr val="00254C"/>
              </a:solidFill>
            </a:endParaRPr>
          </a:p>
          <a:p>
            <a:endParaRPr lang="de-CH">
              <a:solidFill>
                <a:srgbClr val="00254C"/>
              </a:solidFill>
            </a:endParaRPr>
          </a:p>
        </p:txBody>
      </p:sp>
      <p:graphicFrame>
        <p:nvGraphicFramePr>
          <p:cNvPr id="5" name="Tabelle 4">
            <a:extLst>
              <a:ext uri="{FF2B5EF4-FFF2-40B4-BE49-F238E27FC236}">
                <a16:creationId xmlns:a16="http://schemas.microsoft.com/office/drawing/2014/main" id="{905F9E93-BF4E-436B-801A-30D74BCB4298}"/>
              </a:ext>
            </a:extLst>
          </p:cNvPr>
          <p:cNvGraphicFramePr>
            <a:graphicFrameLocks noGrp="1"/>
          </p:cNvGraphicFramePr>
          <p:nvPr/>
        </p:nvGraphicFramePr>
        <p:xfrm>
          <a:off x="1103445" y="2084851"/>
          <a:ext cx="10657184" cy="3999046"/>
        </p:xfrm>
        <a:graphic>
          <a:graphicData uri="http://schemas.openxmlformats.org/drawingml/2006/table">
            <a:tbl>
              <a:tblPr firstRow="1" firstCol="1" bandRow="1">
                <a:tableStyleId>{5C22544A-7EE6-4342-B048-85BDC9FD1C3A}</a:tableStyleId>
              </a:tblPr>
              <a:tblGrid>
                <a:gridCol w="1903068">
                  <a:extLst>
                    <a:ext uri="{9D8B030D-6E8A-4147-A177-3AD203B41FA5}">
                      <a16:colId xmlns:a16="http://schemas.microsoft.com/office/drawing/2014/main" val="3966843501"/>
                    </a:ext>
                  </a:extLst>
                </a:gridCol>
                <a:gridCol w="2093376">
                  <a:extLst>
                    <a:ext uri="{9D8B030D-6E8A-4147-A177-3AD203B41FA5}">
                      <a16:colId xmlns:a16="http://schemas.microsoft.com/office/drawing/2014/main" val="3699057694"/>
                    </a:ext>
                  </a:extLst>
                </a:gridCol>
                <a:gridCol w="6660740">
                  <a:extLst>
                    <a:ext uri="{9D8B030D-6E8A-4147-A177-3AD203B41FA5}">
                      <a16:colId xmlns:a16="http://schemas.microsoft.com/office/drawing/2014/main" val="1471634644"/>
                    </a:ext>
                  </a:extLst>
                </a:gridCol>
              </a:tblGrid>
              <a:tr h="563747">
                <a:tc>
                  <a:txBody>
                    <a:bodyPr/>
                    <a:lstStyle/>
                    <a:p>
                      <a:pPr marL="17145">
                        <a:lnSpc>
                          <a:spcPct val="107000"/>
                        </a:lnSpc>
                        <a:spcAft>
                          <a:spcPts val="0"/>
                        </a:spcAft>
                      </a:pPr>
                      <a:r>
                        <a:rPr lang="de-DE" sz="1900">
                          <a:effectLst/>
                          <a:latin typeface="Segoe UI" panose="020B0502040204020203" pitchFamily="34" charset="0"/>
                          <a:cs typeface="Segoe UI" panose="020B0502040204020203" pitchFamily="34" charset="0"/>
                        </a:rPr>
                        <a:t>Symbol</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a:effectLst/>
                          <a:latin typeface="Segoe UI" panose="020B0502040204020203" pitchFamily="34" charset="0"/>
                          <a:cs typeface="Segoe UI" panose="020B0502040204020203" pitchFamily="34" charset="0"/>
                        </a:rPr>
                        <a:t>Funktion</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a:effectLst/>
                          <a:latin typeface="Segoe UI" panose="020B0502040204020203" pitchFamily="34" charset="0"/>
                          <a:cs typeface="Segoe UI" panose="020B0502040204020203" pitchFamily="34" charset="0"/>
                        </a:rPr>
                        <a:t>Erläuterung</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3117037570"/>
                  </a:ext>
                </a:extLst>
              </a:tr>
              <a:tr h="1366836">
                <a:tc>
                  <a:txBody>
                    <a:bodyPr/>
                    <a:lstStyle/>
                    <a:p>
                      <a:pPr marL="17145">
                        <a:lnSpc>
                          <a:spcPct val="107000"/>
                        </a:lnSpc>
                        <a:spcAft>
                          <a:spcPts val="0"/>
                        </a:spcAft>
                      </a:pPr>
                      <a:endParaRPr lang="de-CH" sz="1900" kern="1200">
                        <a:solidFill>
                          <a:srgbClr val="00254C"/>
                        </a:solidFill>
                        <a:latin typeface="Segoe UI"/>
                        <a:ea typeface="+mn-ea"/>
                        <a:cs typeface="Segoe UI"/>
                      </a:endParaRPr>
                    </a:p>
                  </a:txBody>
                  <a:tcPr marT="0" marB="0" anchor="ctr"/>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Valide Datensätze speichern</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Es werden nur diejenigen Datensätze gespeichert, die keine Fehler nach den Business Rules aufweisen.</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772727695"/>
                  </a:ext>
                </a:extLst>
              </a:tr>
              <a:tr h="618885">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Alle Datensätze speichern</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Es werden alle Datensätze gespeichert, auch solche die fehlerhafte Daten aufweisen.</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3942756061"/>
                  </a:ext>
                </a:extLst>
              </a:tr>
              <a:tr h="1417489">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Daten als CSV Datei herunterladen</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Mit dieser Funktion wird eine TAB-getrennte Datei erzeugt, welche die Felder beinhaltet, die in der Feldsteuerungseinstellungen (Spalte Download) angehakt wurden. Jede Spalte wird mit dem technischen Spaltenbezeichner exportiert. Dieser dient als Steuerungskennzeichen, wenn ein erneuter Datenupload gemacht werden sollte. Bitte beachten Sie die Warnhinweise bei einem erneuten Datenupload.</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1285048690"/>
                  </a:ext>
                </a:extLst>
              </a:tr>
            </a:tbl>
          </a:graphicData>
        </a:graphic>
      </p:graphicFrame>
      <p:pic>
        <p:nvPicPr>
          <p:cNvPr id="6" name="Grafik 5">
            <a:extLst>
              <a:ext uri="{FF2B5EF4-FFF2-40B4-BE49-F238E27FC236}">
                <a16:creationId xmlns:a16="http://schemas.microsoft.com/office/drawing/2014/main" id="{0E1DA32F-D12D-46CD-9AD7-61E9AC6EE449}"/>
              </a:ext>
            </a:extLst>
          </p:cNvPr>
          <p:cNvPicPr/>
          <p:nvPr/>
        </p:nvPicPr>
        <p:blipFill>
          <a:blip r:embed="rId2"/>
          <a:stretch>
            <a:fillRect/>
          </a:stretch>
        </p:blipFill>
        <p:spPr>
          <a:xfrm>
            <a:off x="1103446" y="3175848"/>
            <a:ext cx="1916853" cy="253153"/>
          </a:xfrm>
          <a:prstGeom prst="rect">
            <a:avLst/>
          </a:prstGeom>
        </p:spPr>
      </p:pic>
      <p:pic>
        <p:nvPicPr>
          <p:cNvPr id="8" name="Grafik 7">
            <a:extLst>
              <a:ext uri="{FF2B5EF4-FFF2-40B4-BE49-F238E27FC236}">
                <a16:creationId xmlns:a16="http://schemas.microsoft.com/office/drawing/2014/main" id="{6746ED3E-0AC1-45B1-B975-5C25E564ECAD}"/>
              </a:ext>
            </a:extLst>
          </p:cNvPr>
          <p:cNvPicPr/>
          <p:nvPr/>
        </p:nvPicPr>
        <p:blipFill>
          <a:blip r:embed="rId3"/>
          <a:stretch>
            <a:fillRect/>
          </a:stretch>
        </p:blipFill>
        <p:spPr>
          <a:xfrm>
            <a:off x="1103446" y="4197086"/>
            <a:ext cx="1764453" cy="240453"/>
          </a:xfrm>
          <a:prstGeom prst="rect">
            <a:avLst/>
          </a:prstGeom>
        </p:spPr>
      </p:pic>
      <p:pic>
        <p:nvPicPr>
          <p:cNvPr id="9" name="Grafik 8">
            <a:extLst>
              <a:ext uri="{FF2B5EF4-FFF2-40B4-BE49-F238E27FC236}">
                <a16:creationId xmlns:a16="http://schemas.microsoft.com/office/drawing/2014/main" id="{621DB2F2-3147-46BE-895F-853375DD2885}"/>
              </a:ext>
            </a:extLst>
          </p:cNvPr>
          <p:cNvPicPr/>
          <p:nvPr/>
        </p:nvPicPr>
        <p:blipFill>
          <a:blip r:embed="rId4"/>
          <a:stretch>
            <a:fillRect/>
          </a:stretch>
        </p:blipFill>
        <p:spPr>
          <a:xfrm>
            <a:off x="1105371" y="5092697"/>
            <a:ext cx="1459653" cy="303953"/>
          </a:xfrm>
          <a:prstGeom prst="rect">
            <a:avLst/>
          </a:prstGeom>
        </p:spPr>
      </p:pic>
    </p:spTree>
    <p:extLst>
      <p:ext uri="{BB962C8B-B14F-4D97-AF65-F5344CB8AC3E}">
        <p14:creationId xmlns:p14="http://schemas.microsoft.com/office/powerpoint/2010/main" val="20209638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74DAB043-5C84-4769-8547-7F4A0CEA8A53}"/>
              </a:ext>
            </a:extLst>
          </p:cNvPr>
          <p:cNvSpPr>
            <a:spLocks noGrp="1"/>
          </p:cNvSpPr>
          <p:nvPr>
            <p:ph sz="quarter" idx="19"/>
          </p:nvPr>
        </p:nvSpPr>
        <p:spPr>
          <a:xfrm>
            <a:off x="1210635" y="1423955"/>
            <a:ext cx="9313035" cy="4826600"/>
          </a:xfrm>
        </p:spPr>
        <p:txBody>
          <a:bodyPr>
            <a:normAutofit/>
          </a:bodyPr>
          <a:lstStyle/>
          <a:p>
            <a:r>
              <a:rPr lang="en-US" b="1" dirty="0">
                <a:solidFill>
                  <a:srgbClr val="00254C"/>
                </a:solidFill>
              </a:rPr>
              <a:t>UDI </a:t>
            </a:r>
            <a:r>
              <a:rPr lang="de-DE" b="1" dirty="0">
                <a:solidFill>
                  <a:srgbClr val="00254C"/>
                </a:solidFill>
              </a:rPr>
              <a:t>Stammdatenübersicht</a:t>
            </a:r>
            <a:endParaRPr lang="de-CH" b="1" dirty="0">
              <a:solidFill>
                <a:srgbClr val="00254C"/>
              </a:solidFill>
            </a:endParaRPr>
          </a:p>
          <a:p>
            <a:endParaRPr lang="de-CH" dirty="0">
              <a:solidFill>
                <a:srgbClr val="00254C"/>
              </a:solidFill>
            </a:endParaRPr>
          </a:p>
          <a:p>
            <a:r>
              <a:rPr lang="de-CH" dirty="0">
                <a:solidFill>
                  <a:srgbClr val="00254C"/>
                </a:solidFill>
              </a:rPr>
              <a:t>Aufgabe:	Erstellen Sie einen Filter für einen der Spalten. Speichern Sie die Layout 			Variante im ALV ab. Kehren Sie in den Selektionsbildschirm zurück. 			Wählen Sie den Namen der Layoutvariante im Selektionsbildschirm aus 			und überprüfen Sie, ob alle Daten richtig gefiltert wurden.</a:t>
            </a:r>
          </a:p>
          <a:p>
            <a:endParaRPr lang="de-CH" dirty="0">
              <a:solidFill>
                <a:srgbClr val="00254C"/>
              </a:solidFill>
            </a:endParaRPr>
          </a:p>
          <a:p>
            <a:endParaRPr lang="de-CH" dirty="0">
              <a:solidFill>
                <a:srgbClr val="00254C"/>
              </a:solidFill>
            </a:endParaRPr>
          </a:p>
          <a:p>
            <a:endParaRPr lang="de-CH" dirty="0">
              <a:solidFill>
                <a:srgbClr val="00254C"/>
              </a:solidFill>
            </a:endParaRPr>
          </a:p>
          <a:p>
            <a:r>
              <a:rPr lang="de-CH" dirty="0">
                <a:solidFill>
                  <a:srgbClr val="00254C"/>
                </a:solidFill>
              </a:rPr>
              <a:t>Transaktionscode: /UDI/US_UDI_VIEW </a:t>
            </a:r>
          </a:p>
          <a:p>
            <a:endParaRPr lang="de-CH" dirty="0">
              <a:solidFill>
                <a:srgbClr val="00254C"/>
              </a:solidFill>
            </a:endParaRPr>
          </a:p>
          <a:p>
            <a:endParaRPr lang="de-CH" dirty="0">
              <a:solidFill>
                <a:srgbClr val="00254C"/>
              </a:solidFill>
            </a:endParaRPr>
          </a:p>
          <a:p>
            <a:r>
              <a:rPr lang="de-CH" dirty="0">
                <a:solidFill>
                  <a:srgbClr val="00254C"/>
                </a:solidFill>
              </a:rPr>
              <a:t>	</a:t>
            </a:r>
          </a:p>
        </p:txBody>
      </p:sp>
      <p:pic>
        <p:nvPicPr>
          <p:cNvPr id="5" name="Grafik 4" descr="Bleistift">
            <a:extLst>
              <a:ext uri="{FF2B5EF4-FFF2-40B4-BE49-F238E27FC236}">
                <a16:creationId xmlns:a16="http://schemas.microsoft.com/office/drawing/2014/main" id="{D89E6DF9-4C31-4CBE-A195-9EF58E6E3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21818091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Massenpflege</a:t>
            </a:r>
          </a:p>
          <a:p>
            <a:endParaRPr lang="de-CH">
              <a:solidFill>
                <a:srgbClr val="00254C"/>
              </a:solidFill>
            </a:endParaRPr>
          </a:p>
          <a:p>
            <a:r>
              <a:rPr lang="de-CH">
                <a:solidFill>
                  <a:srgbClr val="00254C"/>
                </a:solidFill>
              </a:rPr>
              <a:t>Die Massenpflege für den UDI Datenstamm dient dazu Änderungen für viele Datensätze gleichzeitig mit wenig Aufwand durchzuführen. </a:t>
            </a:r>
          </a:p>
          <a:p>
            <a:r>
              <a:rPr lang="de-CH">
                <a:solidFill>
                  <a:srgbClr val="00254C"/>
                </a:solidFill>
              </a:rPr>
              <a:t>Diese Funktion lässt sich am ehesten mit der MM17 vergleiche, welche ebenfalls eine Massenmutation ermöglicht (nur für SAP Standard Materialstamm).</a:t>
            </a:r>
          </a:p>
          <a:p>
            <a:endParaRPr lang="de-CH">
              <a:solidFill>
                <a:srgbClr val="00254C"/>
              </a:solidFill>
            </a:endParaRPr>
          </a:p>
          <a:p>
            <a:r>
              <a:rPr lang="de-CH">
                <a:solidFill>
                  <a:srgbClr val="00254C"/>
                </a:solidFill>
              </a:rPr>
              <a:t>Durch diese Funktion lassen sich kontrolliert viele Datensätze gleichzeitig ändern. Der Vorteil besteht darin zum einen eine bedingt Änderung durchzuführen (wenn Wert vorher = XY, dann ändere den Wert nach Z) zum anderen darin dass man die Änderungen vor der Durchführung testen kann.</a:t>
            </a:r>
          </a:p>
        </p:txBody>
      </p:sp>
    </p:spTree>
    <p:extLst>
      <p:ext uri="{BB962C8B-B14F-4D97-AF65-F5344CB8AC3E}">
        <p14:creationId xmlns:p14="http://schemas.microsoft.com/office/powerpoint/2010/main" val="23416244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Massenpflege</a:t>
            </a:r>
          </a:p>
          <a:p>
            <a:endParaRPr lang="de-CH" b="1">
              <a:solidFill>
                <a:srgbClr val="00254C"/>
              </a:solidFill>
            </a:endParaRPr>
          </a:p>
          <a:p>
            <a:endParaRPr lang="de-CH">
              <a:solidFill>
                <a:srgbClr val="00254C"/>
              </a:solidFill>
            </a:endParaRPr>
          </a:p>
          <a:p>
            <a:endParaRPr lang="de-CH">
              <a:solidFill>
                <a:srgbClr val="00254C"/>
              </a:solidFill>
            </a:endParaRPr>
          </a:p>
        </p:txBody>
      </p:sp>
      <p:pic>
        <p:nvPicPr>
          <p:cNvPr id="4" name="Grafik 3">
            <a:extLst>
              <a:ext uri="{FF2B5EF4-FFF2-40B4-BE49-F238E27FC236}">
                <a16:creationId xmlns:a16="http://schemas.microsoft.com/office/drawing/2014/main" id="{93403D1D-B5CA-457A-8119-EE9CB86146C8}"/>
              </a:ext>
            </a:extLst>
          </p:cNvPr>
          <p:cNvPicPr>
            <a:picLocks noChangeAspect="1"/>
          </p:cNvPicPr>
          <p:nvPr/>
        </p:nvPicPr>
        <p:blipFill>
          <a:blip r:embed="rId2"/>
          <a:stretch>
            <a:fillRect/>
          </a:stretch>
        </p:blipFill>
        <p:spPr>
          <a:xfrm>
            <a:off x="1007435" y="1700808"/>
            <a:ext cx="3216000" cy="1983387"/>
          </a:xfrm>
          <a:prstGeom prst="rect">
            <a:avLst/>
          </a:prstGeom>
        </p:spPr>
      </p:pic>
      <p:sp>
        <p:nvSpPr>
          <p:cNvPr id="5" name="Rechteck 4">
            <a:extLst>
              <a:ext uri="{FF2B5EF4-FFF2-40B4-BE49-F238E27FC236}">
                <a16:creationId xmlns:a16="http://schemas.microsoft.com/office/drawing/2014/main" id="{3E28E82D-03D2-41D4-9C68-E511D81EBBE6}"/>
              </a:ext>
            </a:extLst>
          </p:cNvPr>
          <p:cNvSpPr/>
          <p:nvPr/>
        </p:nvSpPr>
        <p:spPr>
          <a:xfrm>
            <a:off x="1007435" y="2492570"/>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7D82F032-8BCE-484A-ACA0-269CF8ECE811}"/>
              </a:ext>
            </a:extLst>
          </p:cNvPr>
          <p:cNvPicPr>
            <a:picLocks noChangeAspect="1"/>
          </p:cNvPicPr>
          <p:nvPr/>
        </p:nvPicPr>
        <p:blipFill>
          <a:blip r:embed="rId3"/>
          <a:stretch>
            <a:fillRect/>
          </a:stretch>
        </p:blipFill>
        <p:spPr>
          <a:xfrm>
            <a:off x="4751851" y="1700808"/>
            <a:ext cx="7063844" cy="2024048"/>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B6156FCF-0A99-40F4-9A80-45A6FB1F340A}"/>
              </a:ext>
            </a:extLst>
          </p:cNvPr>
          <p:cNvSpPr/>
          <p:nvPr/>
        </p:nvSpPr>
        <p:spPr>
          <a:xfrm>
            <a:off x="4655841" y="4133593"/>
            <a:ext cx="7159855" cy="1887568"/>
          </a:xfrm>
          <a:prstGeom prst="rect">
            <a:avLst/>
          </a:prstGeom>
        </p:spPr>
        <p:txBody>
          <a:bodyPr wrap="square">
            <a:spAutoFit/>
          </a:bodyPr>
          <a:lstStyle/>
          <a:p>
            <a:pPr defTabSz="685783">
              <a:lnSpc>
                <a:spcPct val="90000"/>
              </a:lnSpc>
              <a:spcBef>
                <a:spcPts val="751"/>
              </a:spcBef>
              <a:spcAft>
                <a:spcPts val="1067"/>
              </a:spcAft>
            </a:pPr>
            <a:r>
              <a:rPr lang="de-DE" sz="1867">
                <a:solidFill>
                  <a:srgbClr val="00254C"/>
                </a:solidFill>
                <a:latin typeface="Segoe UI"/>
                <a:cs typeface="Segoe UI"/>
              </a:rPr>
              <a:t>Selektionsbildschirm:</a:t>
            </a:r>
          </a:p>
          <a:p>
            <a:pPr defTabSz="685783">
              <a:lnSpc>
                <a:spcPct val="90000"/>
              </a:lnSpc>
              <a:spcBef>
                <a:spcPts val="751"/>
              </a:spcBef>
              <a:spcAft>
                <a:spcPts val="1067"/>
              </a:spcAft>
            </a:pPr>
            <a:r>
              <a:rPr lang="de-DE" sz="1867">
                <a:solidFill>
                  <a:srgbClr val="00254C"/>
                </a:solidFill>
                <a:latin typeface="Segoe UI"/>
                <a:cs typeface="Segoe UI"/>
              </a:rPr>
              <a:t>Zunächst grenzen Sie Ihre Produkte ein, die Sie ändern möchten. Im Datenbereich wählen Sie die Ebene in der Sie Ihre Änderungen durchführen möchten. D.h. es gibt einmal den „UDI Datenfelder“ Bereich, in der die Einzelfelder zu finden sind. Und es gibt die tabellarischen Werte , die Sie explizit auswählen müssen.</a:t>
            </a:r>
            <a:endParaRPr lang="de-CH" sz="1867">
              <a:solidFill>
                <a:srgbClr val="00254C"/>
              </a:solidFill>
              <a:latin typeface="Segoe UI"/>
              <a:cs typeface="Segoe UI"/>
            </a:endParaRPr>
          </a:p>
        </p:txBody>
      </p:sp>
    </p:spTree>
    <p:extLst>
      <p:ext uri="{BB962C8B-B14F-4D97-AF65-F5344CB8AC3E}">
        <p14:creationId xmlns:p14="http://schemas.microsoft.com/office/powerpoint/2010/main" val="18334167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0053"/>
          </a:xfrm>
        </p:spPr>
        <p:txBody>
          <a:bodyPr>
            <a:normAutofit/>
          </a:bodyPr>
          <a:lstStyle/>
          <a:p>
            <a:r>
              <a:rPr lang="de-CH" b="1">
                <a:solidFill>
                  <a:srgbClr val="00254C"/>
                </a:solidFill>
              </a:rPr>
              <a:t>UDI Massenpflege</a:t>
            </a:r>
          </a:p>
          <a:p>
            <a:endParaRPr lang="de-CH" b="1">
              <a:solidFill>
                <a:srgbClr val="00254C"/>
              </a:solidFill>
            </a:endParaRPr>
          </a:p>
          <a:p>
            <a:endParaRPr lang="de-CH">
              <a:solidFill>
                <a:srgbClr val="00254C"/>
              </a:solidFill>
            </a:endParaRPr>
          </a:p>
          <a:p>
            <a:endParaRPr lang="de-CH">
              <a:solidFill>
                <a:srgbClr val="00254C"/>
              </a:solidFill>
            </a:endParaRPr>
          </a:p>
        </p:txBody>
      </p:sp>
      <p:sp>
        <p:nvSpPr>
          <p:cNvPr id="6" name="Rechteck 5">
            <a:extLst>
              <a:ext uri="{FF2B5EF4-FFF2-40B4-BE49-F238E27FC236}">
                <a16:creationId xmlns:a16="http://schemas.microsoft.com/office/drawing/2014/main" id="{B6156FCF-0A99-40F4-9A80-45A6FB1F340A}"/>
              </a:ext>
            </a:extLst>
          </p:cNvPr>
          <p:cNvSpPr/>
          <p:nvPr/>
        </p:nvSpPr>
        <p:spPr>
          <a:xfrm>
            <a:off x="1007435" y="1892829"/>
            <a:ext cx="3168352" cy="2404761"/>
          </a:xfrm>
          <a:prstGeom prst="rect">
            <a:avLst/>
          </a:prstGeom>
        </p:spPr>
        <p:txBody>
          <a:bodyPr wrap="square">
            <a:spAutoFit/>
          </a:bodyPr>
          <a:lstStyle/>
          <a:p>
            <a:pPr defTabSz="685783">
              <a:lnSpc>
                <a:spcPct val="90000"/>
              </a:lnSpc>
              <a:spcBef>
                <a:spcPts val="751"/>
              </a:spcBef>
              <a:spcAft>
                <a:spcPts val="1067"/>
              </a:spcAft>
            </a:pPr>
            <a:r>
              <a:rPr lang="de-DE" sz="1867">
                <a:solidFill>
                  <a:srgbClr val="00254C"/>
                </a:solidFill>
                <a:latin typeface="Segoe UI"/>
                <a:cs typeface="Segoe UI"/>
              </a:rPr>
              <a:t>Feldauswahl:</a:t>
            </a:r>
          </a:p>
          <a:p>
            <a:pPr defTabSz="685783">
              <a:lnSpc>
                <a:spcPct val="90000"/>
              </a:lnSpc>
              <a:spcBef>
                <a:spcPts val="751"/>
              </a:spcBef>
              <a:spcAft>
                <a:spcPts val="1067"/>
              </a:spcAft>
            </a:pPr>
            <a:r>
              <a:rPr lang="de-DE" sz="1867">
                <a:solidFill>
                  <a:srgbClr val="00254C"/>
                </a:solidFill>
                <a:latin typeface="Segoe UI"/>
                <a:cs typeface="Segoe UI"/>
              </a:rPr>
              <a:t>Nach der Auswahl des Bereiches, werden alle Datenfelder für den gewählten Bereich angezeigt. Selektieren Sie das Feld, welches Sie ändern möchten. </a:t>
            </a:r>
            <a:endParaRPr lang="de-CH" sz="1867">
              <a:solidFill>
                <a:srgbClr val="00254C"/>
              </a:solidFill>
              <a:latin typeface="Segoe UI"/>
              <a:cs typeface="Segoe UI"/>
            </a:endParaRPr>
          </a:p>
        </p:txBody>
      </p:sp>
      <p:pic>
        <p:nvPicPr>
          <p:cNvPr id="7" name="Grafik 6">
            <a:extLst>
              <a:ext uri="{FF2B5EF4-FFF2-40B4-BE49-F238E27FC236}">
                <a16:creationId xmlns:a16="http://schemas.microsoft.com/office/drawing/2014/main" id="{885EA83F-7064-4F73-A896-10251F7CF9CA}"/>
              </a:ext>
            </a:extLst>
          </p:cNvPr>
          <p:cNvPicPr>
            <a:picLocks noChangeAspect="1"/>
          </p:cNvPicPr>
          <p:nvPr/>
        </p:nvPicPr>
        <p:blipFill>
          <a:blip r:embed="rId2"/>
          <a:stretch>
            <a:fillRect/>
          </a:stretch>
        </p:blipFill>
        <p:spPr>
          <a:xfrm>
            <a:off x="4271798" y="1892830"/>
            <a:ext cx="7519239" cy="4258345"/>
          </a:xfrm>
          <a:prstGeom prst="rect">
            <a:avLst/>
          </a:prstGeom>
        </p:spPr>
      </p:pic>
    </p:spTree>
    <p:extLst>
      <p:ext uri="{BB962C8B-B14F-4D97-AF65-F5344CB8AC3E}">
        <p14:creationId xmlns:p14="http://schemas.microsoft.com/office/powerpoint/2010/main" val="16374477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0053"/>
          </a:xfrm>
        </p:spPr>
        <p:txBody>
          <a:bodyPr>
            <a:normAutofit/>
          </a:bodyPr>
          <a:lstStyle/>
          <a:p>
            <a:r>
              <a:rPr lang="de-CH" b="1">
                <a:solidFill>
                  <a:srgbClr val="00254C"/>
                </a:solidFill>
              </a:rPr>
              <a:t>UDI Massenpflege</a:t>
            </a:r>
          </a:p>
          <a:p>
            <a:endParaRPr lang="de-CH" b="1">
              <a:solidFill>
                <a:srgbClr val="00254C"/>
              </a:solidFill>
            </a:endParaRPr>
          </a:p>
          <a:p>
            <a:endParaRPr lang="de-CH">
              <a:solidFill>
                <a:srgbClr val="00254C"/>
              </a:solidFill>
            </a:endParaRPr>
          </a:p>
          <a:p>
            <a:endParaRPr lang="de-CH">
              <a:solidFill>
                <a:srgbClr val="00254C"/>
              </a:solidFill>
            </a:endParaRPr>
          </a:p>
        </p:txBody>
      </p:sp>
      <p:sp>
        <p:nvSpPr>
          <p:cNvPr id="6" name="Rechteck 5">
            <a:extLst>
              <a:ext uri="{FF2B5EF4-FFF2-40B4-BE49-F238E27FC236}">
                <a16:creationId xmlns:a16="http://schemas.microsoft.com/office/drawing/2014/main" id="{B6156FCF-0A99-40F4-9A80-45A6FB1F340A}"/>
              </a:ext>
            </a:extLst>
          </p:cNvPr>
          <p:cNvSpPr/>
          <p:nvPr/>
        </p:nvSpPr>
        <p:spPr>
          <a:xfrm>
            <a:off x="911424" y="5637245"/>
            <a:ext cx="5280587" cy="1028167"/>
          </a:xfrm>
          <a:prstGeom prst="rect">
            <a:avLst/>
          </a:prstGeom>
        </p:spPr>
        <p:txBody>
          <a:bodyPr wrap="square">
            <a:spAutoFit/>
          </a:bodyPr>
          <a:lstStyle/>
          <a:p>
            <a:r>
              <a:rPr lang="de-DE" sz="1867">
                <a:solidFill>
                  <a:srgbClr val="00254C"/>
                </a:solidFill>
                <a:latin typeface="Segoe UI"/>
                <a:cs typeface="Segoe UI"/>
              </a:rPr>
              <a:t>Im unteren Bildschirmbereich sehen Sie alle Produkte, die Sie zu Beginn eingegrenzt haben. </a:t>
            </a:r>
            <a:endParaRPr lang="de-CH" sz="1867">
              <a:solidFill>
                <a:srgbClr val="00254C"/>
              </a:solidFill>
              <a:latin typeface="Segoe UI"/>
              <a:cs typeface="Segoe UI"/>
            </a:endParaRPr>
          </a:p>
          <a:p>
            <a:pPr defTabSz="685783">
              <a:lnSpc>
                <a:spcPct val="90000"/>
              </a:lnSpc>
              <a:spcBef>
                <a:spcPts val="751"/>
              </a:spcBef>
              <a:spcAft>
                <a:spcPts val="1067"/>
              </a:spcAft>
            </a:pPr>
            <a:r>
              <a:rPr lang="de-DE" sz="1867">
                <a:solidFill>
                  <a:srgbClr val="00254C"/>
                </a:solidFill>
                <a:latin typeface="Segoe UI"/>
                <a:cs typeface="Segoe UI"/>
              </a:rPr>
              <a:t> </a:t>
            </a:r>
            <a:endParaRPr lang="de-CH" sz="1867">
              <a:solidFill>
                <a:srgbClr val="00254C"/>
              </a:solidFill>
              <a:latin typeface="Segoe UI"/>
              <a:cs typeface="Segoe UI"/>
            </a:endParaRPr>
          </a:p>
        </p:txBody>
      </p:sp>
      <p:pic>
        <p:nvPicPr>
          <p:cNvPr id="8" name="Grafik 7">
            <a:extLst>
              <a:ext uri="{FF2B5EF4-FFF2-40B4-BE49-F238E27FC236}">
                <a16:creationId xmlns:a16="http://schemas.microsoft.com/office/drawing/2014/main" id="{CC61089B-1EFB-4AF0-B70B-A49765392550}"/>
              </a:ext>
            </a:extLst>
          </p:cNvPr>
          <p:cNvPicPr/>
          <p:nvPr/>
        </p:nvPicPr>
        <p:blipFill>
          <a:blip r:embed="rId2"/>
          <a:stretch>
            <a:fillRect/>
          </a:stretch>
        </p:blipFill>
        <p:spPr>
          <a:xfrm>
            <a:off x="1034010" y="1603604"/>
            <a:ext cx="6433820" cy="3956473"/>
          </a:xfrm>
          <a:prstGeom prst="rect">
            <a:avLst/>
          </a:prstGeom>
        </p:spPr>
      </p:pic>
      <p:sp>
        <p:nvSpPr>
          <p:cNvPr id="2" name="Rechteck 1">
            <a:extLst>
              <a:ext uri="{FF2B5EF4-FFF2-40B4-BE49-F238E27FC236}">
                <a16:creationId xmlns:a16="http://schemas.microsoft.com/office/drawing/2014/main" id="{1F98AAEC-E610-4BF3-81AC-5C941D2E8FEF}"/>
              </a:ext>
            </a:extLst>
          </p:cNvPr>
          <p:cNvSpPr/>
          <p:nvPr/>
        </p:nvSpPr>
        <p:spPr>
          <a:xfrm>
            <a:off x="7662448" y="1508083"/>
            <a:ext cx="4290203" cy="3592778"/>
          </a:xfrm>
          <a:prstGeom prst="rect">
            <a:avLst/>
          </a:prstGeom>
        </p:spPr>
        <p:txBody>
          <a:bodyPr wrap="square">
            <a:spAutoFit/>
          </a:bodyPr>
          <a:lstStyle/>
          <a:p>
            <a:pPr>
              <a:lnSpc>
                <a:spcPct val="107000"/>
              </a:lnSpc>
              <a:spcAft>
                <a:spcPts val="1067"/>
              </a:spcAft>
            </a:pPr>
            <a:r>
              <a:rPr lang="de-DE" sz="1867">
                <a:solidFill>
                  <a:srgbClr val="00254C"/>
                </a:solidFill>
                <a:latin typeface="Segoe UI"/>
                <a:cs typeface="Segoe UI"/>
              </a:rPr>
              <a:t>Im rechten Bildschirmbereich können Sie nun den neuen Wert eingeben. Zudem haben Sie die Möglichkeit die Änderung mit einer Bedingung zu verknüpfen. </a:t>
            </a:r>
            <a:endParaRPr lang="de-CH" sz="1867">
              <a:solidFill>
                <a:srgbClr val="00254C"/>
              </a:solidFill>
              <a:latin typeface="Segoe UI"/>
              <a:cs typeface="Segoe UI"/>
            </a:endParaRPr>
          </a:p>
          <a:p>
            <a:pPr>
              <a:lnSpc>
                <a:spcPct val="107000"/>
              </a:lnSpc>
              <a:spcAft>
                <a:spcPts val="1067"/>
              </a:spcAft>
            </a:pPr>
            <a:r>
              <a:rPr lang="de-DE" sz="1867">
                <a:solidFill>
                  <a:srgbClr val="00254C"/>
                </a:solidFill>
                <a:latin typeface="Segoe UI"/>
                <a:cs typeface="Segoe UI"/>
              </a:rPr>
              <a:t>Mit der Funktion „Starten im Testmodus“ können Sie sie alle betroffenen Datenfelder anzeigen lassen. Diese werden grün markiert. Mit „Änderung aktivieren“ werden die Änderungen durchgeführt.</a:t>
            </a:r>
            <a:endParaRPr lang="de-CH" sz="1867">
              <a:solidFill>
                <a:srgbClr val="00254C"/>
              </a:solidFill>
              <a:latin typeface="Segoe UI"/>
              <a:cs typeface="Segoe UI"/>
            </a:endParaRPr>
          </a:p>
        </p:txBody>
      </p:sp>
    </p:spTree>
    <p:extLst>
      <p:ext uri="{BB962C8B-B14F-4D97-AF65-F5344CB8AC3E}">
        <p14:creationId xmlns:p14="http://schemas.microsoft.com/office/powerpoint/2010/main" val="41349351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8F414BF0-270B-4BAF-B50D-E4B9AA912F92}"/>
              </a:ext>
            </a:extLst>
          </p:cNvPr>
          <p:cNvSpPr>
            <a:spLocks noGrp="1"/>
          </p:cNvSpPr>
          <p:nvPr>
            <p:ph sz="quarter" idx="19"/>
          </p:nvPr>
        </p:nvSpPr>
        <p:spPr>
          <a:xfrm>
            <a:off x="1210635" y="1423955"/>
            <a:ext cx="9313035" cy="5010712"/>
          </a:xfrm>
        </p:spPr>
        <p:txBody>
          <a:bodyPr>
            <a:normAutofit lnSpcReduction="10000"/>
          </a:bodyPr>
          <a:lstStyle/>
          <a:p>
            <a:r>
              <a:rPr lang="en-US" b="1" dirty="0">
                <a:solidFill>
                  <a:srgbClr val="00254C"/>
                </a:solidFill>
              </a:rPr>
              <a:t>UDI </a:t>
            </a:r>
            <a:r>
              <a:rPr lang="de-DE" b="1" dirty="0">
                <a:solidFill>
                  <a:srgbClr val="00254C"/>
                </a:solidFill>
              </a:rPr>
              <a:t>Massenpflege</a:t>
            </a:r>
            <a:endParaRPr lang="de-CH" b="1" dirty="0">
              <a:solidFill>
                <a:srgbClr val="00254C"/>
              </a:solidFill>
            </a:endParaRPr>
          </a:p>
          <a:p>
            <a:endParaRPr lang="de-CH" dirty="0">
              <a:solidFill>
                <a:srgbClr val="00254C"/>
              </a:solidFill>
            </a:endParaRPr>
          </a:p>
          <a:p>
            <a:r>
              <a:rPr lang="de-CH" dirty="0">
                <a:solidFill>
                  <a:srgbClr val="00254C"/>
                </a:solidFill>
              </a:rPr>
              <a:t>Aufgabe:  	Wählen Sie als Bereich «UDI Datenfelder (</a:t>
            </a:r>
            <a:r>
              <a:rPr lang="de-CH" dirty="0" err="1">
                <a:solidFill>
                  <a:srgbClr val="00254C"/>
                </a:solidFill>
              </a:rPr>
              <a:t>single</a:t>
            </a:r>
            <a:r>
              <a:rPr lang="de-CH" dirty="0">
                <a:solidFill>
                  <a:srgbClr val="00254C"/>
                </a:solidFill>
              </a:rPr>
              <a:t> </a:t>
            </a:r>
            <a:r>
              <a:rPr lang="de-CH" dirty="0" err="1">
                <a:solidFill>
                  <a:srgbClr val="00254C"/>
                </a:solidFill>
              </a:rPr>
              <a:t>values</a:t>
            </a:r>
            <a:r>
              <a:rPr lang="de-CH" dirty="0">
                <a:solidFill>
                  <a:srgbClr val="00254C"/>
                </a:solidFill>
              </a:rPr>
              <a:t>)» aus.</a:t>
            </a:r>
          </a:p>
          <a:p>
            <a:r>
              <a:rPr lang="de-CH" dirty="0">
                <a:solidFill>
                  <a:srgbClr val="00254C"/>
                </a:solidFill>
              </a:rPr>
              <a:t>		Selektieren Sie das Feld «Device Description» aus.</a:t>
            </a:r>
          </a:p>
          <a:p>
            <a:r>
              <a:rPr lang="de-CH" dirty="0">
                <a:solidFill>
                  <a:srgbClr val="00254C"/>
                </a:solidFill>
              </a:rPr>
              <a:t>		Stellen Sie eine bedingte Änderung ein:</a:t>
            </a:r>
          </a:p>
          <a:p>
            <a:r>
              <a:rPr lang="de-CH" dirty="0">
                <a:solidFill>
                  <a:srgbClr val="00254C"/>
                </a:solidFill>
              </a:rPr>
              <a:t>		Bedingung:  =</a:t>
            </a:r>
          </a:p>
          <a:p>
            <a:r>
              <a:rPr lang="de-CH" dirty="0">
                <a:solidFill>
                  <a:srgbClr val="00254C"/>
                </a:solidFill>
              </a:rPr>
              <a:t>		Wert            =  (leer lassen)</a:t>
            </a:r>
          </a:p>
          <a:p>
            <a:r>
              <a:rPr lang="de-CH" dirty="0">
                <a:solidFill>
                  <a:srgbClr val="00254C"/>
                </a:solidFill>
              </a:rPr>
              <a:t>		NEU: Wert   =  N.A.</a:t>
            </a:r>
          </a:p>
          <a:p>
            <a:r>
              <a:rPr lang="de-CH" dirty="0">
                <a:solidFill>
                  <a:srgbClr val="00254C"/>
                </a:solidFill>
              </a:rPr>
              <a:t>			</a:t>
            </a:r>
          </a:p>
          <a:p>
            <a:r>
              <a:rPr lang="de-CH" dirty="0">
                <a:solidFill>
                  <a:srgbClr val="00254C"/>
                </a:solidFill>
              </a:rPr>
              <a:t>		Führen Sie den Testmodus aus.</a:t>
            </a:r>
          </a:p>
          <a:p>
            <a:r>
              <a:rPr lang="de-CH" dirty="0">
                <a:solidFill>
                  <a:srgbClr val="00254C"/>
                </a:solidFill>
              </a:rPr>
              <a:t>		Aktivieren Sie die Änderungen.</a:t>
            </a:r>
          </a:p>
          <a:p>
            <a:endParaRPr lang="de-CH" dirty="0">
              <a:solidFill>
                <a:srgbClr val="00254C"/>
              </a:solidFill>
            </a:endParaRPr>
          </a:p>
          <a:p>
            <a:endParaRPr lang="de-CH" dirty="0">
              <a:solidFill>
                <a:srgbClr val="00254C"/>
              </a:solidFill>
            </a:endParaRPr>
          </a:p>
          <a:p>
            <a:r>
              <a:rPr lang="de-CH" dirty="0">
                <a:solidFill>
                  <a:srgbClr val="00254C"/>
                </a:solidFill>
              </a:rPr>
              <a:t>Transaktionscode: /UDI/US_UDI_MASS </a:t>
            </a:r>
          </a:p>
          <a:p>
            <a:endParaRPr lang="de-CH" dirty="0">
              <a:solidFill>
                <a:srgbClr val="00254C"/>
              </a:solidFill>
            </a:endParaRPr>
          </a:p>
        </p:txBody>
      </p:sp>
      <p:pic>
        <p:nvPicPr>
          <p:cNvPr id="5" name="Grafik 4" descr="Bleistift">
            <a:extLst>
              <a:ext uri="{FF2B5EF4-FFF2-40B4-BE49-F238E27FC236}">
                <a16:creationId xmlns:a16="http://schemas.microsoft.com/office/drawing/2014/main" id="{1CD1EC9F-1F9B-433A-8010-D11CA807B3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
        <p:nvSpPr>
          <p:cNvPr id="6" name="Textplatzhalter 2">
            <a:extLst>
              <a:ext uri="{FF2B5EF4-FFF2-40B4-BE49-F238E27FC236}">
                <a16:creationId xmlns:a16="http://schemas.microsoft.com/office/drawing/2014/main" id="{43A4A4CD-C52C-4971-AB59-5D98AB75D356}"/>
              </a:ext>
            </a:extLst>
          </p:cNvPr>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Tree>
    <p:extLst>
      <p:ext uri="{BB962C8B-B14F-4D97-AF65-F5344CB8AC3E}">
        <p14:creationId xmlns:p14="http://schemas.microsoft.com/office/powerpoint/2010/main" val="1565971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Stammdatenexport</a:t>
            </a:r>
          </a:p>
          <a:p>
            <a:endParaRPr lang="de-CH" b="1">
              <a:solidFill>
                <a:srgbClr val="00254C"/>
              </a:solidFill>
            </a:endParaRPr>
          </a:p>
          <a:p>
            <a:r>
              <a:rPr lang="de-DE">
                <a:solidFill>
                  <a:srgbClr val="00254C"/>
                </a:solidFill>
              </a:rPr>
              <a:t>Der UDI Stammdatenexport, generiert XML Dateien mit allen UDI Daten. Diese dienen als Eingangsquelle für den UDI HL7 Converter (Windows Applikation der Europe IT Consulting GmbH), der diese Daten in HL7 SPL Dateien umwandelt.</a:t>
            </a:r>
            <a:endParaRPr lang="de-CH">
              <a:solidFill>
                <a:srgbClr val="00254C"/>
              </a:solidFill>
            </a:endParaRPr>
          </a:p>
          <a:p>
            <a:r>
              <a:rPr lang="de-DE">
                <a:solidFill>
                  <a:srgbClr val="00254C"/>
                </a:solidFill>
              </a:rPr>
              <a:t>Sie können aber auch die exportierten Daten für anderweitige Verarbeitung nutzen, wenn Sie nicht im Besitz des HL7 Converters sind. Bei den obligatorischen Selektionskriterien legen Sie Ihre Selektion fest. </a:t>
            </a:r>
          </a:p>
          <a:p>
            <a:r>
              <a:rPr lang="de-DE">
                <a:solidFill>
                  <a:srgbClr val="00254C"/>
                </a:solidFill>
              </a:rPr>
              <a:t>Sinnvoll ist es tatsächlich nur freigegebene Stammdaten zu exportieren. Die Option „Exportieren geänderter Daten“  selektiert automatisch alle Datensätze, die einen Änderung erfahren haben, aber seit dieser Änderung nicht exportiert wurden. Der Änderungszeiger wird bei Datentransfer mit Webservice immer zurückgesetzt. </a:t>
            </a:r>
            <a:endParaRPr lang="de-CH">
              <a:solidFill>
                <a:srgbClr val="00254C"/>
              </a:solidFill>
            </a:endParaRPr>
          </a:p>
          <a:p>
            <a:r>
              <a:rPr lang="de-DE">
                <a:solidFill>
                  <a:srgbClr val="00254C"/>
                </a:solidFill>
              </a:rPr>
              <a:t>Beim Export durch dieses Programm können Sie das Zurücksetzen mit der Option „</a:t>
            </a:r>
            <a:r>
              <a:rPr lang="de-DE" err="1">
                <a:solidFill>
                  <a:srgbClr val="00254C"/>
                </a:solidFill>
              </a:rPr>
              <a:t>Kennz</a:t>
            </a:r>
            <a:r>
              <a:rPr lang="de-DE">
                <a:solidFill>
                  <a:srgbClr val="00254C"/>
                </a:solidFill>
              </a:rPr>
              <a:t>. Nach Export </a:t>
            </a:r>
            <a:r>
              <a:rPr lang="de-DE" err="1">
                <a:solidFill>
                  <a:srgbClr val="00254C"/>
                </a:solidFill>
              </a:rPr>
              <a:t>zurücksetzen“steuern</a:t>
            </a:r>
            <a:r>
              <a:rPr lang="de-DE">
                <a:solidFill>
                  <a:srgbClr val="00254C"/>
                </a:solidFill>
              </a:rPr>
              <a:t>.</a:t>
            </a:r>
            <a:endParaRPr lang="de-CH">
              <a:solidFill>
                <a:srgbClr val="00254C"/>
              </a:solidFill>
            </a:endParaRPr>
          </a:p>
          <a:p>
            <a:endParaRPr lang="de-CH" b="1">
              <a:solidFill>
                <a:srgbClr val="00254C"/>
              </a:solidFill>
            </a:endParaRPr>
          </a:p>
          <a:p>
            <a:pPr marL="380990" indent="-380990">
              <a:buFont typeface="Wingdings" panose="05000000000000000000" pitchFamily="2" charset="2"/>
              <a:buChar char="Ø"/>
            </a:pPr>
            <a:endParaRPr lang="de-CH" b="1">
              <a:solidFill>
                <a:srgbClr val="00254C"/>
              </a:solidFill>
            </a:endParaRPr>
          </a:p>
        </p:txBody>
      </p:sp>
    </p:spTree>
    <p:extLst>
      <p:ext uri="{BB962C8B-B14F-4D97-AF65-F5344CB8AC3E}">
        <p14:creationId xmlns:p14="http://schemas.microsoft.com/office/powerpoint/2010/main" val="6693603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Stammdatenexport</a:t>
            </a:r>
          </a:p>
          <a:p>
            <a:pPr marL="380990" indent="-380990">
              <a:buFont typeface="Wingdings" panose="05000000000000000000" pitchFamily="2" charset="2"/>
              <a:buChar char="Ø"/>
            </a:pPr>
            <a:endParaRPr lang="de-CH">
              <a:solidFill>
                <a:srgbClr val="00254C"/>
              </a:solidFill>
            </a:endParaRPr>
          </a:p>
        </p:txBody>
      </p:sp>
      <p:pic>
        <p:nvPicPr>
          <p:cNvPr id="4" name="Grafik 3">
            <a:extLst>
              <a:ext uri="{FF2B5EF4-FFF2-40B4-BE49-F238E27FC236}">
                <a16:creationId xmlns:a16="http://schemas.microsoft.com/office/drawing/2014/main" id="{93457068-8178-46F8-B4E7-3D41B8D448E7}"/>
              </a:ext>
            </a:extLst>
          </p:cNvPr>
          <p:cNvPicPr>
            <a:picLocks noChangeAspect="1"/>
          </p:cNvPicPr>
          <p:nvPr/>
        </p:nvPicPr>
        <p:blipFill>
          <a:blip r:embed="rId2"/>
          <a:stretch>
            <a:fillRect/>
          </a:stretch>
        </p:blipFill>
        <p:spPr>
          <a:xfrm>
            <a:off x="1007435" y="1700808"/>
            <a:ext cx="3216000" cy="1983387"/>
          </a:xfrm>
          <a:prstGeom prst="rect">
            <a:avLst/>
          </a:prstGeom>
        </p:spPr>
      </p:pic>
      <p:sp>
        <p:nvSpPr>
          <p:cNvPr id="5" name="Rechteck 4">
            <a:extLst>
              <a:ext uri="{FF2B5EF4-FFF2-40B4-BE49-F238E27FC236}">
                <a16:creationId xmlns:a16="http://schemas.microsoft.com/office/drawing/2014/main" id="{78A31E18-8BF8-4450-9B45-027250F0D7BB}"/>
              </a:ext>
            </a:extLst>
          </p:cNvPr>
          <p:cNvSpPr/>
          <p:nvPr/>
        </p:nvSpPr>
        <p:spPr>
          <a:xfrm>
            <a:off x="1007435" y="2693362"/>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BCDB260E-C7E9-4303-9375-81C4159CD781}"/>
              </a:ext>
            </a:extLst>
          </p:cNvPr>
          <p:cNvPicPr>
            <a:picLocks noChangeAspect="1"/>
          </p:cNvPicPr>
          <p:nvPr/>
        </p:nvPicPr>
        <p:blipFill>
          <a:blip r:embed="rId3"/>
          <a:stretch>
            <a:fillRect/>
          </a:stretch>
        </p:blipFill>
        <p:spPr>
          <a:xfrm>
            <a:off x="5640309" y="841905"/>
            <a:ext cx="4776171" cy="5447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42399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57758B39-5E77-434D-8B39-A7CC82D6370A}"/>
              </a:ext>
            </a:extLst>
          </p:cNvPr>
          <p:cNvSpPr>
            <a:spLocks noGrp="1"/>
          </p:cNvSpPr>
          <p:nvPr>
            <p:ph sz="quarter" idx="19"/>
          </p:nvPr>
        </p:nvSpPr>
        <p:spPr>
          <a:xfrm>
            <a:off x="1210635" y="1423955"/>
            <a:ext cx="9313035" cy="4826600"/>
          </a:xfrm>
        </p:spPr>
        <p:txBody>
          <a:bodyPr>
            <a:normAutofit/>
          </a:bodyPr>
          <a:lstStyle/>
          <a:p>
            <a:r>
              <a:rPr lang="en-US" b="1" dirty="0">
                <a:solidFill>
                  <a:srgbClr val="00254C"/>
                </a:solidFill>
              </a:rPr>
              <a:t>UDI </a:t>
            </a:r>
            <a:r>
              <a:rPr lang="de-DE" b="1" dirty="0">
                <a:solidFill>
                  <a:srgbClr val="00254C"/>
                </a:solidFill>
              </a:rPr>
              <a:t>Stammdatenexport</a:t>
            </a:r>
            <a:endParaRPr lang="de-CH" b="1" dirty="0">
              <a:solidFill>
                <a:srgbClr val="00254C"/>
              </a:solidFill>
            </a:endParaRPr>
          </a:p>
          <a:p>
            <a:endParaRPr lang="de-CH" dirty="0">
              <a:solidFill>
                <a:srgbClr val="00254C"/>
              </a:solidFill>
            </a:endParaRPr>
          </a:p>
          <a:p>
            <a:r>
              <a:rPr lang="de-CH" dirty="0">
                <a:solidFill>
                  <a:srgbClr val="00254C"/>
                </a:solidFill>
              </a:rPr>
              <a:t>Aufgabe:	Stellen Sie beliebige Selektionen ein und exportieren Sie die Daten in ein 		lokales Verzeichnis.</a:t>
            </a:r>
          </a:p>
          <a:p>
            <a:r>
              <a:rPr lang="de-CH" dirty="0">
                <a:solidFill>
                  <a:srgbClr val="00254C"/>
                </a:solidFill>
              </a:rPr>
              <a:t>		Schauen sich die exportierten Daten an.</a:t>
            </a:r>
          </a:p>
          <a:p>
            <a:endParaRPr lang="de-CH" dirty="0">
              <a:solidFill>
                <a:srgbClr val="00254C"/>
              </a:solidFill>
            </a:endParaRPr>
          </a:p>
          <a:p>
            <a:endParaRPr lang="de-CH" dirty="0">
              <a:solidFill>
                <a:srgbClr val="00254C"/>
              </a:solidFill>
            </a:endParaRPr>
          </a:p>
          <a:p>
            <a:r>
              <a:rPr lang="de-CH" dirty="0">
                <a:solidFill>
                  <a:srgbClr val="00254C"/>
                </a:solidFill>
              </a:rPr>
              <a:t>Transaktionscode: </a:t>
            </a:r>
            <a:r>
              <a:rPr lang="fr-CH" dirty="0">
                <a:solidFill>
                  <a:srgbClr val="00254C"/>
                </a:solidFill>
              </a:rPr>
              <a:t>/UDI/US_UDI_EXPORT </a:t>
            </a:r>
            <a:endParaRPr lang="de-CH" dirty="0">
              <a:solidFill>
                <a:srgbClr val="00254C"/>
              </a:solidFill>
            </a:endParaRPr>
          </a:p>
          <a:p>
            <a:endParaRPr lang="de-CH" dirty="0">
              <a:solidFill>
                <a:srgbClr val="00254C"/>
              </a:solidFill>
            </a:endParaRPr>
          </a:p>
          <a:p>
            <a:endParaRPr lang="de-CH" dirty="0">
              <a:solidFill>
                <a:srgbClr val="00254C"/>
              </a:solidFill>
            </a:endParaRPr>
          </a:p>
        </p:txBody>
      </p:sp>
      <p:pic>
        <p:nvPicPr>
          <p:cNvPr id="5" name="Grafik 4" descr="Bleistift">
            <a:extLst>
              <a:ext uri="{FF2B5EF4-FFF2-40B4-BE49-F238E27FC236}">
                <a16:creationId xmlns:a16="http://schemas.microsoft.com/office/drawing/2014/main" id="{4E72BEF1-45F3-41C1-95C6-EEDDE0A0D3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
        <p:nvSpPr>
          <p:cNvPr id="6" name="Textplatzhalter 2">
            <a:extLst>
              <a:ext uri="{FF2B5EF4-FFF2-40B4-BE49-F238E27FC236}">
                <a16:creationId xmlns:a16="http://schemas.microsoft.com/office/drawing/2014/main" id="{6C85FE48-7CD7-4ADD-B102-6A7705EB8A27}"/>
              </a:ext>
            </a:extLst>
          </p:cNvPr>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Tree>
    <p:extLst>
      <p:ext uri="{BB962C8B-B14F-4D97-AF65-F5344CB8AC3E}">
        <p14:creationId xmlns:p14="http://schemas.microsoft.com/office/powerpoint/2010/main" val="23061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960000" y="1200000"/>
            <a:ext cx="9313035" cy="4826600"/>
          </a:xfrm>
        </p:spPr>
        <p:txBody>
          <a:bodyPr>
            <a:normAutofit lnSpcReduction="10000"/>
          </a:bodyPr>
          <a:lstStyle/>
          <a:p>
            <a:r>
              <a:rPr lang="en-US" b="1" dirty="0" err="1">
                <a:solidFill>
                  <a:srgbClr val="00254C"/>
                </a:solidFill>
              </a:rPr>
              <a:t>Übersicht</a:t>
            </a:r>
            <a:r>
              <a:rPr lang="en-US" b="1" dirty="0">
                <a:solidFill>
                  <a:srgbClr val="00254C"/>
                </a:solidFill>
              </a:rPr>
              <a:t> </a:t>
            </a:r>
            <a:r>
              <a:rPr lang="en-US" b="1" dirty="0" err="1">
                <a:solidFill>
                  <a:srgbClr val="00254C"/>
                </a:solidFill>
              </a:rPr>
              <a:t>über</a:t>
            </a:r>
            <a:r>
              <a:rPr lang="en-US" b="1" dirty="0">
                <a:solidFill>
                  <a:srgbClr val="00254C"/>
                </a:solidFill>
              </a:rPr>
              <a:t> die </a:t>
            </a:r>
            <a:r>
              <a:rPr lang="en-US" b="1" dirty="0" err="1">
                <a:solidFill>
                  <a:srgbClr val="00254C"/>
                </a:solidFill>
              </a:rPr>
              <a:t>Einstellungen</a:t>
            </a:r>
            <a:r>
              <a:rPr lang="en-US" b="1" dirty="0">
                <a:solidFill>
                  <a:srgbClr val="00254C"/>
                </a:solidFill>
              </a:rPr>
              <a:t> in den </a:t>
            </a:r>
            <a:r>
              <a:rPr lang="en-US" b="1" i="1" dirty="0">
                <a:solidFill>
                  <a:srgbClr val="00254C"/>
                </a:solidFill>
              </a:rPr>
              <a:t>Code Listen</a:t>
            </a:r>
            <a:endParaRPr lang="en-US" b="1" i="1" noProof="0" dirty="0">
              <a:solidFill>
                <a:srgbClr val="00254C"/>
              </a:solidFill>
            </a:endParaRPr>
          </a:p>
          <a:p>
            <a:pPr marL="380990" indent="-380990">
              <a:buFont typeface="Wingdings" panose="05000000000000000000" pitchFamily="2" charset="2"/>
              <a:buChar char="Ø"/>
            </a:pPr>
            <a:endParaRPr lang="en-US" noProof="0" dirty="0">
              <a:solidFill>
                <a:srgbClr val="00254C"/>
              </a:solidFill>
            </a:endParaRPr>
          </a:p>
          <a:p>
            <a:pPr marL="380990" indent="-380990">
              <a:buFont typeface="Wingdings" panose="05000000000000000000" pitchFamily="2" charset="2"/>
              <a:buChar char="Ø"/>
            </a:pPr>
            <a:r>
              <a:rPr lang="en-US" dirty="0">
                <a:solidFill>
                  <a:srgbClr val="00254C"/>
                </a:solidFill>
              </a:rPr>
              <a:t>DUNS </a:t>
            </a:r>
            <a:r>
              <a:rPr lang="en-US" dirty="0" err="1">
                <a:solidFill>
                  <a:srgbClr val="00254C"/>
                </a:solidFill>
              </a:rPr>
              <a:t>Nummer</a:t>
            </a:r>
            <a:r>
              <a:rPr lang="en-US" dirty="0">
                <a:solidFill>
                  <a:srgbClr val="00254C"/>
                </a:solidFill>
              </a:rPr>
              <a:t> des </a:t>
            </a:r>
            <a:r>
              <a:rPr lang="en-US" dirty="0" err="1">
                <a:solidFill>
                  <a:srgbClr val="00254C"/>
                </a:solidFill>
              </a:rPr>
              <a:t>Unternehmens</a:t>
            </a:r>
            <a:endParaRPr lang="en-US" dirty="0">
              <a:solidFill>
                <a:srgbClr val="00254C"/>
              </a:solidFill>
            </a:endParaRPr>
          </a:p>
          <a:p>
            <a:pPr marL="380990" indent="-380990">
              <a:buFont typeface="Wingdings" panose="05000000000000000000" pitchFamily="2" charset="2"/>
              <a:buChar char="Ø"/>
            </a:pPr>
            <a:r>
              <a:rPr lang="en-US" dirty="0">
                <a:solidFill>
                  <a:srgbClr val="00254C"/>
                </a:solidFill>
              </a:rPr>
              <a:t>UDI </a:t>
            </a:r>
            <a:r>
              <a:rPr lang="en-US" dirty="0" err="1">
                <a:solidFill>
                  <a:srgbClr val="00254C"/>
                </a:solidFill>
              </a:rPr>
              <a:t>Kontaktperson</a:t>
            </a:r>
            <a:r>
              <a:rPr lang="en-US" dirty="0">
                <a:solidFill>
                  <a:srgbClr val="00254C"/>
                </a:solidFill>
              </a:rPr>
              <a:t>(</a:t>
            </a:r>
            <a:r>
              <a:rPr lang="en-US" dirty="0" err="1">
                <a:solidFill>
                  <a:srgbClr val="00254C"/>
                </a:solidFill>
              </a:rPr>
              <a:t>en</a:t>
            </a:r>
            <a:r>
              <a:rPr lang="en-US" dirty="0">
                <a:solidFill>
                  <a:srgbClr val="00254C"/>
                </a:solidFill>
              </a:rPr>
              <a:t>)</a:t>
            </a:r>
          </a:p>
          <a:p>
            <a:pPr marL="380990" indent="-380990">
              <a:buFont typeface="Wingdings" panose="05000000000000000000" pitchFamily="2" charset="2"/>
              <a:buChar char="Ø"/>
            </a:pPr>
            <a:r>
              <a:rPr lang="de-DE" dirty="0">
                <a:solidFill>
                  <a:srgbClr val="00254C"/>
                </a:solidFill>
              </a:rPr>
              <a:t>UDI Issuing Agency</a:t>
            </a:r>
            <a:endParaRPr lang="de-CH" dirty="0">
              <a:solidFill>
                <a:srgbClr val="00254C"/>
              </a:solidFill>
            </a:endParaRPr>
          </a:p>
          <a:p>
            <a:pPr marL="380990" indent="-380990">
              <a:buFont typeface="Wingdings" panose="05000000000000000000" pitchFamily="2" charset="2"/>
              <a:buChar char="Ø"/>
            </a:pPr>
            <a:r>
              <a:rPr lang="de-DE" dirty="0">
                <a:solidFill>
                  <a:srgbClr val="00254C"/>
                </a:solidFill>
              </a:rPr>
              <a:t>UDI Sterilisierungsmethoden</a:t>
            </a:r>
            <a:endParaRPr lang="de-CH" dirty="0">
              <a:solidFill>
                <a:srgbClr val="00254C"/>
              </a:solidFill>
            </a:endParaRPr>
          </a:p>
          <a:p>
            <a:pPr marL="380990" indent="-380990">
              <a:buFont typeface="Wingdings" panose="05000000000000000000" pitchFamily="2" charset="2"/>
              <a:buChar char="Ø"/>
            </a:pPr>
            <a:r>
              <a:rPr lang="de-DE" dirty="0">
                <a:solidFill>
                  <a:srgbClr val="00254C"/>
                </a:solidFill>
              </a:rPr>
              <a:t>GMDN Codes</a:t>
            </a:r>
            <a:endParaRPr lang="de-CH" dirty="0">
              <a:solidFill>
                <a:srgbClr val="00254C"/>
              </a:solidFill>
            </a:endParaRPr>
          </a:p>
          <a:p>
            <a:pPr marL="380990" indent="-380990">
              <a:buFont typeface="Wingdings" panose="05000000000000000000" pitchFamily="2" charset="2"/>
              <a:buChar char="Ø"/>
            </a:pPr>
            <a:r>
              <a:rPr lang="de-DE" dirty="0">
                <a:solidFill>
                  <a:srgbClr val="00254C"/>
                </a:solidFill>
              </a:rPr>
              <a:t>UDI FDA Produkt Code</a:t>
            </a:r>
            <a:endParaRPr lang="de-CH" dirty="0">
              <a:solidFill>
                <a:srgbClr val="00254C"/>
              </a:solidFill>
            </a:endParaRPr>
          </a:p>
          <a:p>
            <a:pPr marL="380990" indent="-380990">
              <a:buFont typeface="Wingdings" panose="05000000000000000000" pitchFamily="2" charset="2"/>
              <a:buChar char="Ø"/>
            </a:pPr>
            <a:r>
              <a:rPr lang="de-DE" dirty="0">
                <a:solidFill>
                  <a:srgbClr val="00254C"/>
                </a:solidFill>
              </a:rPr>
              <a:t>FDA Listing Nummern</a:t>
            </a:r>
            <a:endParaRPr lang="de-CH" dirty="0">
              <a:solidFill>
                <a:srgbClr val="00254C"/>
              </a:solidFill>
            </a:endParaRPr>
          </a:p>
          <a:p>
            <a:pPr marL="380990" indent="-380990">
              <a:buFont typeface="Wingdings" panose="05000000000000000000" pitchFamily="2" charset="2"/>
              <a:buChar char="Ø"/>
            </a:pPr>
            <a:r>
              <a:rPr lang="de-DE" dirty="0">
                <a:solidFill>
                  <a:srgbClr val="00254C"/>
                </a:solidFill>
              </a:rPr>
              <a:t>FDA </a:t>
            </a:r>
            <a:r>
              <a:rPr lang="de-DE" dirty="0" err="1">
                <a:solidFill>
                  <a:srgbClr val="00254C"/>
                </a:solidFill>
              </a:rPr>
              <a:t>Premarket</a:t>
            </a:r>
            <a:r>
              <a:rPr lang="de-DE" dirty="0">
                <a:solidFill>
                  <a:srgbClr val="00254C"/>
                </a:solidFill>
              </a:rPr>
              <a:t> Submission Nummer (51K)</a:t>
            </a:r>
            <a:endParaRPr lang="de-CH" dirty="0">
              <a:solidFill>
                <a:srgbClr val="00254C"/>
              </a:solidFill>
            </a:endParaRPr>
          </a:p>
          <a:p>
            <a:pPr marL="380990" indent="-380990">
              <a:buFont typeface="Wingdings" panose="05000000000000000000" pitchFamily="2" charset="2"/>
              <a:buChar char="Ø"/>
            </a:pPr>
            <a:r>
              <a:rPr lang="de-DE" dirty="0">
                <a:solidFill>
                  <a:srgbClr val="00254C"/>
                </a:solidFill>
              </a:rPr>
              <a:t>UDI MRT Sicherheit</a:t>
            </a:r>
            <a:endParaRPr lang="de-CH" dirty="0">
              <a:solidFill>
                <a:srgbClr val="00254C"/>
              </a:solidFill>
            </a:endParaRPr>
          </a:p>
          <a:p>
            <a:pPr marL="380990" indent="-380990">
              <a:buFont typeface="Wingdings" panose="05000000000000000000" pitchFamily="2" charset="2"/>
              <a:buChar char="Ø"/>
            </a:pPr>
            <a:r>
              <a:rPr lang="en-US" dirty="0" err="1">
                <a:solidFill>
                  <a:srgbClr val="00254C"/>
                </a:solidFill>
              </a:rPr>
              <a:t>Klinische</a:t>
            </a:r>
            <a:r>
              <a:rPr lang="en-US" dirty="0">
                <a:solidFill>
                  <a:srgbClr val="00254C"/>
                </a:solidFill>
              </a:rPr>
              <a:t> </a:t>
            </a:r>
            <a:r>
              <a:rPr lang="en-US" dirty="0" err="1">
                <a:solidFill>
                  <a:srgbClr val="00254C"/>
                </a:solidFill>
              </a:rPr>
              <a:t>Grössenkategorien</a:t>
            </a:r>
            <a:r>
              <a:rPr lang="en-US" dirty="0">
                <a:solidFill>
                  <a:srgbClr val="00254C"/>
                </a:solidFill>
              </a:rPr>
              <a:t> und </a:t>
            </a:r>
            <a:r>
              <a:rPr lang="en-US" dirty="0" err="1">
                <a:solidFill>
                  <a:srgbClr val="00254C"/>
                </a:solidFill>
              </a:rPr>
              <a:t>klinische</a:t>
            </a:r>
            <a:r>
              <a:rPr lang="en-US" dirty="0">
                <a:solidFill>
                  <a:srgbClr val="00254C"/>
                </a:solidFill>
              </a:rPr>
              <a:t> </a:t>
            </a:r>
            <a:r>
              <a:rPr lang="en-US" dirty="0" err="1">
                <a:solidFill>
                  <a:srgbClr val="00254C"/>
                </a:solidFill>
              </a:rPr>
              <a:t>Grösseneinheiten</a:t>
            </a:r>
            <a:endParaRPr lang="en-US" dirty="0">
              <a:solidFill>
                <a:srgbClr val="00254C"/>
              </a:solidFill>
            </a:endParaRPr>
          </a:p>
          <a:p>
            <a:pPr marL="380990" indent="-380990">
              <a:buFont typeface="Wingdings" panose="05000000000000000000" pitchFamily="2" charset="2"/>
              <a:buChar char="Ø"/>
            </a:pPr>
            <a:r>
              <a:rPr lang="en-US" dirty="0" err="1">
                <a:solidFill>
                  <a:srgbClr val="00254C"/>
                </a:solidFill>
              </a:rPr>
              <a:t>Lagerung</a:t>
            </a:r>
            <a:r>
              <a:rPr lang="en-US" dirty="0">
                <a:solidFill>
                  <a:srgbClr val="00254C"/>
                </a:solidFill>
              </a:rPr>
              <a:t>- &amp; </a:t>
            </a:r>
            <a:r>
              <a:rPr lang="en-US" dirty="0" err="1">
                <a:solidFill>
                  <a:srgbClr val="00254C"/>
                </a:solidFill>
              </a:rPr>
              <a:t>Handhabungskategorien</a:t>
            </a:r>
            <a:r>
              <a:rPr lang="en-US" dirty="0">
                <a:solidFill>
                  <a:srgbClr val="00254C"/>
                </a:solidFill>
              </a:rPr>
              <a:t> und </a:t>
            </a:r>
            <a:r>
              <a:rPr lang="en-US" dirty="0" err="1">
                <a:solidFill>
                  <a:srgbClr val="00254C"/>
                </a:solidFill>
              </a:rPr>
              <a:t>Lagerung</a:t>
            </a:r>
            <a:r>
              <a:rPr lang="en-US" dirty="0">
                <a:solidFill>
                  <a:srgbClr val="00254C"/>
                </a:solidFill>
              </a:rPr>
              <a:t>- &amp; </a:t>
            </a:r>
            <a:r>
              <a:rPr lang="en-US" dirty="0" err="1">
                <a:solidFill>
                  <a:srgbClr val="00254C"/>
                </a:solidFill>
              </a:rPr>
              <a:t>Handhabungseinheiten</a:t>
            </a:r>
            <a:endParaRPr lang="en-US" dirty="0">
              <a:solidFill>
                <a:srgbClr val="00254C"/>
              </a:solidFill>
            </a:endParaRPr>
          </a:p>
        </p:txBody>
      </p:sp>
    </p:spTree>
    <p:extLst>
      <p:ext uri="{BB962C8B-B14F-4D97-AF65-F5344CB8AC3E}">
        <p14:creationId xmlns:p14="http://schemas.microsoft.com/office/powerpoint/2010/main" val="28951717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Audit Trail</a:t>
            </a:r>
          </a:p>
          <a:p>
            <a:endParaRPr lang="de-CH" b="1">
              <a:solidFill>
                <a:srgbClr val="00254C"/>
              </a:solidFill>
            </a:endParaRPr>
          </a:p>
          <a:p>
            <a:r>
              <a:rPr lang="de-DE">
                <a:solidFill>
                  <a:srgbClr val="00254C"/>
                </a:solidFill>
              </a:rPr>
              <a:t>Das Audit Trail kann entweder über die UDI Pflegetransaktion aufgerufen werden oder durch die Audit Trail Transaktion. Im Selektionsbereich können Sie Ihre Suche eingrenzen mit denen zur Verfügung stehenden Selektionskriterien. </a:t>
            </a:r>
            <a:endParaRPr lang="de-CH">
              <a:solidFill>
                <a:srgbClr val="00254C"/>
              </a:solidFill>
            </a:endParaRPr>
          </a:p>
          <a:p>
            <a:r>
              <a:rPr lang="de-DE">
                <a:solidFill>
                  <a:srgbClr val="00254C"/>
                </a:solidFill>
              </a:rPr>
              <a:t>Sie können bei der Ausgabe der Daten zwischen Anzeige im ALV und Ausgabe als PDF Datei auswählen (PDF Ausgabe nur möglich, wenn Sie SAP Adobe </a:t>
            </a:r>
            <a:r>
              <a:rPr lang="de-DE" err="1">
                <a:solidFill>
                  <a:srgbClr val="00254C"/>
                </a:solidFill>
              </a:rPr>
              <a:t>Document</a:t>
            </a:r>
            <a:r>
              <a:rPr lang="de-DE">
                <a:solidFill>
                  <a:srgbClr val="00254C"/>
                </a:solidFill>
              </a:rPr>
              <a:t> Service im Einsatz haben).</a:t>
            </a:r>
            <a:endParaRPr lang="de-CH">
              <a:solidFill>
                <a:srgbClr val="00254C"/>
              </a:solidFill>
            </a:endParaRPr>
          </a:p>
        </p:txBody>
      </p:sp>
    </p:spTree>
    <p:extLst>
      <p:ext uri="{BB962C8B-B14F-4D97-AF65-F5344CB8AC3E}">
        <p14:creationId xmlns:p14="http://schemas.microsoft.com/office/powerpoint/2010/main" val="35260660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Audit Trail</a:t>
            </a:r>
          </a:p>
          <a:p>
            <a:pPr marL="380990" indent="-380990">
              <a:buFont typeface="Wingdings" panose="05000000000000000000" pitchFamily="2" charset="2"/>
              <a:buChar char="Ø"/>
            </a:pPr>
            <a:endParaRPr lang="de-CH">
              <a:solidFill>
                <a:srgbClr val="00254C"/>
              </a:solidFill>
            </a:endParaRPr>
          </a:p>
        </p:txBody>
      </p:sp>
      <p:pic>
        <p:nvPicPr>
          <p:cNvPr id="4" name="Grafik 3">
            <a:extLst>
              <a:ext uri="{FF2B5EF4-FFF2-40B4-BE49-F238E27FC236}">
                <a16:creationId xmlns:a16="http://schemas.microsoft.com/office/drawing/2014/main" id="{409D919C-8CDC-49C8-B1CF-BFFF95AAA2A1}"/>
              </a:ext>
            </a:extLst>
          </p:cNvPr>
          <p:cNvPicPr>
            <a:picLocks noChangeAspect="1"/>
          </p:cNvPicPr>
          <p:nvPr/>
        </p:nvPicPr>
        <p:blipFill>
          <a:blip r:embed="rId2"/>
          <a:stretch>
            <a:fillRect/>
          </a:stretch>
        </p:blipFill>
        <p:spPr>
          <a:xfrm>
            <a:off x="1007435" y="1700808"/>
            <a:ext cx="3216000" cy="1983387"/>
          </a:xfrm>
          <a:prstGeom prst="rect">
            <a:avLst/>
          </a:prstGeom>
        </p:spPr>
      </p:pic>
      <p:sp>
        <p:nvSpPr>
          <p:cNvPr id="5" name="Rechteck 4">
            <a:extLst>
              <a:ext uri="{FF2B5EF4-FFF2-40B4-BE49-F238E27FC236}">
                <a16:creationId xmlns:a16="http://schemas.microsoft.com/office/drawing/2014/main" id="{08F2E681-C822-4D05-9794-0C8A2473AB3F}"/>
              </a:ext>
            </a:extLst>
          </p:cNvPr>
          <p:cNvSpPr/>
          <p:nvPr/>
        </p:nvSpPr>
        <p:spPr>
          <a:xfrm>
            <a:off x="1007435" y="2894154"/>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FEDACF43-5DA8-4197-9CBF-B7768B1AD996}"/>
              </a:ext>
            </a:extLst>
          </p:cNvPr>
          <p:cNvPicPr>
            <a:picLocks noChangeAspect="1"/>
          </p:cNvPicPr>
          <p:nvPr/>
        </p:nvPicPr>
        <p:blipFill>
          <a:blip r:embed="rId3"/>
          <a:stretch>
            <a:fillRect/>
          </a:stretch>
        </p:blipFill>
        <p:spPr>
          <a:xfrm>
            <a:off x="5231905" y="985473"/>
            <a:ext cx="6722439" cy="3414056"/>
          </a:xfrm>
          <a:prstGeom prst="rect">
            <a:avLst/>
          </a:prstGeom>
          <a:ln>
            <a:noFill/>
          </a:ln>
          <a:effectLst>
            <a:outerShdw blurRad="292100" dist="139700" dir="2700000" algn="tl" rotWithShape="0">
              <a:srgbClr val="333333">
                <a:alpha val="65000"/>
              </a:srgbClr>
            </a:outerShdw>
          </a:effectLst>
        </p:spPr>
      </p:pic>
      <p:graphicFrame>
        <p:nvGraphicFramePr>
          <p:cNvPr id="9" name="Tabelle 9">
            <a:extLst>
              <a:ext uri="{FF2B5EF4-FFF2-40B4-BE49-F238E27FC236}">
                <a16:creationId xmlns:a16="http://schemas.microsoft.com/office/drawing/2014/main" id="{D8C92685-C50C-47DC-9EC1-B4CF8EEE4A64}"/>
              </a:ext>
            </a:extLst>
          </p:cNvPr>
          <p:cNvGraphicFramePr>
            <a:graphicFrameLocks noGrp="1"/>
          </p:cNvGraphicFramePr>
          <p:nvPr/>
        </p:nvGraphicFramePr>
        <p:xfrm>
          <a:off x="5807969" y="4773149"/>
          <a:ext cx="5702564" cy="2320737"/>
        </p:xfrm>
        <a:graphic>
          <a:graphicData uri="http://schemas.openxmlformats.org/drawingml/2006/table">
            <a:tbl>
              <a:tblPr firstRow="1" bandRow="1">
                <a:tableStyleId>{5C22544A-7EE6-4342-B048-85BDC9FD1C3A}</a:tableStyleId>
              </a:tblPr>
              <a:tblGrid>
                <a:gridCol w="2054159">
                  <a:extLst>
                    <a:ext uri="{9D8B030D-6E8A-4147-A177-3AD203B41FA5}">
                      <a16:colId xmlns:a16="http://schemas.microsoft.com/office/drawing/2014/main" val="3403286127"/>
                    </a:ext>
                  </a:extLst>
                </a:gridCol>
                <a:gridCol w="3648405">
                  <a:extLst>
                    <a:ext uri="{9D8B030D-6E8A-4147-A177-3AD203B41FA5}">
                      <a16:colId xmlns:a16="http://schemas.microsoft.com/office/drawing/2014/main" val="584543410"/>
                    </a:ext>
                  </a:extLst>
                </a:gridCol>
              </a:tblGrid>
              <a:tr h="1219200">
                <a:tc>
                  <a:txBody>
                    <a:bodyPr/>
                    <a:lstStyle/>
                    <a:p>
                      <a:r>
                        <a:rPr lang="de-DE" sz="2400"/>
                        <a:t>Change Pointer Objekte</a:t>
                      </a:r>
                      <a:endParaRPr lang="de-CH" sz="2400"/>
                    </a:p>
                  </a:txBody>
                  <a:tcPr marL="121920" marR="121920" marT="60960" marB="60960"/>
                </a:tc>
                <a:tc>
                  <a:txBody>
                    <a:bodyPr/>
                    <a:lstStyle/>
                    <a:p>
                      <a:r>
                        <a:rPr lang="de-DE" sz="2400"/>
                        <a:t>Bedeutung</a:t>
                      </a:r>
                      <a:endParaRPr lang="de-CH" sz="2400"/>
                    </a:p>
                  </a:txBody>
                  <a:tcPr marL="121920" marR="121920" marT="60960" marB="60960"/>
                </a:tc>
                <a:extLst>
                  <a:ext uri="{0D108BD9-81ED-4DB2-BD59-A6C34878D82A}">
                    <a16:rowId xmlns:a16="http://schemas.microsoft.com/office/drawing/2014/main" val="3340969024"/>
                  </a:ext>
                </a:extLst>
              </a:tr>
              <a:tr h="344329">
                <a:tc>
                  <a:txBody>
                    <a:bodyPr/>
                    <a:lstStyle/>
                    <a:p>
                      <a:pPr>
                        <a:lnSpc>
                          <a:spcPct val="107000"/>
                        </a:lnSpc>
                        <a:spcAft>
                          <a:spcPts val="0"/>
                        </a:spcAft>
                      </a:pPr>
                      <a:r>
                        <a:rPr lang="de-DE" sz="1500">
                          <a:effectLst/>
                          <a:latin typeface="Arial" panose="020B0604020202020204" pitchFamily="34" charset="0"/>
                          <a:ea typeface="Calibri" panose="020F0502020204030204" pitchFamily="34" charset="0"/>
                        </a:rPr>
                        <a:t>UDI_DATA</a:t>
                      </a:r>
                      <a:endParaRPr lang="de-CH" sz="1500">
                        <a:effectLst/>
                        <a:latin typeface="Arial" panose="020B0604020202020204" pitchFamily="34" charset="0"/>
                        <a:ea typeface="Calibri" panose="020F0502020204030204" pitchFamily="34" charset="0"/>
                      </a:endParaRPr>
                    </a:p>
                  </a:txBody>
                  <a:tcPr marT="0" marB="0"/>
                </a:tc>
                <a:tc>
                  <a:txBody>
                    <a:bodyPr/>
                    <a:lstStyle/>
                    <a:p>
                      <a:pPr>
                        <a:lnSpc>
                          <a:spcPct val="107000"/>
                        </a:lnSpc>
                        <a:spcAft>
                          <a:spcPts val="0"/>
                        </a:spcAft>
                      </a:pPr>
                      <a:r>
                        <a:rPr lang="de-DE" sz="1500">
                          <a:effectLst/>
                          <a:latin typeface="Arial" panose="020B0604020202020204" pitchFamily="34" charset="0"/>
                          <a:ea typeface="Calibri" panose="020F0502020204030204" pitchFamily="34" charset="0"/>
                        </a:rPr>
                        <a:t>Änderungen an den UDI Stammdaten</a:t>
                      </a:r>
                      <a:endParaRPr lang="de-CH" sz="1500">
                        <a:effectLst/>
                        <a:latin typeface="Arial" panose="020B0604020202020204" pitchFamily="34" charset="0"/>
                        <a:ea typeface="Calibri" panose="020F0502020204030204" pitchFamily="34" charset="0"/>
                      </a:endParaRPr>
                    </a:p>
                  </a:txBody>
                  <a:tcPr marT="0" marB="0"/>
                </a:tc>
                <a:extLst>
                  <a:ext uri="{0D108BD9-81ED-4DB2-BD59-A6C34878D82A}">
                    <a16:rowId xmlns:a16="http://schemas.microsoft.com/office/drawing/2014/main" val="1564279205"/>
                  </a:ext>
                </a:extLst>
              </a:tr>
              <a:tr h="384043">
                <a:tc>
                  <a:txBody>
                    <a:bodyPr/>
                    <a:lstStyle/>
                    <a:p>
                      <a:pPr>
                        <a:lnSpc>
                          <a:spcPct val="107000"/>
                        </a:lnSpc>
                        <a:spcAft>
                          <a:spcPts val="0"/>
                        </a:spcAft>
                      </a:pPr>
                      <a:r>
                        <a:rPr lang="de-DE" sz="1500">
                          <a:effectLst/>
                          <a:latin typeface="Arial" panose="020B0604020202020204" pitchFamily="34" charset="0"/>
                          <a:ea typeface="Calibri" panose="020F0502020204030204" pitchFamily="34" charset="0"/>
                        </a:rPr>
                        <a:t>UDI_REL</a:t>
                      </a:r>
                      <a:endParaRPr lang="de-CH" sz="1500">
                        <a:effectLst/>
                        <a:latin typeface="Arial" panose="020B0604020202020204" pitchFamily="34" charset="0"/>
                        <a:ea typeface="Calibri" panose="020F0502020204030204" pitchFamily="34" charset="0"/>
                      </a:endParaRPr>
                    </a:p>
                  </a:txBody>
                  <a:tcPr marT="0" marB="0"/>
                </a:tc>
                <a:tc>
                  <a:txBody>
                    <a:bodyPr/>
                    <a:lstStyle/>
                    <a:p>
                      <a:pPr>
                        <a:lnSpc>
                          <a:spcPct val="107000"/>
                        </a:lnSpc>
                        <a:spcAft>
                          <a:spcPts val="0"/>
                        </a:spcAft>
                      </a:pPr>
                      <a:r>
                        <a:rPr lang="de-DE" sz="1500">
                          <a:effectLst/>
                          <a:latin typeface="Arial" panose="020B0604020202020204" pitchFamily="34" charset="0"/>
                          <a:ea typeface="Calibri" panose="020F0502020204030204" pitchFamily="34" charset="0"/>
                        </a:rPr>
                        <a:t>Änderungen bei der Freigabe</a:t>
                      </a:r>
                      <a:endParaRPr lang="de-CH" sz="1500">
                        <a:effectLst/>
                        <a:latin typeface="Arial" panose="020B0604020202020204" pitchFamily="34" charset="0"/>
                        <a:ea typeface="Calibri" panose="020F0502020204030204" pitchFamily="34" charset="0"/>
                      </a:endParaRPr>
                    </a:p>
                  </a:txBody>
                  <a:tcPr marT="0" marB="0"/>
                </a:tc>
                <a:extLst>
                  <a:ext uri="{0D108BD9-81ED-4DB2-BD59-A6C34878D82A}">
                    <a16:rowId xmlns:a16="http://schemas.microsoft.com/office/drawing/2014/main" val="3784304366"/>
                  </a:ext>
                </a:extLst>
              </a:tr>
              <a:tr h="373165">
                <a:tc>
                  <a:txBody>
                    <a:bodyPr/>
                    <a:lstStyle/>
                    <a:p>
                      <a:pPr>
                        <a:lnSpc>
                          <a:spcPct val="107000"/>
                        </a:lnSpc>
                        <a:spcAft>
                          <a:spcPts val="0"/>
                        </a:spcAft>
                      </a:pPr>
                      <a:r>
                        <a:rPr lang="de-DE" sz="1500">
                          <a:effectLst/>
                          <a:latin typeface="Arial" panose="020B0604020202020204" pitchFamily="34" charset="0"/>
                          <a:ea typeface="Calibri" panose="020F0502020204030204" pitchFamily="34" charset="0"/>
                        </a:rPr>
                        <a:t>UDI_TRANS</a:t>
                      </a:r>
                      <a:endParaRPr lang="de-CH" sz="1500">
                        <a:effectLst/>
                        <a:latin typeface="Arial" panose="020B0604020202020204" pitchFamily="34" charset="0"/>
                        <a:ea typeface="Calibri" panose="020F0502020204030204" pitchFamily="34" charset="0"/>
                      </a:endParaRPr>
                    </a:p>
                  </a:txBody>
                  <a:tcPr marT="0" marB="0"/>
                </a:tc>
                <a:tc>
                  <a:txBody>
                    <a:bodyPr/>
                    <a:lstStyle/>
                    <a:p>
                      <a:pPr>
                        <a:lnSpc>
                          <a:spcPct val="107000"/>
                        </a:lnSpc>
                        <a:spcAft>
                          <a:spcPts val="0"/>
                        </a:spcAft>
                      </a:pPr>
                      <a:r>
                        <a:rPr lang="de-DE" sz="1500">
                          <a:effectLst/>
                          <a:latin typeface="Arial" panose="020B0604020202020204" pitchFamily="34" charset="0"/>
                          <a:ea typeface="Calibri" panose="020F0502020204030204" pitchFamily="34" charset="0"/>
                        </a:rPr>
                        <a:t>Starten eines XML Datenexportes</a:t>
                      </a:r>
                      <a:endParaRPr lang="de-CH" sz="1500">
                        <a:effectLst/>
                        <a:latin typeface="Arial" panose="020B0604020202020204" pitchFamily="34" charset="0"/>
                        <a:ea typeface="Calibri" panose="020F0502020204030204" pitchFamily="34" charset="0"/>
                      </a:endParaRPr>
                    </a:p>
                  </a:txBody>
                  <a:tcPr marT="0" marB="0"/>
                </a:tc>
                <a:extLst>
                  <a:ext uri="{0D108BD9-81ED-4DB2-BD59-A6C34878D82A}">
                    <a16:rowId xmlns:a16="http://schemas.microsoft.com/office/drawing/2014/main" val="4272330259"/>
                  </a:ext>
                </a:extLst>
              </a:tr>
            </a:tbl>
          </a:graphicData>
        </a:graphic>
      </p:graphicFrame>
    </p:spTree>
    <p:extLst>
      <p:ext uri="{BB962C8B-B14F-4D97-AF65-F5344CB8AC3E}">
        <p14:creationId xmlns:p14="http://schemas.microsoft.com/office/powerpoint/2010/main" val="28739848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Audit Trail</a:t>
            </a:r>
          </a:p>
          <a:p>
            <a:pPr marL="380990" indent="-380990">
              <a:buFont typeface="Wingdings" panose="05000000000000000000" pitchFamily="2" charset="2"/>
              <a:buChar char="Ø"/>
            </a:pPr>
            <a:endParaRPr lang="de-CH">
              <a:solidFill>
                <a:srgbClr val="00254C"/>
              </a:solidFill>
            </a:endParaRPr>
          </a:p>
        </p:txBody>
      </p:sp>
      <p:pic>
        <p:nvPicPr>
          <p:cNvPr id="6" name="Grafik 5">
            <a:extLst>
              <a:ext uri="{FF2B5EF4-FFF2-40B4-BE49-F238E27FC236}">
                <a16:creationId xmlns:a16="http://schemas.microsoft.com/office/drawing/2014/main" id="{5F1FE2D6-49B9-4749-AAD2-E0B0B7B1EF81}"/>
              </a:ext>
            </a:extLst>
          </p:cNvPr>
          <p:cNvPicPr>
            <a:picLocks noChangeAspect="1"/>
          </p:cNvPicPr>
          <p:nvPr/>
        </p:nvPicPr>
        <p:blipFill>
          <a:blip r:embed="rId2"/>
          <a:stretch>
            <a:fillRect/>
          </a:stretch>
        </p:blipFill>
        <p:spPr>
          <a:xfrm>
            <a:off x="1116730" y="1656328"/>
            <a:ext cx="6722439" cy="2828789"/>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0D7ACB24-F863-42D6-84C7-D6DA39AD5EA0}"/>
              </a:ext>
            </a:extLst>
          </p:cNvPr>
          <p:cNvPicPr>
            <a:picLocks noChangeAspect="1"/>
          </p:cNvPicPr>
          <p:nvPr/>
        </p:nvPicPr>
        <p:blipFill>
          <a:blip r:embed="rId3"/>
          <a:stretch>
            <a:fillRect/>
          </a:stretch>
        </p:blipFill>
        <p:spPr>
          <a:xfrm>
            <a:off x="6395490" y="1892830"/>
            <a:ext cx="5615653" cy="3958797"/>
          </a:xfrm>
          <a:prstGeom prst="rect">
            <a:avLst/>
          </a:prstGeom>
          <a:ln>
            <a:noFill/>
          </a:ln>
          <a:effectLst>
            <a:outerShdw blurRad="292100" dist="139700" dir="2700000" algn="tl" rotWithShape="0">
              <a:srgbClr val="333333">
                <a:alpha val="65000"/>
              </a:srgbClr>
            </a:outerShdw>
          </a:effectLst>
        </p:spPr>
      </p:pic>
      <p:sp>
        <p:nvSpPr>
          <p:cNvPr id="8" name="Rechteck 7">
            <a:extLst>
              <a:ext uri="{FF2B5EF4-FFF2-40B4-BE49-F238E27FC236}">
                <a16:creationId xmlns:a16="http://schemas.microsoft.com/office/drawing/2014/main" id="{EB7D4177-0692-46AB-8222-7EC7BB0F0272}"/>
              </a:ext>
            </a:extLst>
          </p:cNvPr>
          <p:cNvSpPr/>
          <p:nvPr/>
        </p:nvSpPr>
        <p:spPr>
          <a:xfrm>
            <a:off x="1007435" y="4676355"/>
            <a:ext cx="6096000" cy="377155"/>
          </a:xfrm>
          <a:prstGeom prst="rect">
            <a:avLst/>
          </a:prstGeom>
        </p:spPr>
        <p:txBody>
          <a:bodyPr>
            <a:spAutoFit/>
          </a:bodyPr>
          <a:lstStyle/>
          <a:p>
            <a:pPr>
              <a:lnSpc>
                <a:spcPct val="107000"/>
              </a:lnSpc>
              <a:spcAft>
                <a:spcPts val="1067"/>
              </a:spcAft>
            </a:pPr>
            <a:r>
              <a:rPr lang="de-DE" sz="1867">
                <a:solidFill>
                  <a:srgbClr val="00254C"/>
                </a:solidFill>
                <a:latin typeface="Segoe UI"/>
                <a:cs typeface="Segoe UI"/>
              </a:rPr>
              <a:t>Auswertung des UDI Audit Trails als ALV Ausgabe</a:t>
            </a:r>
            <a:endParaRPr lang="de-CH" sz="1867">
              <a:solidFill>
                <a:srgbClr val="00254C"/>
              </a:solidFill>
              <a:latin typeface="Segoe UI"/>
              <a:cs typeface="Segoe UI"/>
            </a:endParaRPr>
          </a:p>
        </p:txBody>
      </p:sp>
      <p:sp>
        <p:nvSpPr>
          <p:cNvPr id="10" name="Rechteck 9">
            <a:extLst>
              <a:ext uri="{FF2B5EF4-FFF2-40B4-BE49-F238E27FC236}">
                <a16:creationId xmlns:a16="http://schemas.microsoft.com/office/drawing/2014/main" id="{CCA59915-7918-44FF-B4D2-194DE2A506EC}"/>
              </a:ext>
            </a:extLst>
          </p:cNvPr>
          <p:cNvSpPr/>
          <p:nvPr/>
        </p:nvSpPr>
        <p:spPr>
          <a:xfrm>
            <a:off x="6155316" y="6100703"/>
            <a:ext cx="6096000" cy="377155"/>
          </a:xfrm>
          <a:prstGeom prst="rect">
            <a:avLst/>
          </a:prstGeom>
        </p:spPr>
        <p:txBody>
          <a:bodyPr>
            <a:spAutoFit/>
          </a:bodyPr>
          <a:lstStyle/>
          <a:p>
            <a:pPr>
              <a:lnSpc>
                <a:spcPct val="107000"/>
              </a:lnSpc>
              <a:spcAft>
                <a:spcPts val="1067"/>
              </a:spcAft>
            </a:pPr>
            <a:r>
              <a:rPr lang="de-DE" sz="1867">
                <a:solidFill>
                  <a:srgbClr val="00254C"/>
                </a:solidFill>
                <a:latin typeface="Segoe UI"/>
                <a:cs typeface="Segoe UI"/>
              </a:rPr>
              <a:t>Ausgabe des Audit Trails als PDF im SAP (Adobe Forms)</a:t>
            </a:r>
            <a:endParaRPr lang="de-CH" sz="1867">
              <a:solidFill>
                <a:srgbClr val="00254C"/>
              </a:solidFill>
              <a:latin typeface="Segoe UI"/>
              <a:cs typeface="Segoe UI"/>
            </a:endParaRPr>
          </a:p>
        </p:txBody>
      </p:sp>
      <p:sp>
        <p:nvSpPr>
          <p:cNvPr id="11" name="Rechteck 10">
            <a:extLst>
              <a:ext uri="{FF2B5EF4-FFF2-40B4-BE49-F238E27FC236}">
                <a16:creationId xmlns:a16="http://schemas.microsoft.com/office/drawing/2014/main" id="{B499DEE9-B642-4E4D-AC08-FE2A3C55CEE2}"/>
              </a:ext>
            </a:extLst>
          </p:cNvPr>
          <p:cNvSpPr/>
          <p:nvPr/>
        </p:nvSpPr>
        <p:spPr>
          <a:xfrm>
            <a:off x="6353573" y="5816501"/>
            <a:ext cx="6096000" cy="255134"/>
          </a:xfrm>
          <a:prstGeom prst="rect">
            <a:avLst/>
          </a:prstGeom>
        </p:spPr>
        <p:txBody>
          <a:bodyPr>
            <a:spAutoFit/>
          </a:bodyPr>
          <a:lstStyle/>
          <a:p>
            <a:pPr>
              <a:lnSpc>
                <a:spcPct val="107000"/>
              </a:lnSpc>
              <a:spcAft>
                <a:spcPts val="1067"/>
              </a:spcAft>
            </a:pPr>
            <a:r>
              <a:rPr lang="de-DE" sz="1067">
                <a:solidFill>
                  <a:srgbClr val="FF0000"/>
                </a:solidFill>
                <a:latin typeface="Segoe UI"/>
                <a:cs typeface="Segoe UI"/>
              </a:rPr>
              <a:t>Diese Funktion ist nur nutzbar, wenn Sie SAP Adobe </a:t>
            </a:r>
            <a:r>
              <a:rPr lang="de-DE" sz="1067" err="1">
                <a:solidFill>
                  <a:srgbClr val="FF0000"/>
                </a:solidFill>
                <a:latin typeface="Segoe UI"/>
                <a:cs typeface="Segoe UI"/>
              </a:rPr>
              <a:t>Document</a:t>
            </a:r>
            <a:r>
              <a:rPr lang="de-DE" sz="1067">
                <a:solidFill>
                  <a:srgbClr val="FF0000"/>
                </a:solidFill>
                <a:latin typeface="Segoe UI"/>
                <a:cs typeface="Segoe UI"/>
              </a:rPr>
              <a:t> Services im Einsatz haben.</a:t>
            </a:r>
            <a:endParaRPr lang="de-CH" sz="1067">
              <a:solidFill>
                <a:srgbClr val="FF0000"/>
              </a:solidFill>
              <a:latin typeface="Segoe UI"/>
              <a:cs typeface="Segoe UI"/>
            </a:endParaRPr>
          </a:p>
        </p:txBody>
      </p:sp>
    </p:spTree>
    <p:extLst>
      <p:ext uri="{BB962C8B-B14F-4D97-AF65-F5344CB8AC3E}">
        <p14:creationId xmlns:p14="http://schemas.microsoft.com/office/powerpoint/2010/main" val="498775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3029C6CF-D20B-4D90-BC60-1BE61AEA1A8F}"/>
              </a:ext>
            </a:extLst>
          </p:cNvPr>
          <p:cNvSpPr>
            <a:spLocks noGrp="1"/>
          </p:cNvSpPr>
          <p:nvPr>
            <p:ph sz="quarter" idx="19"/>
          </p:nvPr>
        </p:nvSpPr>
        <p:spPr>
          <a:xfrm>
            <a:off x="1210635" y="1423955"/>
            <a:ext cx="9313035" cy="4826600"/>
          </a:xfrm>
        </p:spPr>
        <p:txBody>
          <a:bodyPr>
            <a:normAutofit/>
          </a:bodyPr>
          <a:lstStyle/>
          <a:p>
            <a:r>
              <a:rPr lang="en-US" b="1" dirty="0">
                <a:solidFill>
                  <a:srgbClr val="00254C"/>
                </a:solidFill>
              </a:rPr>
              <a:t>UDI </a:t>
            </a:r>
            <a:r>
              <a:rPr lang="de-DE" b="1" dirty="0">
                <a:solidFill>
                  <a:srgbClr val="00254C"/>
                </a:solidFill>
              </a:rPr>
              <a:t>Audit Trail</a:t>
            </a:r>
            <a:endParaRPr lang="de-CH" b="1" dirty="0">
              <a:solidFill>
                <a:srgbClr val="00254C"/>
              </a:solidFill>
            </a:endParaRPr>
          </a:p>
          <a:p>
            <a:endParaRPr lang="de-CH" dirty="0">
              <a:solidFill>
                <a:srgbClr val="00254C"/>
              </a:solidFill>
            </a:endParaRPr>
          </a:p>
          <a:p>
            <a:r>
              <a:rPr lang="de-CH" dirty="0">
                <a:solidFill>
                  <a:srgbClr val="00254C"/>
                </a:solidFill>
              </a:rPr>
              <a:t>Aufgabe:	Führen Sie Änderungen an einem UDI Stammdatensatz durch. Versuchen 		Sie die Änderung im Audit Trail mit Hilfe der Suchkriterien zu finden.</a:t>
            </a:r>
          </a:p>
          <a:p>
            <a:endParaRPr lang="de-CH" dirty="0">
              <a:solidFill>
                <a:srgbClr val="00254C"/>
              </a:solidFill>
            </a:endParaRPr>
          </a:p>
          <a:p>
            <a:endParaRPr lang="de-CH" dirty="0">
              <a:solidFill>
                <a:srgbClr val="00254C"/>
              </a:solidFill>
            </a:endParaRPr>
          </a:p>
          <a:p>
            <a:endParaRPr lang="de-CH" dirty="0">
              <a:solidFill>
                <a:srgbClr val="00254C"/>
              </a:solidFill>
            </a:endParaRPr>
          </a:p>
          <a:p>
            <a:r>
              <a:rPr lang="de-CH" dirty="0">
                <a:solidFill>
                  <a:srgbClr val="00254C"/>
                </a:solidFill>
              </a:rPr>
              <a:t>Transaktionscode:	</a:t>
            </a:r>
            <a:r>
              <a:rPr lang="fr-CH" dirty="0">
                <a:solidFill>
                  <a:srgbClr val="00254C"/>
                </a:solidFill>
              </a:rPr>
              <a:t>/UDI/US_UDI_AUDIT </a:t>
            </a:r>
            <a:endParaRPr lang="de-CH" dirty="0">
              <a:solidFill>
                <a:srgbClr val="00254C"/>
              </a:solidFill>
            </a:endParaRPr>
          </a:p>
          <a:p>
            <a:r>
              <a:rPr lang="de-CH" dirty="0">
                <a:solidFill>
                  <a:srgbClr val="00254C"/>
                </a:solidFill>
              </a:rPr>
              <a:t>			</a:t>
            </a:r>
            <a:r>
              <a:rPr lang="de-CH" dirty="0">
                <a:solidFill>
                  <a:srgbClr val="FF0000"/>
                </a:solidFill>
              </a:rPr>
              <a:t>/UDI/US_UDI_DATA </a:t>
            </a:r>
            <a:endParaRPr lang="de-CH" dirty="0">
              <a:solidFill>
                <a:srgbClr val="00254C"/>
              </a:solidFill>
            </a:endParaRPr>
          </a:p>
          <a:p>
            <a:endParaRPr lang="de-CH" dirty="0">
              <a:solidFill>
                <a:srgbClr val="00254C"/>
              </a:solidFill>
            </a:endParaRPr>
          </a:p>
        </p:txBody>
      </p:sp>
      <p:pic>
        <p:nvPicPr>
          <p:cNvPr id="5" name="Grafik 4" descr="Bleistift">
            <a:extLst>
              <a:ext uri="{FF2B5EF4-FFF2-40B4-BE49-F238E27FC236}">
                <a16:creationId xmlns:a16="http://schemas.microsoft.com/office/drawing/2014/main" id="{83E9C2F9-70E4-4421-B702-6A9A31C291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34914049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409045" cy="4826600"/>
          </a:xfrm>
        </p:spPr>
        <p:txBody>
          <a:bodyPr>
            <a:normAutofit/>
          </a:bodyPr>
          <a:lstStyle/>
          <a:p>
            <a:r>
              <a:rPr lang="de-CH" b="1">
                <a:solidFill>
                  <a:srgbClr val="00254C"/>
                </a:solidFill>
              </a:rPr>
              <a:t>UDI Datenmigration / Excel Upload</a:t>
            </a:r>
          </a:p>
          <a:p>
            <a:endParaRPr lang="de-CH">
              <a:solidFill>
                <a:srgbClr val="00254C"/>
              </a:solidFill>
            </a:endParaRPr>
          </a:p>
          <a:p>
            <a:r>
              <a:rPr lang="de-DE">
                <a:solidFill>
                  <a:srgbClr val="00254C"/>
                </a:solidFill>
              </a:rPr>
              <a:t>Diese Funktion dient dazu, einen initialen Datenupload in das UDI Modul zu machen, damit Sie Ihre gesammelten UDI Daten aus einer Excel Datei heraus hochladen können. </a:t>
            </a:r>
          </a:p>
          <a:p>
            <a:r>
              <a:rPr lang="de-DE">
                <a:solidFill>
                  <a:srgbClr val="00254C"/>
                </a:solidFill>
              </a:rPr>
              <a:t>Der Datenupload sollte nur mit dem dazu vorgesehenen Exceltemplate gemacht werden. Diese bekommen Sie mit dem UDI Modul ausgeliefert. Das Excel-Template unterstützt den Upload aller 62 UDI Attribute.</a:t>
            </a:r>
            <a:endParaRPr lang="de-CH">
              <a:solidFill>
                <a:srgbClr val="00254C"/>
              </a:solidFill>
            </a:endParaRPr>
          </a:p>
          <a:p>
            <a:r>
              <a:rPr lang="de-DE">
                <a:solidFill>
                  <a:srgbClr val="00254C"/>
                </a:solidFill>
              </a:rPr>
              <a:t>Beim Upload werden die Felder anhand ihrer technischen Namen geprüft, ob diese auch im SAP System existieren.</a:t>
            </a:r>
          </a:p>
          <a:p>
            <a:endParaRPr lang="de-CH">
              <a:solidFill>
                <a:srgbClr val="00254C"/>
              </a:solidFill>
            </a:endParaRPr>
          </a:p>
          <a:p>
            <a:r>
              <a:rPr lang="de-DE">
                <a:solidFill>
                  <a:srgbClr val="00254C"/>
                </a:solidFill>
                <a:highlight>
                  <a:srgbClr val="FFFF00"/>
                </a:highlight>
              </a:rPr>
              <a:t>Achtung:</a:t>
            </a:r>
          </a:p>
          <a:p>
            <a:r>
              <a:rPr lang="de-DE">
                <a:solidFill>
                  <a:srgbClr val="00254C"/>
                </a:solidFill>
                <a:highlight>
                  <a:srgbClr val="FFFF00"/>
                </a:highlight>
              </a:rPr>
              <a:t>Sollten Daten für die Behörde/Material bereits im SAP System existieren, werden diese ohne Nachfrage überschrieben. Die eingestellten Vorgabewerte werden dabei ignoriert. </a:t>
            </a:r>
          </a:p>
          <a:p>
            <a:r>
              <a:rPr lang="de-DE">
                <a:solidFill>
                  <a:srgbClr val="00254C"/>
                </a:solidFill>
                <a:highlight>
                  <a:srgbClr val="FFFF00"/>
                </a:highlight>
              </a:rPr>
              <a:t>Grundsätzlich ist diese Funktion nur für den initialen Datenupload konzipiert.</a:t>
            </a:r>
            <a:endParaRPr lang="de-CH">
              <a:solidFill>
                <a:srgbClr val="00254C"/>
              </a:solidFill>
              <a:highlight>
                <a:srgbClr val="FFFF00"/>
              </a:highlight>
            </a:endParaRPr>
          </a:p>
          <a:p>
            <a:endParaRPr lang="de-CH">
              <a:solidFill>
                <a:srgbClr val="00254C"/>
              </a:solidFill>
            </a:endParaRPr>
          </a:p>
        </p:txBody>
      </p:sp>
    </p:spTree>
    <p:extLst>
      <p:ext uri="{BB962C8B-B14F-4D97-AF65-F5344CB8AC3E}">
        <p14:creationId xmlns:p14="http://schemas.microsoft.com/office/powerpoint/2010/main" val="22398036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Datenmigration / Excel Upload</a:t>
            </a:r>
          </a:p>
          <a:p>
            <a:pPr marL="380990" indent="-380990">
              <a:buFont typeface="Wingdings" panose="05000000000000000000" pitchFamily="2" charset="2"/>
              <a:buChar char="Ø"/>
            </a:pPr>
            <a:endParaRPr lang="de-CH">
              <a:solidFill>
                <a:srgbClr val="00254C"/>
              </a:solidFill>
            </a:endParaRPr>
          </a:p>
        </p:txBody>
      </p:sp>
      <p:pic>
        <p:nvPicPr>
          <p:cNvPr id="4" name="Grafik 3">
            <a:extLst>
              <a:ext uri="{FF2B5EF4-FFF2-40B4-BE49-F238E27FC236}">
                <a16:creationId xmlns:a16="http://schemas.microsoft.com/office/drawing/2014/main" id="{8C472046-D7CE-4923-9B07-BA31125A5A34}"/>
              </a:ext>
            </a:extLst>
          </p:cNvPr>
          <p:cNvPicPr>
            <a:picLocks noChangeAspect="1"/>
          </p:cNvPicPr>
          <p:nvPr/>
        </p:nvPicPr>
        <p:blipFill>
          <a:blip r:embed="rId2"/>
          <a:stretch>
            <a:fillRect/>
          </a:stretch>
        </p:blipFill>
        <p:spPr>
          <a:xfrm>
            <a:off x="1007435" y="1700808"/>
            <a:ext cx="3216000" cy="1983387"/>
          </a:xfrm>
          <a:prstGeom prst="rect">
            <a:avLst/>
          </a:prstGeom>
        </p:spPr>
      </p:pic>
      <p:sp>
        <p:nvSpPr>
          <p:cNvPr id="5" name="Rechteck 4">
            <a:extLst>
              <a:ext uri="{FF2B5EF4-FFF2-40B4-BE49-F238E27FC236}">
                <a16:creationId xmlns:a16="http://schemas.microsoft.com/office/drawing/2014/main" id="{ADD0C358-7E80-4A3D-B23E-91B7080550A3}"/>
              </a:ext>
            </a:extLst>
          </p:cNvPr>
          <p:cNvSpPr/>
          <p:nvPr/>
        </p:nvSpPr>
        <p:spPr>
          <a:xfrm>
            <a:off x="1007435" y="3078338"/>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 name="Rechteck 7">
            <a:extLst>
              <a:ext uri="{FF2B5EF4-FFF2-40B4-BE49-F238E27FC236}">
                <a16:creationId xmlns:a16="http://schemas.microsoft.com/office/drawing/2014/main" id="{59AE8B51-B921-45E4-AB7D-ED520ED32144}"/>
              </a:ext>
            </a:extLst>
          </p:cNvPr>
          <p:cNvSpPr/>
          <p:nvPr/>
        </p:nvSpPr>
        <p:spPr>
          <a:xfrm>
            <a:off x="372122" y="4485118"/>
            <a:ext cx="5366959" cy="1440587"/>
          </a:xfrm>
          <a:prstGeom prst="rect">
            <a:avLst/>
          </a:prstGeom>
        </p:spPr>
        <p:txBody>
          <a:bodyPr wrap="square">
            <a:spAutoFit/>
          </a:bodyPr>
          <a:lstStyle/>
          <a:p>
            <a:pPr>
              <a:lnSpc>
                <a:spcPct val="107000"/>
              </a:lnSpc>
              <a:spcAft>
                <a:spcPts val="1067"/>
              </a:spcAft>
            </a:pPr>
            <a:r>
              <a:rPr lang="de-DE" sz="1867">
                <a:solidFill>
                  <a:srgbClr val="00254C"/>
                </a:solidFill>
                <a:latin typeface="Segoe UI"/>
                <a:cs typeface="Segoe UI"/>
              </a:rPr>
              <a:t>Das Exceltemplate kann mit der entsprechenden Funktion heruntergeladen werden.</a:t>
            </a:r>
          </a:p>
          <a:p>
            <a:pPr>
              <a:lnSpc>
                <a:spcPct val="107000"/>
              </a:lnSpc>
              <a:spcAft>
                <a:spcPts val="1067"/>
              </a:spcAft>
            </a:pPr>
            <a:r>
              <a:rPr lang="de-DE" sz="1867">
                <a:solidFill>
                  <a:srgbClr val="00254C"/>
                </a:solidFill>
                <a:latin typeface="Segoe UI"/>
                <a:cs typeface="Segoe UI"/>
              </a:rPr>
              <a:t>Das Exceltemplate bietet mit Hilfe von weiteren Sheets alle aktuell gültigen Wertelisten.</a:t>
            </a:r>
          </a:p>
        </p:txBody>
      </p:sp>
      <p:pic>
        <p:nvPicPr>
          <p:cNvPr id="10" name="Grafik 9">
            <a:extLst>
              <a:ext uri="{FF2B5EF4-FFF2-40B4-BE49-F238E27FC236}">
                <a16:creationId xmlns:a16="http://schemas.microsoft.com/office/drawing/2014/main" id="{167E27B7-213E-4881-9855-E38B0210CD2A}"/>
              </a:ext>
            </a:extLst>
          </p:cNvPr>
          <p:cNvPicPr>
            <a:picLocks noChangeAspect="1"/>
          </p:cNvPicPr>
          <p:nvPr/>
        </p:nvPicPr>
        <p:blipFill>
          <a:blip r:embed="rId3"/>
          <a:stretch>
            <a:fillRect/>
          </a:stretch>
        </p:blipFill>
        <p:spPr>
          <a:xfrm>
            <a:off x="6374394" y="2539301"/>
            <a:ext cx="4522140" cy="3719607"/>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4D6DC64D-AC60-4B10-97E1-3218171304DD}"/>
              </a:ext>
            </a:extLst>
          </p:cNvPr>
          <p:cNvPicPr>
            <a:picLocks noChangeAspect="1"/>
          </p:cNvPicPr>
          <p:nvPr/>
        </p:nvPicPr>
        <p:blipFill>
          <a:blip r:embed="rId4"/>
          <a:stretch>
            <a:fillRect/>
          </a:stretch>
        </p:blipFill>
        <p:spPr>
          <a:xfrm>
            <a:off x="5999991" y="799940"/>
            <a:ext cx="4955792" cy="1823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6373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10753195" cy="4992555"/>
          </a:xfrm>
        </p:spPr>
        <p:txBody>
          <a:bodyPr>
            <a:normAutofit lnSpcReduction="10000"/>
          </a:bodyPr>
          <a:lstStyle/>
          <a:p>
            <a:r>
              <a:rPr lang="de-CH" b="1" dirty="0">
                <a:solidFill>
                  <a:srgbClr val="00254C"/>
                </a:solidFill>
              </a:rPr>
              <a:t>UDI Datenmigration / Excel Upload</a:t>
            </a:r>
          </a:p>
          <a:p>
            <a:endParaRPr lang="de-CH" dirty="0">
              <a:solidFill>
                <a:srgbClr val="00254C"/>
              </a:solidFill>
            </a:endParaRPr>
          </a:p>
          <a:p>
            <a:r>
              <a:rPr lang="de-DE" dirty="0">
                <a:solidFill>
                  <a:srgbClr val="00254C"/>
                </a:solidFill>
              </a:rPr>
              <a:t>Beim Datenupload wird die bereits befüllte Zieldatei angegeben und in einer tabellarischen Sicht angezeigt. Somit haben Sie nochmals die Möglichkeit die Daten auf Ihre Richtigkeit zu prüfen.</a:t>
            </a:r>
            <a:endParaRPr lang="de-CH" dirty="0">
              <a:solidFill>
                <a:srgbClr val="00254C"/>
              </a:solidFill>
            </a:endParaRPr>
          </a:p>
          <a:p>
            <a:r>
              <a:rPr lang="de-DE" dirty="0">
                <a:solidFill>
                  <a:srgbClr val="00254C"/>
                </a:solidFill>
              </a:rPr>
              <a:t>Die Option „Speichern fehlerhafter Daten“ aktiviert die Option Daten im SAP System zu speichern, obwohl diese bei der Datenvalidierung vor dem Speichern als fehlerhaft gekennzeichnet worden sind.</a:t>
            </a:r>
            <a:endParaRPr lang="de-CH" dirty="0">
              <a:solidFill>
                <a:srgbClr val="00254C"/>
              </a:solidFill>
            </a:endParaRPr>
          </a:p>
          <a:p>
            <a:r>
              <a:rPr lang="de-DE" dirty="0">
                <a:solidFill>
                  <a:srgbClr val="00254C"/>
                </a:solidFill>
              </a:rPr>
              <a:t>In der ALV Anzeige haben Sie nun nochmals die Möglichkeit die Daten zu prüfen. Sollte Sie die Daten vor dem Speichern korrigieren wollen, so müssen Sie das in dem Excel Template machen und den Upload erneut beginnen. </a:t>
            </a:r>
            <a:endParaRPr lang="de-CH" dirty="0">
              <a:solidFill>
                <a:srgbClr val="00254C"/>
              </a:solidFill>
            </a:endParaRPr>
          </a:p>
          <a:p>
            <a:r>
              <a:rPr lang="de-DE" dirty="0">
                <a:solidFill>
                  <a:srgbClr val="00254C"/>
                </a:solidFill>
              </a:rPr>
              <a:t>Mit der Funktion „Daten Upload starten“ werden die Daten nun im SAP gespeichert. Die Zeilen, die grün markiert wurden, wurden gespeichert. Rote Zeilen dagegen nicht.</a:t>
            </a:r>
            <a:endParaRPr lang="de-CH" dirty="0">
              <a:solidFill>
                <a:srgbClr val="00254C"/>
              </a:solidFill>
            </a:endParaRPr>
          </a:p>
          <a:p>
            <a:endParaRPr lang="de-DE" dirty="0">
              <a:solidFill>
                <a:srgbClr val="00254C"/>
              </a:solidFill>
            </a:endParaRPr>
          </a:p>
          <a:p>
            <a:r>
              <a:rPr lang="de-DE" dirty="0">
                <a:solidFill>
                  <a:srgbClr val="00254C"/>
                </a:solidFill>
                <a:highlight>
                  <a:srgbClr val="FFFF00"/>
                </a:highlight>
              </a:rPr>
              <a:t>Achtung:</a:t>
            </a:r>
          </a:p>
          <a:p>
            <a:r>
              <a:rPr lang="de-DE" dirty="0">
                <a:solidFill>
                  <a:srgbClr val="00254C"/>
                </a:solidFill>
                <a:highlight>
                  <a:srgbClr val="FFFF00"/>
                </a:highlight>
              </a:rPr>
              <a:t>Mit der Funktion „UDI Stammdaten löschen“ werden all UDI Daten für die in der Liste angezeigten Materialien gelöscht. Eine Wiederherstellung der Daten ist nicht mehr möglich.</a:t>
            </a:r>
            <a:endParaRPr lang="de-CH" dirty="0">
              <a:solidFill>
                <a:srgbClr val="00254C"/>
              </a:solidFill>
              <a:highlight>
                <a:srgbClr val="FFFF00"/>
              </a:highlight>
            </a:endParaRPr>
          </a:p>
          <a:p>
            <a:endParaRPr lang="de-CH" dirty="0">
              <a:solidFill>
                <a:srgbClr val="00254C"/>
              </a:solidFill>
            </a:endParaRPr>
          </a:p>
        </p:txBody>
      </p:sp>
      <p:pic>
        <p:nvPicPr>
          <p:cNvPr id="4" name="Grafik 3" descr="Ein Bild, das dunkel, Mann, suchend, Front enthält.&#10;&#10;Automatisch generierte Beschreibung">
            <a:extLst>
              <a:ext uri="{FF2B5EF4-FFF2-40B4-BE49-F238E27FC236}">
                <a16:creationId xmlns:a16="http://schemas.microsoft.com/office/drawing/2014/main" id="{D8DE511B-229D-4C12-88C8-E01D1160F901}"/>
              </a:ext>
            </a:extLst>
          </p:cNvPr>
          <p:cNvPicPr>
            <a:picLocks noChangeAspect="1"/>
          </p:cNvPicPr>
          <p:nvPr/>
        </p:nvPicPr>
        <p:blipFill rotWithShape="1">
          <a:blip r:embed="rId2" cstate="print">
            <a:alphaModFix amt="18000"/>
            <a:extLst>
              <a:ext uri="{28A0092B-C50C-407E-A947-70E740481C1C}">
                <a14:useLocalDpi xmlns:a14="http://schemas.microsoft.com/office/drawing/2010/main" val="0"/>
              </a:ext>
            </a:extLst>
          </a:blip>
          <a:srcRect r="38217"/>
          <a:stretch/>
        </p:blipFill>
        <p:spPr>
          <a:xfrm>
            <a:off x="7056107" y="1028733"/>
            <a:ext cx="4512501" cy="4869160"/>
          </a:xfrm>
          <a:prstGeom prst="rect">
            <a:avLst/>
          </a:prstGeom>
        </p:spPr>
      </p:pic>
    </p:spTree>
    <p:extLst>
      <p:ext uri="{BB962C8B-B14F-4D97-AF65-F5344CB8AC3E}">
        <p14:creationId xmlns:p14="http://schemas.microsoft.com/office/powerpoint/2010/main" val="34447216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10753195" cy="4992555"/>
          </a:xfrm>
        </p:spPr>
        <p:txBody>
          <a:bodyPr>
            <a:normAutofit/>
          </a:bodyPr>
          <a:lstStyle/>
          <a:p>
            <a:r>
              <a:rPr lang="de-CH" b="1">
                <a:solidFill>
                  <a:srgbClr val="00254C"/>
                </a:solidFill>
              </a:rPr>
              <a:t>UDI Datenmigration / Excel Upload</a:t>
            </a:r>
          </a:p>
          <a:p>
            <a:endParaRPr lang="de-CH">
              <a:solidFill>
                <a:srgbClr val="00254C"/>
              </a:solidFill>
            </a:endParaRPr>
          </a:p>
        </p:txBody>
      </p:sp>
      <p:pic>
        <p:nvPicPr>
          <p:cNvPr id="2" name="Grafik 1">
            <a:extLst>
              <a:ext uri="{FF2B5EF4-FFF2-40B4-BE49-F238E27FC236}">
                <a16:creationId xmlns:a16="http://schemas.microsoft.com/office/drawing/2014/main" id="{92E642BE-4D97-455E-833C-306F8B90785C}"/>
              </a:ext>
            </a:extLst>
          </p:cNvPr>
          <p:cNvPicPr>
            <a:picLocks noChangeAspect="1"/>
          </p:cNvPicPr>
          <p:nvPr/>
        </p:nvPicPr>
        <p:blipFill>
          <a:blip r:embed="rId2"/>
          <a:stretch>
            <a:fillRect/>
          </a:stretch>
        </p:blipFill>
        <p:spPr>
          <a:xfrm>
            <a:off x="930171" y="1874302"/>
            <a:ext cx="5568619" cy="1972921"/>
          </a:xfrm>
          <a:prstGeom prst="rect">
            <a:avLst/>
          </a:prstGeom>
          <a:ln>
            <a:noFill/>
          </a:ln>
          <a:effectLst>
            <a:outerShdw blurRad="292100" dist="139700" dir="2700000" algn="tl" rotWithShape="0">
              <a:srgbClr val="333333">
                <a:alpha val="65000"/>
              </a:srgbClr>
            </a:outerShdw>
          </a:effectLst>
        </p:spPr>
      </p:pic>
      <p:pic>
        <p:nvPicPr>
          <p:cNvPr id="5" name="Grafik 4">
            <a:extLst>
              <a:ext uri="{FF2B5EF4-FFF2-40B4-BE49-F238E27FC236}">
                <a16:creationId xmlns:a16="http://schemas.microsoft.com/office/drawing/2014/main" id="{8B621767-CEBB-419A-A275-3A268EA75C84}"/>
              </a:ext>
            </a:extLst>
          </p:cNvPr>
          <p:cNvPicPr>
            <a:picLocks noChangeAspect="1"/>
          </p:cNvPicPr>
          <p:nvPr/>
        </p:nvPicPr>
        <p:blipFill>
          <a:blip r:embed="rId3"/>
          <a:stretch>
            <a:fillRect/>
          </a:stretch>
        </p:blipFill>
        <p:spPr>
          <a:xfrm>
            <a:off x="5334113" y="2425735"/>
            <a:ext cx="6722439" cy="2731245"/>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8564A782-B014-4FEA-86D2-AC232DE79812}"/>
              </a:ext>
            </a:extLst>
          </p:cNvPr>
          <p:cNvSpPr/>
          <p:nvPr/>
        </p:nvSpPr>
        <p:spPr>
          <a:xfrm>
            <a:off x="5327916" y="5362064"/>
            <a:ext cx="6722437" cy="992066"/>
          </a:xfrm>
          <a:prstGeom prst="rect">
            <a:avLst/>
          </a:prstGeom>
        </p:spPr>
        <p:txBody>
          <a:bodyPr wrap="square">
            <a:spAutoFit/>
          </a:bodyPr>
          <a:lstStyle/>
          <a:p>
            <a:pPr>
              <a:lnSpc>
                <a:spcPct val="107000"/>
              </a:lnSpc>
              <a:spcAft>
                <a:spcPts val="1067"/>
              </a:spcAft>
            </a:pPr>
            <a:r>
              <a:rPr lang="de-DE" sz="1867">
                <a:solidFill>
                  <a:srgbClr val="00254C"/>
                </a:solidFill>
                <a:latin typeface="Segoe UI"/>
                <a:cs typeface="Segoe UI"/>
              </a:rPr>
              <a:t>Warnungen und Fehler nach Überprüfung der Daten werden mit einer roten Ikone signalisiert. Beim Klicken auf den Meldungsbutton werden die Details hierzu angezeigt.</a:t>
            </a:r>
            <a:endParaRPr lang="de-CH" sz="1867">
              <a:solidFill>
                <a:srgbClr val="00254C"/>
              </a:solidFill>
              <a:latin typeface="Segoe UI"/>
              <a:cs typeface="Segoe UI"/>
            </a:endParaRPr>
          </a:p>
        </p:txBody>
      </p:sp>
      <p:sp>
        <p:nvSpPr>
          <p:cNvPr id="7" name="Rechteck 6">
            <a:extLst>
              <a:ext uri="{FF2B5EF4-FFF2-40B4-BE49-F238E27FC236}">
                <a16:creationId xmlns:a16="http://schemas.microsoft.com/office/drawing/2014/main" id="{25D6EF26-8AA6-42D9-A901-12A7D49F06E0}"/>
              </a:ext>
            </a:extLst>
          </p:cNvPr>
          <p:cNvSpPr/>
          <p:nvPr/>
        </p:nvSpPr>
        <p:spPr>
          <a:xfrm>
            <a:off x="883739" y="3895889"/>
            <a:ext cx="4502066" cy="379656"/>
          </a:xfrm>
          <a:prstGeom prst="rect">
            <a:avLst/>
          </a:prstGeom>
        </p:spPr>
        <p:txBody>
          <a:bodyPr wrap="none">
            <a:spAutoFit/>
          </a:bodyPr>
          <a:lstStyle/>
          <a:p>
            <a:r>
              <a:rPr lang="de-DE" sz="1867">
                <a:solidFill>
                  <a:srgbClr val="00254C"/>
                </a:solidFill>
                <a:latin typeface="Segoe UI"/>
                <a:cs typeface="Segoe UI"/>
              </a:rPr>
              <a:t>ALV Anzeige zur Überprüfung der Daten </a:t>
            </a:r>
            <a:endParaRPr lang="de-CH" sz="1867">
              <a:solidFill>
                <a:srgbClr val="00254C"/>
              </a:solidFill>
              <a:latin typeface="Segoe UI"/>
              <a:cs typeface="Segoe UI"/>
            </a:endParaRPr>
          </a:p>
        </p:txBody>
      </p:sp>
    </p:spTree>
    <p:extLst>
      <p:ext uri="{BB962C8B-B14F-4D97-AF65-F5344CB8AC3E}">
        <p14:creationId xmlns:p14="http://schemas.microsoft.com/office/powerpoint/2010/main" val="18961636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D98F5C38-5983-4638-B2F9-F2AD8069FE26}"/>
              </a:ext>
            </a:extLst>
          </p:cNvPr>
          <p:cNvSpPr>
            <a:spLocks noGrp="1"/>
          </p:cNvSpPr>
          <p:nvPr>
            <p:ph sz="quarter" idx="19"/>
          </p:nvPr>
        </p:nvSpPr>
        <p:spPr>
          <a:xfrm>
            <a:off x="960000" y="1200000"/>
            <a:ext cx="9313035" cy="4826600"/>
          </a:xfrm>
        </p:spPr>
        <p:txBody>
          <a:bodyPr>
            <a:normAutofit/>
          </a:bodyPr>
          <a:lstStyle/>
          <a:p>
            <a:r>
              <a:rPr lang="en-US" b="1" dirty="0">
                <a:solidFill>
                  <a:srgbClr val="00254C"/>
                </a:solidFill>
              </a:rPr>
              <a:t>UDI </a:t>
            </a:r>
            <a:r>
              <a:rPr lang="en-US" b="1" dirty="0" err="1">
                <a:solidFill>
                  <a:srgbClr val="00254C"/>
                </a:solidFill>
              </a:rPr>
              <a:t>Datenmigration</a:t>
            </a:r>
            <a:r>
              <a:rPr lang="en-US" b="1" dirty="0">
                <a:solidFill>
                  <a:srgbClr val="00254C"/>
                </a:solidFill>
              </a:rPr>
              <a:t> / Excel Upload</a:t>
            </a:r>
            <a:endParaRPr lang="de-CH" b="1" dirty="0">
              <a:solidFill>
                <a:srgbClr val="00254C"/>
              </a:solidFill>
            </a:endParaRPr>
          </a:p>
          <a:p>
            <a:endParaRPr lang="de-CH" dirty="0">
              <a:solidFill>
                <a:srgbClr val="00254C"/>
              </a:solidFill>
            </a:endParaRPr>
          </a:p>
          <a:p>
            <a:r>
              <a:rPr lang="de-CH" dirty="0">
                <a:solidFill>
                  <a:srgbClr val="00254C"/>
                </a:solidFill>
              </a:rPr>
              <a:t>Aufgabe:	Pflegen Sie einige UDI Datensätze im Excel. Laden Sie diese mit dem 			Datenupload in das UDI Modul.</a:t>
            </a:r>
          </a:p>
          <a:p>
            <a:r>
              <a:rPr lang="de-CH" dirty="0">
                <a:solidFill>
                  <a:srgbClr val="00254C"/>
                </a:solidFill>
              </a:rPr>
              <a:t>		Prüfen Sie die Werte in der Voransicht und führen Sie die Änderungen 			durch.</a:t>
            </a:r>
          </a:p>
          <a:p>
            <a:endParaRPr lang="de-CH" dirty="0">
              <a:solidFill>
                <a:srgbClr val="00254C"/>
              </a:solidFill>
            </a:endParaRPr>
          </a:p>
          <a:p>
            <a:endParaRPr lang="de-CH" dirty="0">
              <a:solidFill>
                <a:srgbClr val="00254C"/>
              </a:solidFill>
            </a:endParaRPr>
          </a:p>
          <a:p>
            <a:r>
              <a:rPr lang="de-CH" dirty="0">
                <a:solidFill>
                  <a:srgbClr val="00254C"/>
                </a:solidFill>
              </a:rPr>
              <a:t>Transaktionscode: </a:t>
            </a:r>
            <a:r>
              <a:rPr lang="en-US" dirty="0">
                <a:solidFill>
                  <a:srgbClr val="00254C"/>
                </a:solidFill>
              </a:rPr>
              <a:t>/UDI/US_UDI_UPLOAD </a:t>
            </a:r>
            <a:endParaRPr lang="de-CH" dirty="0">
              <a:solidFill>
                <a:srgbClr val="00254C"/>
              </a:solidFill>
            </a:endParaRPr>
          </a:p>
          <a:p>
            <a:endParaRPr lang="de-CH" dirty="0">
              <a:solidFill>
                <a:srgbClr val="00254C"/>
              </a:solidFill>
            </a:endParaRPr>
          </a:p>
          <a:p>
            <a:endParaRPr lang="de-CH" dirty="0">
              <a:solidFill>
                <a:srgbClr val="00254C"/>
              </a:solidFill>
            </a:endParaRPr>
          </a:p>
          <a:p>
            <a:endParaRPr lang="de-CH" dirty="0">
              <a:solidFill>
                <a:srgbClr val="00254C"/>
              </a:solidFill>
            </a:endParaRPr>
          </a:p>
        </p:txBody>
      </p:sp>
      <p:pic>
        <p:nvPicPr>
          <p:cNvPr id="5" name="Grafik 4" descr="Bleistift">
            <a:extLst>
              <a:ext uri="{FF2B5EF4-FFF2-40B4-BE49-F238E27FC236}">
                <a16:creationId xmlns:a16="http://schemas.microsoft.com/office/drawing/2014/main" id="{5562208A-A0C8-4C72-BE48-D91A5C5743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26164228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623392" y="1283288"/>
            <a:ext cx="9313035" cy="4826600"/>
          </a:xfrm>
        </p:spPr>
        <p:txBody>
          <a:bodyPr>
            <a:normAutofit/>
          </a:bodyPr>
          <a:lstStyle/>
          <a:p>
            <a:r>
              <a:rPr lang="de-CH" b="1">
                <a:solidFill>
                  <a:srgbClr val="00254C"/>
                </a:solidFill>
              </a:rPr>
              <a:t>UDI Daten Upload per </a:t>
            </a:r>
            <a:r>
              <a:rPr lang="de-CH" b="1" err="1">
                <a:solidFill>
                  <a:srgbClr val="00254C"/>
                </a:solidFill>
              </a:rPr>
              <a:t>WebService</a:t>
            </a:r>
            <a:endParaRPr lang="de-CH" b="1">
              <a:solidFill>
                <a:srgbClr val="00254C"/>
              </a:solidFill>
            </a:endParaRPr>
          </a:p>
          <a:p>
            <a:endParaRPr lang="de-CH">
              <a:solidFill>
                <a:srgbClr val="00254C"/>
              </a:solidFill>
            </a:endParaRPr>
          </a:p>
          <a:p>
            <a:r>
              <a:rPr lang="de-DE">
                <a:solidFill>
                  <a:srgbClr val="00254C"/>
                </a:solidFill>
              </a:rPr>
              <a:t>Diese Transaktion ist identisch mit dem UDI Datenexport auf eine Festplatte</a:t>
            </a:r>
          </a:p>
          <a:p>
            <a:r>
              <a:rPr lang="de-DE">
                <a:solidFill>
                  <a:srgbClr val="00254C"/>
                </a:solidFill>
              </a:rPr>
              <a:t>mit dem einzigen Unterschied, dass die Daten direkt auf den Webserver der Europe IT Consulting GmbH übertragen werden. Für Sie ist der Übertragungsprozess vorerst abgeschlossen.</a:t>
            </a:r>
            <a:endParaRPr lang="de-CH">
              <a:solidFill>
                <a:srgbClr val="00254C"/>
              </a:solidFill>
            </a:endParaRPr>
          </a:p>
          <a:p>
            <a:r>
              <a:rPr lang="de-DE">
                <a:solidFill>
                  <a:srgbClr val="00254C"/>
                </a:solidFill>
              </a:rPr>
              <a:t>Den genauen Stand der Datenübertragung sehen Sie entweder in der UDI Stammdatenanlage Transaktion (rechter Bereich im Bild) oder in der Übersichtstransaktion.</a:t>
            </a:r>
          </a:p>
          <a:p>
            <a:r>
              <a:rPr lang="de-DE">
                <a:solidFill>
                  <a:srgbClr val="00254C"/>
                </a:solidFill>
              </a:rPr>
              <a:t>Für die Aktualisierung der Daten muss der Status Update Report als Job eingeplant werden. Siehe „UDI GUDID Status Aktualisierung“.</a:t>
            </a:r>
            <a:endParaRPr lang="de-CH">
              <a:solidFill>
                <a:srgbClr val="00254C"/>
              </a:solidFill>
            </a:endParaRPr>
          </a:p>
          <a:p>
            <a:endParaRPr lang="de-CH">
              <a:solidFill>
                <a:srgbClr val="00254C"/>
              </a:solidFill>
            </a:endParaRPr>
          </a:p>
          <a:p>
            <a:endParaRPr lang="de-CH">
              <a:solidFill>
                <a:srgbClr val="00254C"/>
              </a:solidFill>
            </a:endParaRPr>
          </a:p>
        </p:txBody>
      </p:sp>
      <p:pic>
        <p:nvPicPr>
          <p:cNvPr id="2" name="Grafik 1">
            <a:extLst>
              <a:ext uri="{FF2B5EF4-FFF2-40B4-BE49-F238E27FC236}">
                <a16:creationId xmlns:a16="http://schemas.microsoft.com/office/drawing/2014/main" id="{20AF9C48-D583-4DA9-AFD2-7D5A50149CC3}"/>
              </a:ext>
            </a:extLst>
          </p:cNvPr>
          <p:cNvPicPr>
            <a:picLocks noChangeAspect="1"/>
          </p:cNvPicPr>
          <p:nvPr/>
        </p:nvPicPr>
        <p:blipFill>
          <a:blip r:embed="rId2"/>
          <a:stretch>
            <a:fillRect/>
          </a:stretch>
        </p:blipFill>
        <p:spPr>
          <a:xfrm>
            <a:off x="8976321" y="4647867"/>
            <a:ext cx="2916732" cy="1462021"/>
          </a:xfrm>
          <a:prstGeom prst="rect">
            <a:avLst/>
          </a:prstGeom>
        </p:spPr>
      </p:pic>
    </p:spTree>
    <p:extLst>
      <p:ext uri="{BB962C8B-B14F-4D97-AF65-F5344CB8AC3E}">
        <p14:creationId xmlns:p14="http://schemas.microsoft.com/office/powerpoint/2010/main" val="167076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623392" y="1220755"/>
            <a:ext cx="10332389" cy="4826600"/>
          </a:xfrm>
        </p:spPr>
        <p:txBody>
          <a:bodyPr>
            <a:normAutofit/>
          </a:bodyPr>
          <a:lstStyle/>
          <a:p>
            <a:r>
              <a:rPr lang="en-US" b="1" dirty="0">
                <a:solidFill>
                  <a:srgbClr val="00254C"/>
                </a:solidFill>
              </a:rPr>
              <a:t>DUNS </a:t>
            </a:r>
            <a:r>
              <a:rPr lang="en-US" b="1" dirty="0" err="1">
                <a:solidFill>
                  <a:srgbClr val="00254C"/>
                </a:solidFill>
              </a:rPr>
              <a:t>Nummer</a:t>
            </a:r>
            <a:r>
              <a:rPr lang="en-US" b="1" dirty="0">
                <a:solidFill>
                  <a:srgbClr val="00254C"/>
                </a:solidFill>
              </a:rPr>
              <a:t> des </a:t>
            </a:r>
            <a:r>
              <a:rPr lang="en-US" b="1" dirty="0" err="1">
                <a:solidFill>
                  <a:srgbClr val="00254C"/>
                </a:solidFill>
              </a:rPr>
              <a:t>Unternehmens</a:t>
            </a:r>
            <a:endParaRPr lang="en-US" b="1" dirty="0">
              <a:solidFill>
                <a:srgbClr val="00254C"/>
              </a:solidFill>
            </a:endParaRPr>
          </a:p>
          <a:p>
            <a:endParaRPr lang="en-US" dirty="0">
              <a:solidFill>
                <a:srgbClr val="00254C"/>
              </a:solidFill>
            </a:endParaRPr>
          </a:p>
          <a:p>
            <a:r>
              <a:rPr lang="de-DE" dirty="0">
                <a:solidFill>
                  <a:srgbClr val="00254C"/>
                </a:solidFill>
              </a:rPr>
              <a:t>Die DUNS Nummer ist eine von der Firma </a:t>
            </a:r>
            <a:r>
              <a:rPr lang="de-DE" b="1" dirty="0" err="1">
                <a:solidFill>
                  <a:srgbClr val="00254C"/>
                </a:solidFill>
              </a:rPr>
              <a:t>Dun&amp;Bradstreet</a:t>
            </a:r>
            <a:r>
              <a:rPr lang="de-DE" b="1" dirty="0">
                <a:solidFill>
                  <a:srgbClr val="00254C"/>
                </a:solidFill>
              </a:rPr>
              <a:t> </a:t>
            </a:r>
            <a:r>
              <a:rPr lang="de-DE" dirty="0">
                <a:solidFill>
                  <a:srgbClr val="00254C"/>
                </a:solidFill>
              </a:rPr>
              <a:t>vergebene, weltweit eindeutige, Nummer für Ihr Unternehmen. Diese Nummer ist zwingend erforderlich wenn Sie Ihre UDI Daten erfassen und zur GUDID hochladen wollen.</a:t>
            </a:r>
          </a:p>
          <a:p>
            <a:endParaRPr lang="de-DE" dirty="0">
              <a:solidFill>
                <a:srgbClr val="00254C"/>
              </a:solidFill>
            </a:endParaRPr>
          </a:p>
          <a:p>
            <a:r>
              <a:rPr lang="de-DE" dirty="0">
                <a:solidFill>
                  <a:srgbClr val="00254C"/>
                </a:solidFill>
              </a:rPr>
              <a:t>Sollten Sie noch keine DUNS Nummer besitzen oder diese nicht kennen, können Sie auf der Webseite </a:t>
            </a:r>
            <a:r>
              <a:rPr lang="de-DE" b="1" u="sng" dirty="0">
                <a:solidFill>
                  <a:srgbClr val="00254C"/>
                </a:solidFill>
                <a:hlinkClick r:id="rId3">
                  <a:extLst>
                    <a:ext uri="{A12FA001-AC4F-418D-AE19-62706E023703}">
                      <ahyp:hlinkClr xmlns:ahyp="http://schemas.microsoft.com/office/drawing/2018/hyperlinkcolor" val="tx"/>
                    </a:ext>
                  </a:extLst>
                </a:hlinkClick>
              </a:rPr>
              <a:t>https://www.upik.de/</a:t>
            </a:r>
            <a:r>
              <a:rPr lang="de-DE" b="1" dirty="0">
                <a:solidFill>
                  <a:srgbClr val="00254C"/>
                </a:solidFill>
              </a:rPr>
              <a:t> </a:t>
            </a:r>
            <a:r>
              <a:rPr lang="de-DE" dirty="0">
                <a:solidFill>
                  <a:srgbClr val="00254C"/>
                </a:solidFill>
              </a:rPr>
              <a:t>eine DUNS Nummer beantragen oder diese suchen.</a:t>
            </a:r>
            <a:endParaRPr lang="de-CH" dirty="0">
              <a:solidFill>
                <a:srgbClr val="00254C"/>
              </a:solidFill>
            </a:endParaRPr>
          </a:p>
          <a:p>
            <a:endParaRPr lang="de-CH" dirty="0">
              <a:solidFill>
                <a:srgbClr val="00254C"/>
              </a:solidFill>
            </a:endParaRPr>
          </a:p>
        </p:txBody>
      </p:sp>
      <p:sp>
        <p:nvSpPr>
          <p:cNvPr id="4" name="Inhaltsplatzhalter 6">
            <a:extLst>
              <a:ext uri="{FF2B5EF4-FFF2-40B4-BE49-F238E27FC236}">
                <a16:creationId xmlns:a16="http://schemas.microsoft.com/office/drawing/2014/main" id="{399C382B-1A76-466A-BBDF-8F8946937277}"/>
              </a:ext>
            </a:extLst>
          </p:cNvPr>
          <p:cNvSpPr txBox="1">
            <a:spLocks/>
          </p:cNvSpPr>
          <p:nvPr/>
        </p:nvSpPr>
        <p:spPr>
          <a:xfrm>
            <a:off x="623392" y="4293096"/>
            <a:ext cx="9889099" cy="1855296"/>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de-CH" sz="1867" b="1" dirty="0">
                <a:solidFill>
                  <a:srgbClr val="00254C"/>
                </a:solidFill>
              </a:rPr>
              <a:t>Wichtig:</a:t>
            </a:r>
          </a:p>
          <a:p>
            <a:r>
              <a:rPr lang="de-CH" sz="1867" dirty="0">
                <a:solidFill>
                  <a:srgbClr val="00254C"/>
                </a:solidFill>
              </a:rPr>
              <a:t>Hier sind alle DUNS Nummern Ihres Unternehmens einzutragen, für welche Sie Daten von Medizinprodukten erfassen wollen. Gegebenenfalls sind dies mehrere Nummern je nach Struktur des Unternehmens.</a:t>
            </a:r>
          </a:p>
        </p:txBody>
      </p:sp>
    </p:spTree>
    <p:extLst>
      <p:ext uri="{BB962C8B-B14F-4D97-AF65-F5344CB8AC3E}">
        <p14:creationId xmlns:p14="http://schemas.microsoft.com/office/powerpoint/2010/main" val="24528103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descr="Ein Bild, das weiß enthält.&#10;&#10;Automatisch generierte Beschreibung">
            <a:extLst>
              <a:ext uri="{FF2B5EF4-FFF2-40B4-BE49-F238E27FC236}">
                <a16:creationId xmlns:a16="http://schemas.microsoft.com/office/drawing/2014/main" id="{D20D69B2-7343-4E61-B62C-46C8638096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19" y="2954469"/>
            <a:ext cx="1800000" cy="1800000"/>
          </a:xfrm>
          <a:prstGeom prst="rect">
            <a:avLst/>
          </a:prstGeom>
        </p:spPr>
      </p:pic>
      <p:pic>
        <p:nvPicPr>
          <p:cNvPr id="41" name="Picture 1" descr="Computergenerierter Alternativtext:&#10;EUROPE IT &#10;Consulting GmbH ">
            <a:extLst>
              <a:ext uri="{FF2B5EF4-FFF2-40B4-BE49-F238E27FC236}">
                <a16:creationId xmlns:a16="http://schemas.microsoft.com/office/drawing/2014/main" id="{A0716BB3-9A3E-417B-A870-6D152D1249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649" y="770078"/>
            <a:ext cx="2612591" cy="638521"/>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E35A5BE0-8915-4120-9DA1-335EACC7EE70}"/>
              </a:ext>
            </a:extLst>
          </p:cNvPr>
          <p:cNvSpPr/>
          <p:nvPr/>
        </p:nvSpPr>
        <p:spPr>
          <a:xfrm>
            <a:off x="5211189" y="1091561"/>
            <a:ext cx="1704975" cy="296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67" b="1">
                <a:solidFill>
                  <a:schemeClr val="tx1"/>
                </a:solidFill>
                <a:latin typeface="Verdana" panose="020B0604030504040204" pitchFamily="34" charset="0"/>
                <a:ea typeface="Verdana" panose="020B0604030504040204" pitchFamily="34" charset="0"/>
                <a:cs typeface="72 Black" panose="020B0A04030603020204" pitchFamily="34" charset="0"/>
              </a:rPr>
              <a:t>Web-Service</a:t>
            </a:r>
            <a:endParaRPr lang="de-CH" sz="1067" b="1">
              <a:solidFill>
                <a:schemeClr val="tx1"/>
              </a:solidFill>
              <a:latin typeface="Verdana" panose="020B0604030504040204" pitchFamily="34" charset="0"/>
              <a:ea typeface="Verdana" panose="020B0604030504040204" pitchFamily="34" charset="0"/>
              <a:cs typeface="72 Black" panose="020B0A04030603020204" pitchFamily="34" charset="0"/>
            </a:endParaRPr>
          </a:p>
        </p:txBody>
      </p:sp>
      <p:pic>
        <p:nvPicPr>
          <p:cNvPr id="13" name="Grafik 12" descr="Ein Bild, das weiß enthält.&#10;&#10;Automatisch generierte Beschreibung">
            <a:extLst>
              <a:ext uri="{FF2B5EF4-FFF2-40B4-BE49-F238E27FC236}">
                <a16:creationId xmlns:a16="http://schemas.microsoft.com/office/drawing/2014/main" id="{CB3BF262-8EE4-4CDB-8AE1-2A1042EC4E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36" y="861148"/>
            <a:ext cx="1800000" cy="1800000"/>
          </a:xfrm>
          <a:prstGeom prst="rect">
            <a:avLst/>
          </a:prstGeom>
        </p:spPr>
      </p:pic>
      <p:grpSp>
        <p:nvGrpSpPr>
          <p:cNvPr id="6" name="Gruppieren 5">
            <a:extLst>
              <a:ext uri="{FF2B5EF4-FFF2-40B4-BE49-F238E27FC236}">
                <a16:creationId xmlns:a16="http://schemas.microsoft.com/office/drawing/2014/main" id="{E6387895-23F0-441C-BA12-EE6067726078}"/>
              </a:ext>
            </a:extLst>
          </p:cNvPr>
          <p:cNvGrpSpPr/>
          <p:nvPr/>
        </p:nvGrpSpPr>
        <p:grpSpPr>
          <a:xfrm>
            <a:off x="2332356" y="1089338"/>
            <a:ext cx="9508880" cy="5327367"/>
            <a:chOff x="2039119" y="858727"/>
            <a:chExt cx="9508880" cy="5327367"/>
          </a:xfrm>
        </p:grpSpPr>
        <p:pic>
          <p:nvPicPr>
            <p:cNvPr id="31" name="Grafik 30">
              <a:extLst>
                <a:ext uri="{FF2B5EF4-FFF2-40B4-BE49-F238E27FC236}">
                  <a16:creationId xmlns:a16="http://schemas.microsoft.com/office/drawing/2014/main" id="{1550995C-C1C3-4542-AE5F-3EC298C931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4787" y="3910071"/>
              <a:ext cx="1175924" cy="459919"/>
            </a:xfrm>
            <a:prstGeom prst="rect">
              <a:avLst/>
            </a:prstGeom>
          </p:spPr>
        </p:pic>
        <p:sp>
          <p:nvSpPr>
            <p:cNvPr id="33" name="Textfeld 32">
              <a:extLst>
                <a:ext uri="{FF2B5EF4-FFF2-40B4-BE49-F238E27FC236}">
                  <a16:creationId xmlns:a16="http://schemas.microsoft.com/office/drawing/2014/main" id="{3AC693E2-40A2-4223-AEEF-E11586A4FAA9}"/>
                </a:ext>
              </a:extLst>
            </p:cNvPr>
            <p:cNvSpPr txBox="1"/>
            <p:nvPr/>
          </p:nvSpPr>
          <p:spPr>
            <a:xfrm>
              <a:off x="10383184" y="4268694"/>
              <a:ext cx="803425" cy="318100"/>
            </a:xfrm>
            <a:prstGeom prst="rect">
              <a:avLst/>
            </a:prstGeom>
            <a:noFill/>
          </p:spPr>
          <p:txBody>
            <a:bodyPr wrap="none" rtlCol="0">
              <a:spAutoFit/>
            </a:bodyPr>
            <a:lstStyle/>
            <a:p>
              <a:r>
                <a:rPr lang="de-CH" sz="1467">
                  <a:latin typeface="72 Black" panose="020B0A04030603020204" pitchFamily="34" charset="0"/>
                  <a:cs typeface="72 Black" panose="020B0A04030603020204" pitchFamily="34" charset="0"/>
                </a:rPr>
                <a:t>GUDID</a:t>
              </a:r>
              <a:endParaRPr lang="de-CH" sz="1400">
                <a:latin typeface="72 Black" panose="020B0A04030603020204" pitchFamily="34" charset="0"/>
                <a:cs typeface="72 Black" panose="020B0A04030603020204" pitchFamily="34" charset="0"/>
              </a:endParaRPr>
            </a:p>
          </p:txBody>
        </p:sp>
        <p:sp>
          <p:nvSpPr>
            <p:cNvPr id="37" name="Textfeld 36">
              <a:extLst>
                <a:ext uri="{FF2B5EF4-FFF2-40B4-BE49-F238E27FC236}">
                  <a16:creationId xmlns:a16="http://schemas.microsoft.com/office/drawing/2014/main" id="{72EE098B-B16F-4932-A8BA-4C0E72C5A4C4}"/>
                </a:ext>
              </a:extLst>
            </p:cNvPr>
            <p:cNvSpPr txBox="1"/>
            <p:nvPr/>
          </p:nvSpPr>
          <p:spPr>
            <a:xfrm>
              <a:off x="10203628" y="1316812"/>
              <a:ext cx="1149674" cy="318100"/>
            </a:xfrm>
            <a:prstGeom prst="rect">
              <a:avLst/>
            </a:prstGeom>
            <a:noFill/>
          </p:spPr>
          <p:txBody>
            <a:bodyPr wrap="none" rtlCol="0">
              <a:spAutoFit/>
            </a:bodyPr>
            <a:lstStyle/>
            <a:p>
              <a:pPr algn="ctr"/>
              <a:r>
                <a:rPr lang="de-DE" sz="1467" dirty="0">
                  <a:latin typeface="72 Black" panose="020B0A04030603020204" pitchFamily="34" charset="0"/>
                  <a:cs typeface="72 Black" panose="020B0A04030603020204" pitchFamily="34" charset="0"/>
                </a:rPr>
                <a:t>E</a:t>
              </a:r>
              <a:r>
                <a:rPr lang="de-CH" sz="1467" dirty="0">
                  <a:latin typeface="72 Black" panose="020B0A04030603020204" pitchFamily="34" charset="0"/>
                  <a:cs typeface="72 Black" panose="020B0A04030603020204" pitchFamily="34" charset="0"/>
                </a:rPr>
                <a:t>UDAMED</a:t>
              </a:r>
              <a:endParaRPr lang="de-CH" sz="1400" dirty="0">
                <a:latin typeface="72 Black" panose="020B0A04030603020204" pitchFamily="34" charset="0"/>
                <a:cs typeface="72 Black" panose="020B0A04030603020204" pitchFamily="34" charset="0"/>
              </a:endParaRPr>
            </a:p>
          </p:txBody>
        </p:sp>
        <p:grpSp>
          <p:nvGrpSpPr>
            <p:cNvPr id="4" name="Gruppieren 3">
              <a:extLst>
                <a:ext uri="{FF2B5EF4-FFF2-40B4-BE49-F238E27FC236}">
                  <a16:creationId xmlns:a16="http://schemas.microsoft.com/office/drawing/2014/main" id="{1BE4EF14-66CB-4D48-B512-2D9BA23EDDF4}"/>
                </a:ext>
              </a:extLst>
            </p:cNvPr>
            <p:cNvGrpSpPr/>
            <p:nvPr/>
          </p:nvGrpSpPr>
          <p:grpSpPr>
            <a:xfrm>
              <a:off x="2039119" y="858727"/>
              <a:ext cx="9508880" cy="5327367"/>
              <a:chOff x="2039119" y="858727"/>
              <a:chExt cx="9508880" cy="5327367"/>
            </a:xfrm>
          </p:grpSpPr>
          <p:pic>
            <p:nvPicPr>
              <p:cNvPr id="49" name="Grafik 48">
                <a:extLst>
                  <a:ext uri="{FF2B5EF4-FFF2-40B4-BE49-F238E27FC236}">
                    <a16:creationId xmlns:a16="http://schemas.microsoft.com/office/drawing/2014/main" id="{331DB046-3FED-45F3-A148-172AB88C0242}"/>
                  </a:ext>
                </a:extLst>
              </p:cNvPr>
              <p:cNvPicPr>
                <a:picLocks noChangeAspect="1"/>
              </p:cNvPicPr>
              <p:nvPr/>
            </p:nvPicPr>
            <p:blipFill>
              <a:blip r:embed="rId7"/>
              <a:stretch>
                <a:fillRect/>
              </a:stretch>
            </p:blipFill>
            <p:spPr>
              <a:xfrm>
                <a:off x="10414784" y="913858"/>
                <a:ext cx="692047" cy="459919"/>
              </a:xfrm>
              <a:prstGeom prst="rect">
                <a:avLst/>
              </a:prstGeom>
            </p:spPr>
          </p:pic>
          <p:pic>
            <p:nvPicPr>
              <p:cNvPr id="29" name="Grafik 28">
                <a:extLst>
                  <a:ext uri="{FF2B5EF4-FFF2-40B4-BE49-F238E27FC236}">
                    <a16:creationId xmlns:a16="http://schemas.microsoft.com/office/drawing/2014/main" id="{15059C55-0729-4E49-9968-52C3D5B8EC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32596" y="4627461"/>
                <a:ext cx="1315403" cy="1558633"/>
              </a:xfrm>
              <a:prstGeom prst="rect">
                <a:avLst/>
              </a:prstGeom>
            </p:spPr>
          </p:pic>
          <p:pic>
            <p:nvPicPr>
              <p:cNvPr id="34" name="Grafik 33">
                <a:extLst>
                  <a:ext uri="{FF2B5EF4-FFF2-40B4-BE49-F238E27FC236}">
                    <a16:creationId xmlns:a16="http://schemas.microsoft.com/office/drawing/2014/main" id="{1192C5AB-3FA4-4DDA-83E7-7CDAA47E62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0833" y="1637996"/>
                <a:ext cx="1315403" cy="1558633"/>
              </a:xfrm>
              <a:prstGeom prst="rect">
                <a:avLst/>
              </a:prstGeom>
            </p:spPr>
          </p:pic>
          <p:pic>
            <p:nvPicPr>
              <p:cNvPr id="19" name="Grafik 18">
                <a:extLst>
                  <a:ext uri="{FF2B5EF4-FFF2-40B4-BE49-F238E27FC236}">
                    <a16:creationId xmlns:a16="http://schemas.microsoft.com/office/drawing/2014/main" id="{67A7628C-312F-48D0-9C6A-B824013FB2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3640" y="938500"/>
                <a:ext cx="5587704" cy="3353381"/>
              </a:xfrm>
              <a:prstGeom prst="rect">
                <a:avLst/>
              </a:prstGeom>
            </p:spPr>
          </p:pic>
          <p:grpSp>
            <p:nvGrpSpPr>
              <p:cNvPr id="27" name="Gruppieren 26">
                <a:extLst>
                  <a:ext uri="{FF2B5EF4-FFF2-40B4-BE49-F238E27FC236}">
                    <a16:creationId xmlns:a16="http://schemas.microsoft.com/office/drawing/2014/main" id="{3233EC25-EAAC-4895-B430-2CFBD66E125E}"/>
                  </a:ext>
                </a:extLst>
              </p:cNvPr>
              <p:cNvGrpSpPr/>
              <p:nvPr/>
            </p:nvGrpSpPr>
            <p:grpSpPr>
              <a:xfrm>
                <a:off x="7412809" y="2987522"/>
                <a:ext cx="701488" cy="875358"/>
                <a:chOff x="9180652" y="2553643"/>
                <a:chExt cx="701488" cy="875358"/>
              </a:xfrm>
            </p:grpSpPr>
            <p:sp>
              <p:nvSpPr>
                <p:cNvPr id="26" name="Rechteck 25">
                  <a:extLst>
                    <a:ext uri="{FF2B5EF4-FFF2-40B4-BE49-F238E27FC236}">
                      <a16:creationId xmlns:a16="http://schemas.microsoft.com/office/drawing/2014/main" id="{9ECDF0AE-EEA0-4F61-810D-6390B79F173C}"/>
                    </a:ext>
                  </a:extLst>
                </p:cNvPr>
                <p:cNvSpPr/>
                <p:nvPr/>
              </p:nvSpPr>
              <p:spPr>
                <a:xfrm>
                  <a:off x="9180652" y="2553643"/>
                  <a:ext cx="701488" cy="8753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a:p>
              </p:txBody>
            </p:sp>
            <p:pic>
              <p:nvPicPr>
                <p:cNvPr id="25" name="Grafik 24" descr="Ein Bild, das Uhr, Anzeige enthält.&#10;&#10;Automatisch generierte Beschreibung">
                  <a:extLst>
                    <a:ext uri="{FF2B5EF4-FFF2-40B4-BE49-F238E27FC236}">
                      <a16:creationId xmlns:a16="http://schemas.microsoft.com/office/drawing/2014/main" id="{6FF837AA-8CA3-4632-AD57-C6783FB14A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69963" y="2632496"/>
                  <a:ext cx="322865" cy="481290"/>
                </a:xfrm>
                <a:prstGeom prst="rect">
                  <a:avLst/>
                </a:prstGeom>
              </p:spPr>
            </p:pic>
            <p:sp>
              <p:nvSpPr>
                <p:cNvPr id="20" name="Rechteck 19">
                  <a:extLst>
                    <a:ext uri="{FF2B5EF4-FFF2-40B4-BE49-F238E27FC236}">
                      <a16:creationId xmlns:a16="http://schemas.microsoft.com/office/drawing/2014/main" id="{885B3B00-14E8-4093-8D5A-AFA907BE5C05}"/>
                    </a:ext>
                  </a:extLst>
                </p:cNvPr>
                <p:cNvSpPr/>
                <p:nvPr/>
              </p:nvSpPr>
              <p:spPr>
                <a:xfrm>
                  <a:off x="9242878" y="3150622"/>
                  <a:ext cx="606238" cy="26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AS 2</a:t>
                  </a:r>
                  <a:endParaRPr lang="de-CH" sz="1400">
                    <a:solidFill>
                      <a:schemeClr val="tx1"/>
                    </a:solidFill>
                  </a:endParaRPr>
                </a:p>
              </p:txBody>
            </p:sp>
          </p:grpSp>
          <p:grpSp>
            <p:nvGrpSpPr>
              <p:cNvPr id="47" name="Gruppieren 46">
                <a:extLst>
                  <a:ext uri="{FF2B5EF4-FFF2-40B4-BE49-F238E27FC236}">
                    <a16:creationId xmlns:a16="http://schemas.microsoft.com/office/drawing/2014/main" id="{7305505D-6424-4F5E-9822-F9E9306A985A}"/>
                  </a:ext>
                </a:extLst>
              </p:cNvPr>
              <p:cNvGrpSpPr/>
              <p:nvPr/>
            </p:nvGrpSpPr>
            <p:grpSpPr>
              <a:xfrm>
                <a:off x="6653256" y="2094612"/>
                <a:ext cx="701488" cy="875358"/>
                <a:chOff x="9180652" y="2553643"/>
                <a:chExt cx="701488" cy="875358"/>
              </a:xfrm>
            </p:grpSpPr>
            <p:sp>
              <p:nvSpPr>
                <p:cNvPr id="48" name="Rechteck 47">
                  <a:extLst>
                    <a:ext uri="{FF2B5EF4-FFF2-40B4-BE49-F238E27FC236}">
                      <a16:creationId xmlns:a16="http://schemas.microsoft.com/office/drawing/2014/main" id="{595BC5F1-5869-4D28-A184-B6EF825B1944}"/>
                    </a:ext>
                  </a:extLst>
                </p:cNvPr>
                <p:cNvSpPr/>
                <p:nvPr/>
              </p:nvSpPr>
              <p:spPr>
                <a:xfrm>
                  <a:off x="9180652" y="2553643"/>
                  <a:ext cx="701488" cy="8753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a:p>
              </p:txBody>
            </p:sp>
            <p:pic>
              <p:nvPicPr>
                <p:cNvPr id="50" name="Grafik 49" descr="Ein Bild, das Uhr, Anzeige enthält.&#10;&#10;Automatisch generierte Beschreibung">
                  <a:extLst>
                    <a:ext uri="{FF2B5EF4-FFF2-40B4-BE49-F238E27FC236}">
                      <a16:creationId xmlns:a16="http://schemas.microsoft.com/office/drawing/2014/main" id="{9FCC077E-6964-41E8-B3F8-D82CFA3EA3E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69963" y="2632496"/>
                  <a:ext cx="322865" cy="481290"/>
                </a:xfrm>
                <a:prstGeom prst="rect">
                  <a:avLst/>
                </a:prstGeom>
              </p:spPr>
            </p:pic>
            <p:sp>
              <p:nvSpPr>
                <p:cNvPr id="51" name="Rechteck 50">
                  <a:extLst>
                    <a:ext uri="{FF2B5EF4-FFF2-40B4-BE49-F238E27FC236}">
                      <a16:creationId xmlns:a16="http://schemas.microsoft.com/office/drawing/2014/main" id="{BF77CA70-CA2C-4509-9A04-FF72E29A087A}"/>
                    </a:ext>
                  </a:extLst>
                </p:cNvPr>
                <p:cNvSpPr/>
                <p:nvPr/>
              </p:nvSpPr>
              <p:spPr>
                <a:xfrm>
                  <a:off x="9242878" y="3150622"/>
                  <a:ext cx="606238" cy="26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AS 4</a:t>
                  </a:r>
                  <a:endParaRPr lang="de-CH" sz="1400">
                    <a:solidFill>
                      <a:schemeClr val="tx1"/>
                    </a:solidFill>
                  </a:endParaRPr>
                </a:p>
              </p:txBody>
            </p:sp>
          </p:grpSp>
          <p:grpSp>
            <p:nvGrpSpPr>
              <p:cNvPr id="28" name="Gruppieren 27">
                <a:extLst>
                  <a:ext uri="{FF2B5EF4-FFF2-40B4-BE49-F238E27FC236}">
                    <a16:creationId xmlns:a16="http://schemas.microsoft.com/office/drawing/2014/main" id="{20ADB965-0000-45FB-8569-92A1F5AA3186}"/>
                  </a:ext>
                </a:extLst>
              </p:cNvPr>
              <p:cNvGrpSpPr/>
              <p:nvPr/>
            </p:nvGrpSpPr>
            <p:grpSpPr>
              <a:xfrm>
                <a:off x="6646429" y="2987522"/>
                <a:ext cx="733355" cy="875358"/>
                <a:chOff x="8756839" y="2045458"/>
                <a:chExt cx="701488" cy="875358"/>
              </a:xfrm>
              <a:solidFill>
                <a:schemeClr val="bg1"/>
              </a:solidFill>
            </p:grpSpPr>
            <p:sp>
              <p:nvSpPr>
                <p:cNvPr id="53" name="Rechteck 52">
                  <a:extLst>
                    <a:ext uri="{FF2B5EF4-FFF2-40B4-BE49-F238E27FC236}">
                      <a16:creationId xmlns:a16="http://schemas.microsoft.com/office/drawing/2014/main" id="{B71ED068-2989-40BB-95C5-9E336D7F472D}"/>
                    </a:ext>
                  </a:extLst>
                </p:cNvPr>
                <p:cNvSpPr/>
                <p:nvPr/>
              </p:nvSpPr>
              <p:spPr>
                <a:xfrm>
                  <a:off x="8756839" y="2045458"/>
                  <a:ext cx="701488" cy="8753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a:p>
              </p:txBody>
            </p:sp>
            <p:pic>
              <p:nvPicPr>
                <p:cNvPr id="43" name="Grafik 42">
                  <a:extLst>
                    <a:ext uri="{FF2B5EF4-FFF2-40B4-BE49-F238E27FC236}">
                      <a16:creationId xmlns:a16="http://schemas.microsoft.com/office/drawing/2014/main" id="{E4674C4A-C917-4FAB-8968-01E573EB5599}"/>
                    </a:ext>
                  </a:extLst>
                </p:cNvPr>
                <p:cNvPicPr>
                  <a:picLocks noChangeAspect="1"/>
                </p:cNvPicPr>
                <p:nvPr/>
              </p:nvPicPr>
              <p:blipFill>
                <a:blip r:embed="rId11"/>
                <a:stretch>
                  <a:fillRect/>
                </a:stretch>
              </p:blipFill>
              <p:spPr>
                <a:xfrm>
                  <a:off x="8894881" y="2116422"/>
                  <a:ext cx="454605" cy="437666"/>
                </a:xfrm>
                <a:prstGeom prst="rect">
                  <a:avLst/>
                </a:prstGeom>
                <a:grpFill/>
              </p:spPr>
            </p:pic>
            <p:sp>
              <p:nvSpPr>
                <p:cNvPr id="45" name="Textfeld 44">
                  <a:extLst>
                    <a:ext uri="{FF2B5EF4-FFF2-40B4-BE49-F238E27FC236}">
                      <a16:creationId xmlns:a16="http://schemas.microsoft.com/office/drawing/2014/main" id="{AF444594-4E8E-45DF-B219-0DF4C1F316DE}"/>
                    </a:ext>
                  </a:extLst>
                </p:cNvPr>
                <p:cNvSpPr txBox="1"/>
                <p:nvPr/>
              </p:nvSpPr>
              <p:spPr>
                <a:xfrm>
                  <a:off x="8797274" y="2604496"/>
                  <a:ext cx="649818" cy="174535"/>
                </a:xfrm>
                <a:prstGeom prst="rect">
                  <a:avLst/>
                </a:prstGeom>
                <a:grpFill/>
              </p:spPr>
              <p:txBody>
                <a:bodyPr wrap="square" rtlCol="0">
                  <a:spAutoFit/>
                </a:bodyPr>
                <a:lstStyle/>
                <a:p>
                  <a:pPr algn="ctr"/>
                  <a:r>
                    <a:rPr lang="de-CH" sz="267" b="1">
                      <a:latin typeface="Arial" panose="020B0604020202020204" pitchFamily="34" charset="0"/>
                      <a:cs typeface="Arial" panose="020B0604020202020204" pitchFamily="34" charset="0"/>
                    </a:rPr>
                    <a:t>HL7 XML</a:t>
                  </a:r>
                </a:p>
                <a:p>
                  <a:pPr algn="ctr"/>
                  <a:r>
                    <a:rPr lang="de-CH" sz="267" b="1">
                      <a:latin typeface="Arial" panose="020B0604020202020204" pitchFamily="34" charset="0"/>
                      <a:cs typeface="Arial" panose="020B0604020202020204" pitchFamily="34" charset="0"/>
                    </a:rPr>
                    <a:t>Converter</a:t>
                  </a:r>
                </a:p>
              </p:txBody>
            </p:sp>
          </p:grpSp>
          <p:sp>
            <p:nvSpPr>
              <p:cNvPr id="2" name="Zierrahmen 1">
                <a:extLst>
                  <a:ext uri="{FF2B5EF4-FFF2-40B4-BE49-F238E27FC236}">
                    <a16:creationId xmlns:a16="http://schemas.microsoft.com/office/drawing/2014/main" id="{4C2D9D5A-DF9D-449D-91B7-58F1021D09B4}"/>
                  </a:ext>
                </a:extLst>
              </p:cNvPr>
              <p:cNvSpPr/>
              <p:nvPr/>
            </p:nvSpPr>
            <p:spPr>
              <a:xfrm>
                <a:off x="4817287" y="2336109"/>
                <a:ext cx="312205" cy="1339818"/>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latin typeface="Arial Narrow" panose="020B0606020202030204" pitchFamily="34" charset="0"/>
                  </a:rPr>
                  <a:t>REST</a:t>
                </a:r>
              </a:p>
            </p:txBody>
          </p:sp>
          <p:cxnSp>
            <p:nvCxnSpPr>
              <p:cNvPr id="5" name="Verbinder: gewinkelt 4">
                <a:extLst>
                  <a:ext uri="{FF2B5EF4-FFF2-40B4-BE49-F238E27FC236}">
                    <a16:creationId xmlns:a16="http://schemas.microsoft.com/office/drawing/2014/main" id="{98F92832-AC93-4EAE-B6CE-B11E27DEE9DC}"/>
                  </a:ext>
                </a:extLst>
              </p:cNvPr>
              <p:cNvCxnSpPr>
                <a:cxnSpLocks/>
                <a:stCxn id="13" idx="3"/>
              </p:cNvCxnSpPr>
              <p:nvPr/>
            </p:nvCxnSpPr>
            <p:spPr>
              <a:xfrm>
                <a:off x="2095336" y="1761147"/>
                <a:ext cx="2755602" cy="1339817"/>
              </a:xfrm>
              <a:prstGeom prst="bentConnector3">
                <a:avLst>
                  <a:gd name="adj1" fmla="val 50000"/>
                </a:avLst>
              </a:prstGeom>
              <a:ln w="146050">
                <a:tailEnd type="triangle"/>
              </a:ln>
            </p:spPr>
            <p:style>
              <a:lnRef idx="1">
                <a:schemeClr val="accent1"/>
              </a:lnRef>
              <a:fillRef idx="0">
                <a:schemeClr val="accent1"/>
              </a:fillRef>
              <a:effectRef idx="0">
                <a:schemeClr val="accent1"/>
              </a:effectRef>
              <a:fontRef idx="minor">
                <a:schemeClr val="tx1"/>
              </a:fontRef>
            </p:style>
          </p:cxnSp>
          <p:cxnSp>
            <p:nvCxnSpPr>
              <p:cNvPr id="46" name="Verbinder: gewinkelt 45">
                <a:extLst>
                  <a:ext uri="{FF2B5EF4-FFF2-40B4-BE49-F238E27FC236}">
                    <a16:creationId xmlns:a16="http://schemas.microsoft.com/office/drawing/2014/main" id="{8A4B43B9-992C-4779-B39C-1B942D6F0D5F}"/>
                  </a:ext>
                </a:extLst>
              </p:cNvPr>
              <p:cNvCxnSpPr>
                <a:cxnSpLocks/>
                <a:stCxn id="22" idx="3"/>
              </p:cNvCxnSpPr>
              <p:nvPr/>
            </p:nvCxnSpPr>
            <p:spPr>
              <a:xfrm>
                <a:off x="2039119" y="3854469"/>
                <a:ext cx="2826103" cy="31815"/>
              </a:xfrm>
              <a:prstGeom prst="straightConnector1">
                <a:avLst/>
              </a:prstGeom>
              <a:ln w="146050">
                <a:tailEnd type="triangle"/>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66C36F2D-FB86-4757-9125-21C45FC5AB4C}"/>
                  </a:ext>
                </a:extLst>
              </p:cNvPr>
              <p:cNvSpPr txBox="1"/>
              <p:nvPr/>
            </p:nvSpPr>
            <p:spPr>
              <a:xfrm>
                <a:off x="2559570" y="858727"/>
                <a:ext cx="843757" cy="307777"/>
              </a:xfrm>
              <a:prstGeom prst="rect">
                <a:avLst/>
              </a:prstGeom>
              <a:noFill/>
            </p:spPr>
            <p:txBody>
              <a:bodyPr wrap="none" rtlCol="0">
                <a:spAutoFit/>
              </a:bodyPr>
              <a:lstStyle/>
              <a:p>
                <a:r>
                  <a:rPr lang="de-DE" sz="1400" dirty="0"/>
                  <a:t>REST Call</a:t>
                </a:r>
              </a:p>
            </p:txBody>
          </p:sp>
          <p:cxnSp>
            <p:nvCxnSpPr>
              <p:cNvPr id="64" name="Verbinder: gewinkelt 63">
                <a:extLst>
                  <a:ext uri="{FF2B5EF4-FFF2-40B4-BE49-F238E27FC236}">
                    <a16:creationId xmlns:a16="http://schemas.microsoft.com/office/drawing/2014/main" id="{48EF099C-DE0B-40AF-8C8A-D00E2E2891D6}"/>
                  </a:ext>
                </a:extLst>
              </p:cNvPr>
              <p:cNvCxnSpPr>
                <a:cxnSpLocks/>
              </p:cNvCxnSpPr>
              <p:nvPr/>
            </p:nvCxnSpPr>
            <p:spPr>
              <a:xfrm>
                <a:off x="8114051" y="3384601"/>
                <a:ext cx="2084026" cy="2076066"/>
              </a:xfrm>
              <a:prstGeom prst="bentConnector3">
                <a:avLst>
                  <a:gd name="adj1" fmla="val 50000"/>
                </a:avLst>
              </a:prstGeom>
              <a:ln w="146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Verbinder: gewinkelt 45">
                <a:extLst>
                  <a:ext uri="{FF2B5EF4-FFF2-40B4-BE49-F238E27FC236}">
                    <a16:creationId xmlns:a16="http://schemas.microsoft.com/office/drawing/2014/main" id="{E87CE392-EE81-4144-9FFB-4620DEDE241F}"/>
                  </a:ext>
                </a:extLst>
              </p:cNvPr>
              <p:cNvCxnSpPr>
                <a:cxnSpLocks/>
                <a:stCxn id="48" idx="3"/>
              </p:cNvCxnSpPr>
              <p:nvPr/>
            </p:nvCxnSpPr>
            <p:spPr>
              <a:xfrm>
                <a:off x="7354744" y="2532291"/>
                <a:ext cx="2808595" cy="0"/>
              </a:xfrm>
              <a:prstGeom prst="straightConnector1">
                <a:avLst/>
              </a:prstGeom>
              <a:ln w="146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8" name="Rechteck 67">
            <a:extLst>
              <a:ext uri="{FF2B5EF4-FFF2-40B4-BE49-F238E27FC236}">
                <a16:creationId xmlns:a16="http://schemas.microsoft.com/office/drawing/2014/main" id="{8C8F33BF-57D8-4D26-9645-631FD1B6F2CF}"/>
              </a:ext>
            </a:extLst>
          </p:cNvPr>
          <p:cNvSpPr/>
          <p:nvPr/>
        </p:nvSpPr>
        <p:spPr>
          <a:xfrm>
            <a:off x="2031789" y="1867054"/>
            <a:ext cx="444443" cy="214404"/>
          </a:xfrm>
          <a:prstGeom prst="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latin typeface="Arial Narrow" panose="020B0606020202030204" pitchFamily="34" charset="0"/>
              </a:rPr>
              <a:t>XML</a:t>
            </a:r>
          </a:p>
        </p:txBody>
      </p:sp>
      <p:sp>
        <p:nvSpPr>
          <p:cNvPr id="70" name="Rechteck 69">
            <a:extLst>
              <a:ext uri="{FF2B5EF4-FFF2-40B4-BE49-F238E27FC236}">
                <a16:creationId xmlns:a16="http://schemas.microsoft.com/office/drawing/2014/main" id="{89660F6D-EC72-4673-91B8-85398F0F17D5}"/>
              </a:ext>
            </a:extLst>
          </p:cNvPr>
          <p:cNvSpPr/>
          <p:nvPr/>
        </p:nvSpPr>
        <p:spPr>
          <a:xfrm>
            <a:off x="2077537" y="3998770"/>
            <a:ext cx="444443" cy="214404"/>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latin typeface="Arial Narrow" panose="020B0606020202030204" pitchFamily="34" charset="0"/>
              </a:rPr>
              <a:t>XML</a:t>
            </a:r>
          </a:p>
        </p:txBody>
      </p:sp>
      <p:sp>
        <p:nvSpPr>
          <p:cNvPr id="44" name="Rechteck 43">
            <a:extLst>
              <a:ext uri="{FF2B5EF4-FFF2-40B4-BE49-F238E27FC236}">
                <a16:creationId xmlns:a16="http://schemas.microsoft.com/office/drawing/2014/main" id="{B8861C83-B8C4-4790-B6E7-2C234999D267}"/>
              </a:ext>
            </a:extLst>
          </p:cNvPr>
          <p:cNvSpPr/>
          <p:nvPr/>
        </p:nvSpPr>
        <p:spPr>
          <a:xfrm>
            <a:off x="6864575" y="3677742"/>
            <a:ext cx="444443" cy="214404"/>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latin typeface="Arial Narrow" panose="020B0606020202030204" pitchFamily="34" charset="0"/>
              </a:rPr>
              <a:t>HL7</a:t>
            </a:r>
          </a:p>
        </p:txBody>
      </p:sp>
    </p:spTree>
    <p:extLst>
      <p:ext uri="{BB962C8B-B14F-4D97-AF65-F5344CB8AC3E}">
        <p14:creationId xmlns:p14="http://schemas.microsoft.com/office/powerpoint/2010/main" val="18115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4000"/>
                            </p:stCondLst>
                            <p:childTnLst>
                              <p:par>
                                <p:cTn id="17" presetID="10" presetClass="entr" presetSubtype="0" fill="hold" grpId="4" nodeType="after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3000"/>
                                        <p:tgtEl>
                                          <p:spTgt spid="68"/>
                                        </p:tgtEl>
                                      </p:cBhvr>
                                    </p:animEffect>
                                  </p:childTnLst>
                                </p:cTn>
                              </p:par>
                              <p:par>
                                <p:cTn id="20" presetID="10" presetClass="entr" presetSubtype="0" fill="hold" grpId="4" nodeType="withEffect">
                                  <p:stCondLst>
                                    <p:cond delay="10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par>
                          <p:cTn id="23" fill="hold">
                            <p:stCondLst>
                              <p:cond delay="8000"/>
                            </p:stCondLst>
                            <p:childTnLst>
                              <p:par>
                                <p:cTn id="24" presetID="10" presetClass="entr" presetSubtype="0" fill="hold" grpId="3"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3"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par>
                          <p:cTn id="30" fill="hold">
                            <p:stCondLst>
                              <p:cond delay="8500"/>
                            </p:stCondLst>
                            <p:childTnLst>
                              <p:par>
                                <p:cTn id="31" presetID="42" presetClass="path" presetSubtype="0" accel="50000" decel="50000" fill="hold" grpId="0" nodeType="afterEffect">
                                  <p:stCondLst>
                                    <p:cond delay="0"/>
                                  </p:stCondLst>
                                  <p:childTnLst>
                                    <p:animMotion origin="layout" path="M 4.16667E-6 -4.32099E-6 L 0.22586 0.17686 " pathEditMode="relative" rAng="0" ptsTypes="AA">
                                      <p:cBhvr>
                                        <p:cTn id="32" dur="2000" fill="hold"/>
                                        <p:tgtEl>
                                          <p:spTgt spid="68"/>
                                        </p:tgtEl>
                                        <p:attrNameLst>
                                          <p:attrName>ppt_x</p:attrName>
                                          <p:attrName>ppt_y</p:attrName>
                                        </p:attrNameLst>
                                      </p:cBhvr>
                                      <p:rCtr x="11285" y="8827"/>
                                    </p:animMotion>
                                  </p:childTnLst>
                                </p:cTn>
                              </p:par>
                              <p:par>
                                <p:cTn id="33" presetID="42" presetClass="path" presetSubtype="0" accel="50000" decel="50000" fill="hold" grpId="0" nodeType="withEffect">
                                  <p:stCondLst>
                                    <p:cond delay="0"/>
                                  </p:stCondLst>
                                  <p:childTnLst>
                                    <p:animMotion origin="layout" path="M -1.66667E-6 3.20988E-6 L 0.22379 -0.01821 " pathEditMode="relative" rAng="0" ptsTypes="AA">
                                      <p:cBhvr>
                                        <p:cTn id="34" dur="2000" fill="hold"/>
                                        <p:tgtEl>
                                          <p:spTgt spid="70"/>
                                        </p:tgtEl>
                                        <p:attrNameLst>
                                          <p:attrName>ppt_x</p:attrName>
                                          <p:attrName>ppt_y</p:attrName>
                                        </p:attrNameLst>
                                      </p:cBhvr>
                                      <p:rCtr x="11181" y="-926"/>
                                    </p:animMotion>
                                  </p:childTnLst>
                                </p:cTn>
                              </p:par>
                            </p:childTnLst>
                          </p:cTn>
                        </p:par>
                        <p:par>
                          <p:cTn id="35" fill="hold">
                            <p:stCondLst>
                              <p:cond delay="10500"/>
                            </p:stCondLst>
                            <p:childTnLst>
                              <p:par>
                                <p:cTn id="36" presetID="42" presetClass="path" presetSubtype="0" accel="50000" decel="50000" fill="hold" grpId="1" nodeType="afterEffect">
                                  <p:stCondLst>
                                    <p:cond delay="0"/>
                                  </p:stCondLst>
                                  <p:childTnLst>
                                    <p:animMotion origin="layout" path="M 0.22379 -0.01821 L 0.39254 -0.04692 " pathEditMode="relative" rAng="0" ptsTypes="AA">
                                      <p:cBhvr>
                                        <p:cTn id="37" dur="3000" fill="hold"/>
                                        <p:tgtEl>
                                          <p:spTgt spid="70"/>
                                        </p:tgtEl>
                                        <p:attrNameLst>
                                          <p:attrName>ppt_x</p:attrName>
                                          <p:attrName>ppt_y</p:attrName>
                                        </p:attrNameLst>
                                      </p:cBhvr>
                                      <p:rCtr x="8438" y="-1451"/>
                                    </p:animMotion>
                                  </p:childTnLst>
                                </p:cTn>
                              </p:par>
                              <p:par>
                                <p:cTn id="38" presetID="42" presetClass="path" presetSubtype="0" accel="50000" decel="50000" fill="hold" grpId="1" nodeType="withEffect">
                                  <p:stCondLst>
                                    <p:cond delay="0"/>
                                  </p:stCondLst>
                                  <p:childTnLst>
                                    <p:animMotion origin="layout" path="M 0.22586 0.17686 L 0.39444 0.17254 " pathEditMode="relative" rAng="0" ptsTypes="AA">
                                      <p:cBhvr>
                                        <p:cTn id="39" dur="3000" fill="hold"/>
                                        <p:tgtEl>
                                          <p:spTgt spid="68"/>
                                        </p:tgtEl>
                                        <p:attrNameLst>
                                          <p:attrName>ppt_x</p:attrName>
                                          <p:attrName>ppt_y</p:attrName>
                                        </p:attrNameLst>
                                      </p:cBhvr>
                                      <p:rCtr x="8420" y="-216"/>
                                    </p:animMotion>
                                  </p:childTnLst>
                                </p:cTn>
                              </p:par>
                            </p:childTnLst>
                          </p:cTn>
                        </p:par>
                        <p:par>
                          <p:cTn id="40" fill="hold">
                            <p:stCondLst>
                              <p:cond delay="13500"/>
                            </p:stCondLst>
                            <p:childTnLst>
                              <p:par>
                                <p:cTn id="41" presetID="10" presetClass="exit" presetSubtype="0" fill="hold" grpId="2" nodeType="afterEffect">
                                  <p:stCondLst>
                                    <p:cond delay="0"/>
                                  </p:stCondLst>
                                  <p:childTnLst>
                                    <p:animEffect transition="out" filter="fade">
                                      <p:cBhvr>
                                        <p:cTn id="42" dur="1000"/>
                                        <p:tgtEl>
                                          <p:spTgt spid="70"/>
                                        </p:tgtEl>
                                      </p:cBhvr>
                                    </p:animEffect>
                                    <p:set>
                                      <p:cBhvr>
                                        <p:cTn id="43" dur="1" fill="hold">
                                          <p:stCondLst>
                                            <p:cond delay="999"/>
                                          </p:stCondLst>
                                        </p:cTn>
                                        <p:tgtEl>
                                          <p:spTgt spid="70"/>
                                        </p:tgtEl>
                                        <p:attrNameLst>
                                          <p:attrName>style.visibility</p:attrName>
                                        </p:attrNameLst>
                                      </p:cBhvr>
                                      <p:to>
                                        <p:strVal val="hidden"/>
                                      </p:to>
                                    </p:set>
                                  </p:childTnLst>
                                </p:cTn>
                              </p:par>
                              <p:par>
                                <p:cTn id="44" presetID="45"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2000"/>
                                        <p:tgtEl>
                                          <p:spTgt spid="44"/>
                                        </p:tgtEl>
                                      </p:cBhvr>
                                    </p:animEffect>
                                    <p:anim calcmode="lin" valueType="num">
                                      <p:cBhvr>
                                        <p:cTn id="47" dur="2000" fill="hold"/>
                                        <p:tgtEl>
                                          <p:spTgt spid="44"/>
                                        </p:tgtEl>
                                        <p:attrNameLst>
                                          <p:attrName>ppt_w</p:attrName>
                                        </p:attrNameLst>
                                      </p:cBhvr>
                                      <p:tavLst>
                                        <p:tav tm="0" fmla="#ppt_w*sin(2.5*pi*$)">
                                          <p:val>
                                            <p:fltVal val="0"/>
                                          </p:val>
                                        </p:tav>
                                        <p:tav tm="100000">
                                          <p:val>
                                            <p:fltVal val="1"/>
                                          </p:val>
                                        </p:tav>
                                      </p:tavLst>
                                    </p:anim>
                                    <p:anim calcmode="lin" valueType="num">
                                      <p:cBhvr>
                                        <p:cTn id="48" dur="2000" fill="hold"/>
                                        <p:tgtEl>
                                          <p:spTgt spid="44"/>
                                        </p:tgtEl>
                                        <p:attrNameLst>
                                          <p:attrName>ppt_h</p:attrName>
                                        </p:attrNameLst>
                                      </p:cBhvr>
                                      <p:tavLst>
                                        <p:tav tm="0">
                                          <p:val>
                                            <p:strVal val="#ppt_h"/>
                                          </p:val>
                                        </p:tav>
                                        <p:tav tm="100000">
                                          <p:val>
                                            <p:strVal val="#ppt_h"/>
                                          </p:val>
                                        </p:tav>
                                      </p:tavLst>
                                    </p:anim>
                                  </p:childTnLst>
                                </p:cTn>
                              </p:par>
                            </p:childTnLst>
                          </p:cTn>
                        </p:par>
                        <p:par>
                          <p:cTn id="49" fill="hold">
                            <p:stCondLst>
                              <p:cond delay="15500"/>
                            </p:stCondLst>
                            <p:childTnLst>
                              <p:par>
                                <p:cTn id="50" presetID="42" presetClass="path" presetSubtype="0" accel="50000" decel="50000" fill="hold" grpId="1" nodeType="afterEffect">
                                  <p:stCondLst>
                                    <p:cond delay="0"/>
                                  </p:stCondLst>
                                  <p:childTnLst>
                                    <p:animMotion origin="layout" path="M 0 -1.85185E-6 L 0.06024 -0.01852 " pathEditMode="relative" rAng="0" ptsTypes="AA">
                                      <p:cBhvr>
                                        <p:cTn id="51" dur="1000" fill="hold"/>
                                        <p:tgtEl>
                                          <p:spTgt spid="44"/>
                                        </p:tgtEl>
                                        <p:attrNameLst>
                                          <p:attrName>ppt_x</p:attrName>
                                          <p:attrName>ppt_y</p:attrName>
                                        </p:attrNameLst>
                                      </p:cBhvr>
                                      <p:rCtr x="3003" y="-926"/>
                                    </p:animMotion>
                                  </p:childTnLst>
                                </p:cTn>
                              </p:par>
                            </p:childTnLst>
                          </p:cTn>
                        </p:par>
                        <p:par>
                          <p:cTn id="52" fill="hold">
                            <p:stCondLst>
                              <p:cond delay="16500"/>
                            </p:stCondLst>
                            <p:childTnLst>
                              <p:par>
                                <p:cTn id="53" presetID="42" presetClass="path" presetSubtype="0" accel="50000" decel="50000" fill="hold" grpId="2" nodeType="afterEffect">
                                  <p:stCondLst>
                                    <p:cond delay="0"/>
                                  </p:stCondLst>
                                  <p:childTnLst>
                                    <p:animMotion origin="layout" path="M 0.39444 0.17254 L 0.65989 0.17531 " pathEditMode="relative" rAng="0" ptsTypes="AA">
                                      <p:cBhvr>
                                        <p:cTn id="54" dur="2000" fill="hold"/>
                                        <p:tgtEl>
                                          <p:spTgt spid="68"/>
                                        </p:tgtEl>
                                        <p:attrNameLst>
                                          <p:attrName>ppt_x</p:attrName>
                                          <p:attrName>ppt_y</p:attrName>
                                        </p:attrNameLst>
                                      </p:cBhvr>
                                      <p:rCtr x="13264" y="123"/>
                                    </p:animMotion>
                                  </p:childTnLst>
                                </p:cTn>
                              </p:par>
                              <p:par>
                                <p:cTn id="55" presetID="42" presetClass="path" presetSubtype="0" accel="50000" decel="50000" fill="hold" grpId="2" nodeType="withEffect">
                                  <p:stCondLst>
                                    <p:cond delay="0"/>
                                  </p:stCondLst>
                                  <p:childTnLst>
                                    <p:animMotion origin="layout" path="M 0.06024 -0.01852 L 0.28559 0.29105 " pathEditMode="relative" rAng="0" ptsTypes="AA">
                                      <p:cBhvr>
                                        <p:cTn id="56" dur="2000" fill="hold"/>
                                        <p:tgtEl>
                                          <p:spTgt spid="44"/>
                                        </p:tgtEl>
                                        <p:attrNameLst>
                                          <p:attrName>ppt_x</p:attrName>
                                          <p:attrName>ppt_y</p:attrName>
                                        </p:attrNameLst>
                                      </p:cBhvr>
                                      <p:rCtr x="11267" y="15463"/>
                                    </p:animMotion>
                                  </p:childTnLst>
                                </p:cTn>
                              </p:par>
                            </p:childTnLst>
                          </p:cTn>
                        </p:par>
                        <p:par>
                          <p:cTn id="57" fill="hold">
                            <p:stCondLst>
                              <p:cond delay="18500"/>
                            </p:stCondLst>
                            <p:childTnLst>
                              <p:par>
                                <p:cTn id="58" presetID="10" presetClass="exit" presetSubtype="0" fill="hold" grpId="3" nodeType="afterEffect">
                                  <p:stCondLst>
                                    <p:cond delay="1500"/>
                                  </p:stCondLst>
                                  <p:childTnLst>
                                    <p:animEffect transition="out" filter="fade">
                                      <p:cBhvr>
                                        <p:cTn id="59" dur="1000"/>
                                        <p:tgtEl>
                                          <p:spTgt spid="44"/>
                                        </p:tgtEl>
                                      </p:cBhvr>
                                    </p:animEffect>
                                    <p:set>
                                      <p:cBhvr>
                                        <p:cTn id="60" dur="1" fill="hold">
                                          <p:stCondLst>
                                            <p:cond delay="999"/>
                                          </p:stCondLst>
                                        </p:cTn>
                                        <p:tgtEl>
                                          <p:spTgt spid="44"/>
                                        </p:tgtEl>
                                        <p:attrNameLst>
                                          <p:attrName>style.visibility</p:attrName>
                                        </p:attrNameLst>
                                      </p:cBhvr>
                                      <p:to>
                                        <p:strVal val="hidden"/>
                                      </p:to>
                                    </p:set>
                                  </p:childTnLst>
                                </p:cTn>
                              </p:par>
                              <p:par>
                                <p:cTn id="61" presetID="10" presetClass="exit" presetSubtype="0" fill="hold" grpId="5" nodeType="withEffect">
                                  <p:stCondLst>
                                    <p:cond delay="1500"/>
                                  </p:stCondLst>
                                  <p:childTnLst>
                                    <p:animEffect transition="out" filter="fade">
                                      <p:cBhvr>
                                        <p:cTn id="62" dur="1000"/>
                                        <p:tgtEl>
                                          <p:spTgt spid="68"/>
                                        </p:tgtEl>
                                      </p:cBhvr>
                                    </p:animEffect>
                                    <p:set>
                                      <p:cBhvr>
                                        <p:cTn id="63" dur="1" fill="hold">
                                          <p:stCondLst>
                                            <p:cond delay="9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68" grpId="2" animBg="1"/>
      <p:bldP spid="68" grpId="3" animBg="1"/>
      <p:bldP spid="68" grpId="4" animBg="1"/>
      <p:bldP spid="68" grpId="5" animBg="1"/>
      <p:bldP spid="70" grpId="0" animBg="1"/>
      <p:bldP spid="70" grpId="1" animBg="1"/>
      <p:bldP spid="70" grpId="2" animBg="1"/>
      <p:bldP spid="70" grpId="3" animBg="1"/>
      <p:bldP spid="70" grpId="4" animBg="1"/>
      <p:bldP spid="44" grpId="0" animBg="1"/>
      <p:bldP spid="44" grpId="1" animBg="1"/>
      <p:bldP spid="44" grpId="2" animBg="1"/>
      <p:bldP spid="44" grpId="3"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49620" y="1015700"/>
            <a:ext cx="9313035" cy="4826600"/>
          </a:xfrm>
        </p:spPr>
        <p:txBody>
          <a:bodyPr>
            <a:normAutofit/>
          </a:bodyPr>
          <a:lstStyle/>
          <a:p>
            <a:r>
              <a:rPr lang="de-CH" b="1">
                <a:solidFill>
                  <a:srgbClr val="00254C"/>
                </a:solidFill>
              </a:rPr>
              <a:t>UDI Daten Upload per </a:t>
            </a:r>
            <a:r>
              <a:rPr lang="de-CH" b="1" err="1">
                <a:solidFill>
                  <a:srgbClr val="00254C"/>
                </a:solidFill>
              </a:rPr>
              <a:t>WebService</a:t>
            </a:r>
            <a:endParaRPr lang="de-CH" b="1">
              <a:solidFill>
                <a:srgbClr val="00254C"/>
              </a:solidFill>
            </a:endParaRPr>
          </a:p>
          <a:p>
            <a:endParaRPr lang="de-CH">
              <a:solidFill>
                <a:srgbClr val="00254C"/>
              </a:solidFill>
            </a:endParaRPr>
          </a:p>
          <a:p>
            <a:endParaRPr lang="de-CH">
              <a:solidFill>
                <a:srgbClr val="00254C"/>
              </a:solidFill>
            </a:endParaRPr>
          </a:p>
          <a:p>
            <a:endParaRPr lang="de-CH" b="1">
              <a:solidFill>
                <a:srgbClr val="00254C"/>
              </a:solidFill>
            </a:endParaRPr>
          </a:p>
        </p:txBody>
      </p:sp>
      <p:pic>
        <p:nvPicPr>
          <p:cNvPr id="2" name="Grafik 1">
            <a:extLst>
              <a:ext uri="{FF2B5EF4-FFF2-40B4-BE49-F238E27FC236}">
                <a16:creationId xmlns:a16="http://schemas.microsoft.com/office/drawing/2014/main" id="{B8787862-9EAF-4F6C-8DD5-530C6E13C50F}"/>
              </a:ext>
            </a:extLst>
          </p:cNvPr>
          <p:cNvPicPr>
            <a:picLocks noChangeAspect="1"/>
          </p:cNvPicPr>
          <p:nvPr/>
        </p:nvPicPr>
        <p:blipFill>
          <a:blip r:embed="rId2"/>
          <a:stretch>
            <a:fillRect/>
          </a:stretch>
        </p:blipFill>
        <p:spPr>
          <a:xfrm>
            <a:off x="1103446" y="1770744"/>
            <a:ext cx="9259209" cy="2284013"/>
          </a:xfrm>
          <a:prstGeom prst="rect">
            <a:avLst/>
          </a:prstGeom>
        </p:spPr>
      </p:pic>
      <p:sp>
        <p:nvSpPr>
          <p:cNvPr id="4" name="Rechteck 3">
            <a:extLst>
              <a:ext uri="{FF2B5EF4-FFF2-40B4-BE49-F238E27FC236}">
                <a16:creationId xmlns:a16="http://schemas.microsoft.com/office/drawing/2014/main" id="{96C61715-A613-41E7-ADF4-D5DABDDCFF95}"/>
              </a:ext>
            </a:extLst>
          </p:cNvPr>
          <p:cNvSpPr/>
          <p:nvPr/>
        </p:nvSpPr>
        <p:spPr>
          <a:xfrm>
            <a:off x="479376" y="4219569"/>
            <a:ext cx="11233248" cy="2278188"/>
          </a:xfrm>
          <a:prstGeom prst="rect">
            <a:avLst/>
          </a:prstGeom>
        </p:spPr>
        <p:txBody>
          <a:bodyPr wrap="square">
            <a:spAutoFit/>
          </a:bodyPr>
          <a:lstStyle/>
          <a:p>
            <a:pPr marL="487668">
              <a:lnSpc>
                <a:spcPct val="107000"/>
              </a:lnSpc>
              <a:spcAft>
                <a:spcPts val="1067"/>
              </a:spcAft>
            </a:pPr>
            <a:r>
              <a:rPr lang="de-DE" sz="1867">
                <a:solidFill>
                  <a:srgbClr val="00254C"/>
                </a:solidFill>
                <a:latin typeface="Segoe UI"/>
                <a:cs typeface="Segoe UI"/>
              </a:rPr>
              <a:t>Im rechten Bereich ist der Status durch Europe IT Consulting GmbH zu sehen.</a:t>
            </a:r>
            <a:endParaRPr lang="de-CH" sz="1867">
              <a:solidFill>
                <a:srgbClr val="00254C"/>
              </a:solidFill>
              <a:latin typeface="Segoe UI"/>
              <a:cs typeface="Segoe UI"/>
            </a:endParaRPr>
          </a:p>
          <a:p>
            <a:pPr marL="487668">
              <a:lnSpc>
                <a:spcPct val="107000"/>
              </a:lnSpc>
              <a:spcAft>
                <a:spcPts val="1067"/>
              </a:spcAft>
            </a:pPr>
            <a:r>
              <a:rPr lang="de-DE" sz="1867">
                <a:solidFill>
                  <a:srgbClr val="00254C"/>
                </a:solidFill>
                <a:latin typeface="Segoe UI"/>
                <a:cs typeface="Segoe UI"/>
              </a:rPr>
              <a:t>Im linken Bereich sehen Sie den Status auf der GUDID (nur Produktiv System). Beachten Sie dass es bis zu einem Monat dauert bis die </a:t>
            </a:r>
            <a:r>
              <a:rPr lang="de-DE" sz="1867" err="1">
                <a:solidFill>
                  <a:srgbClr val="00254C"/>
                </a:solidFill>
                <a:latin typeface="Segoe UI"/>
                <a:cs typeface="Segoe UI"/>
              </a:rPr>
              <a:t>AccessGUDID</a:t>
            </a:r>
            <a:r>
              <a:rPr lang="de-DE" sz="1867">
                <a:solidFill>
                  <a:srgbClr val="00254C"/>
                </a:solidFill>
                <a:latin typeface="Segoe UI"/>
                <a:cs typeface="Segoe UI"/>
              </a:rPr>
              <a:t> diese Daten veröffentlicht. Die Daten werden gemäss Definition der FDA erst 7 Tage nach Erreichen des Public date veröffentlicht. Diesen Zeitraum nennt die FDA „Grace </a:t>
            </a:r>
            <a:r>
              <a:rPr lang="de-DE" sz="1867" err="1">
                <a:solidFill>
                  <a:srgbClr val="00254C"/>
                </a:solidFill>
                <a:latin typeface="Segoe UI"/>
                <a:cs typeface="Segoe UI"/>
              </a:rPr>
              <a:t>Period</a:t>
            </a:r>
            <a:r>
              <a:rPr lang="de-DE" sz="1867">
                <a:solidFill>
                  <a:srgbClr val="00254C"/>
                </a:solidFill>
                <a:latin typeface="Segoe UI"/>
                <a:cs typeface="Segoe UI"/>
              </a:rPr>
              <a:t>“.</a:t>
            </a:r>
            <a:endParaRPr lang="de-CH" sz="1867">
              <a:solidFill>
                <a:srgbClr val="00254C"/>
              </a:solidFill>
              <a:latin typeface="Segoe UI"/>
              <a:cs typeface="Segoe UI"/>
            </a:endParaRPr>
          </a:p>
          <a:p>
            <a:pPr marL="487668">
              <a:lnSpc>
                <a:spcPct val="107000"/>
              </a:lnSpc>
              <a:spcAft>
                <a:spcPts val="1067"/>
              </a:spcAft>
            </a:pPr>
            <a:r>
              <a:rPr lang="de-DE" sz="1867">
                <a:solidFill>
                  <a:srgbClr val="00254C"/>
                </a:solidFill>
                <a:latin typeface="Segoe UI"/>
                <a:cs typeface="Segoe UI"/>
              </a:rPr>
              <a:t>(WEB Adresse:</a:t>
            </a:r>
            <a:r>
              <a:rPr lang="de-DE" sz="2400" i="1">
                <a:latin typeface="Arial" panose="020B0604020202020204" pitchFamily="34" charset="0"/>
                <a:ea typeface="Calibri" panose="020F0502020204030204" pitchFamily="34" charset="0"/>
              </a:rPr>
              <a:t> </a:t>
            </a:r>
            <a:r>
              <a:rPr lang="de-DE" sz="1867" i="1" u="sng">
                <a:solidFill>
                  <a:srgbClr val="0563C1"/>
                </a:solidFill>
                <a:latin typeface="Arial" panose="020B0604020202020204" pitchFamily="34" charset="0"/>
                <a:ea typeface="Calibri" panose="020F0502020204030204" pitchFamily="34" charset="0"/>
                <a:hlinkClick r:id="rId3"/>
              </a:rPr>
              <a:t>https://accessgudid.nlm.nih.gov / </a:t>
            </a:r>
            <a:r>
              <a:rPr lang="de-DE" sz="1867" b="1">
                <a:solidFill>
                  <a:srgbClr val="00254C"/>
                </a:solidFill>
                <a:latin typeface="Segoe UI"/>
                <a:cs typeface="Segoe UI"/>
              </a:rPr>
              <a:t> </a:t>
            </a:r>
            <a:r>
              <a:rPr lang="de-DE" sz="1867">
                <a:solidFill>
                  <a:srgbClr val="00254C"/>
                </a:solidFill>
                <a:latin typeface="Segoe UI"/>
                <a:cs typeface="Segoe UI"/>
              </a:rPr>
              <a:t>)</a:t>
            </a:r>
            <a:endParaRPr lang="de-CH" sz="1867">
              <a:solidFill>
                <a:srgbClr val="00254C"/>
              </a:solidFill>
              <a:latin typeface="Segoe UI"/>
              <a:cs typeface="Segoe UI"/>
            </a:endParaRPr>
          </a:p>
        </p:txBody>
      </p:sp>
    </p:spTree>
    <p:extLst>
      <p:ext uri="{BB962C8B-B14F-4D97-AF65-F5344CB8AC3E}">
        <p14:creationId xmlns:p14="http://schemas.microsoft.com/office/powerpoint/2010/main" val="16408921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Daten Upload per </a:t>
            </a:r>
            <a:r>
              <a:rPr lang="de-CH" b="1" err="1">
                <a:solidFill>
                  <a:srgbClr val="00254C"/>
                </a:solidFill>
              </a:rPr>
              <a:t>WebService</a:t>
            </a:r>
            <a:endParaRPr lang="de-CH" b="1">
              <a:solidFill>
                <a:srgbClr val="00254C"/>
              </a:solidFill>
            </a:endParaRPr>
          </a:p>
          <a:p>
            <a:pPr marL="380990" indent="-380990">
              <a:buFont typeface="Wingdings" panose="05000000000000000000" pitchFamily="2" charset="2"/>
              <a:buChar char="Ø"/>
            </a:pPr>
            <a:endParaRPr lang="de-CH">
              <a:solidFill>
                <a:srgbClr val="00254C"/>
              </a:solidFill>
            </a:endParaRPr>
          </a:p>
        </p:txBody>
      </p:sp>
      <p:pic>
        <p:nvPicPr>
          <p:cNvPr id="5" name="Grafik 4">
            <a:extLst>
              <a:ext uri="{FF2B5EF4-FFF2-40B4-BE49-F238E27FC236}">
                <a16:creationId xmlns:a16="http://schemas.microsoft.com/office/drawing/2014/main" id="{01F13CAF-2FA1-411D-A030-6608D97A7CEE}"/>
              </a:ext>
            </a:extLst>
          </p:cNvPr>
          <p:cNvPicPr>
            <a:picLocks noChangeAspect="1"/>
          </p:cNvPicPr>
          <p:nvPr/>
        </p:nvPicPr>
        <p:blipFill>
          <a:blip r:embed="rId2"/>
          <a:stretch>
            <a:fillRect/>
          </a:stretch>
        </p:blipFill>
        <p:spPr>
          <a:xfrm>
            <a:off x="1007435" y="1700808"/>
            <a:ext cx="3216000" cy="1983387"/>
          </a:xfrm>
          <a:prstGeom prst="rect">
            <a:avLst/>
          </a:prstGeom>
        </p:spPr>
      </p:pic>
      <p:sp>
        <p:nvSpPr>
          <p:cNvPr id="6" name="Rechteck 5">
            <a:extLst>
              <a:ext uri="{FF2B5EF4-FFF2-40B4-BE49-F238E27FC236}">
                <a16:creationId xmlns:a16="http://schemas.microsoft.com/office/drawing/2014/main" id="{A62BF832-0E07-4588-BF42-A27A2C414776}"/>
              </a:ext>
            </a:extLst>
          </p:cNvPr>
          <p:cNvSpPr/>
          <p:nvPr/>
        </p:nvSpPr>
        <p:spPr>
          <a:xfrm>
            <a:off x="1007435" y="3297907"/>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00297D1C-5914-4FA9-92FC-46D340C028CA}"/>
              </a:ext>
            </a:extLst>
          </p:cNvPr>
          <p:cNvPicPr>
            <a:picLocks noChangeAspect="1"/>
          </p:cNvPicPr>
          <p:nvPr/>
        </p:nvPicPr>
        <p:blipFill>
          <a:blip r:embed="rId3"/>
          <a:stretch>
            <a:fillRect/>
          </a:stretch>
        </p:blipFill>
        <p:spPr>
          <a:xfrm>
            <a:off x="6192011" y="1230098"/>
            <a:ext cx="5619061" cy="4650533"/>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3BB082BC-A150-49FC-828D-979C839656F0}"/>
              </a:ext>
            </a:extLst>
          </p:cNvPr>
          <p:cNvPicPr>
            <a:picLocks noChangeAspect="1"/>
          </p:cNvPicPr>
          <p:nvPr/>
        </p:nvPicPr>
        <p:blipFill>
          <a:blip r:embed="rId4"/>
          <a:stretch>
            <a:fillRect/>
          </a:stretch>
        </p:blipFill>
        <p:spPr>
          <a:xfrm>
            <a:off x="1333433" y="3901694"/>
            <a:ext cx="5780004" cy="2145661"/>
          </a:xfrm>
          <a:prstGeom prst="rect">
            <a:avLst/>
          </a:prstGeom>
        </p:spPr>
      </p:pic>
      <p:sp>
        <p:nvSpPr>
          <p:cNvPr id="8" name="Rechteck 7">
            <a:extLst>
              <a:ext uri="{FF2B5EF4-FFF2-40B4-BE49-F238E27FC236}">
                <a16:creationId xmlns:a16="http://schemas.microsoft.com/office/drawing/2014/main" id="{9C347195-183E-41DD-AADD-A09080C1BBA0}"/>
              </a:ext>
            </a:extLst>
          </p:cNvPr>
          <p:cNvSpPr/>
          <p:nvPr/>
        </p:nvSpPr>
        <p:spPr>
          <a:xfrm>
            <a:off x="5615947" y="810646"/>
            <a:ext cx="6516805" cy="377155"/>
          </a:xfrm>
          <a:prstGeom prst="rect">
            <a:avLst/>
          </a:prstGeom>
        </p:spPr>
        <p:txBody>
          <a:bodyPr wrap="square">
            <a:spAutoFit/>
          </a:bodyPr>
          <a:lstStyle/>
          <a:p>
            <a:pPr marL="487668">
              <a:lnSpc>
                <a:spcPct val="107000"/>
              </a:lnSpc>
              <a:spcAft>
                <a:spcPts val="1067"/>
              </a:spcAft>
            </a:pPr>
            <a:r>
              <a:rPr lang="de-DE" sz="1867">
                <a:solidFill>
                  <a:srgbClr val="00254C"/>
                </a:solidFill>
                <a:latin typeface="Segoe UI"/>
                <a:cs typeface="Segoe UI"/>
              </a:rPr>
              <a:t>UDI Datenübertragung per Webservice Selektionsbild</a:t>
            </a:r>
            <a:endParaRPr lang="de-CH" sz="1867">
              <a:solidFill>
                <a:srgbClr val="00254C"/>
              </a:solidFill>
              <a:latin typeface="Segoe UI"/>
              <a:cs typeface="Segoe UI"/>
            </a:endParaRPr>
          </a:p>
        </p:txBody>
      </p:sp>
      <p:sp>
        <p:nvSpPr>
          <p:cNvPr id="9" name="Rechteck 8">
            <a:extLst>
              <a:ext uri="{FF2B5EF4-FFF2-40B4-BE49-F238E27FC236}">
                <a16:creationId xmlns:a16="http://schemas.microsoft.com/office/drawing/2014/main" id="{FA6CD371-7085-4611-8EA7-E0B700ECEA4C}"/>
              </a:ext>
            </a:extLst>
          </p:cNvPr>
          <p:cNvSpPr/>
          <p:nvPr/>
        </p:nvSpPr>
        <p:spPr>
          <a:xfrm>
            <a:off x="335360" y="6119518"/>
            <a:ext cx="7539275" cy="377155"/>
          </a:xfrm>
          <a:prstGeom prst="rect">
            <a:avLst/>
          </a:prstGeom>
        </p:spPr>
        <p:txBody>
          <a:bodyPr wrap="square">
            <a:spAutoFit/>
          </a:bodyPr>
          <a:lstStyle/>
          <a:p>
            <a:pPr marL="487668">
              <a:lnSpc>
                <a:spcPct val="107000"/>
              </a:lnSpc>
              <a:spcAft>
                <a:spcPts val="1067"/>
              </a:spcAft>
            </a:pPr>
            <a:r>
              <a:rPr lang="de-DE" sz="1867">
                <a:solidFill>
                  <a:srgbClr val="00254C"/>
                </a:solidFill>
                <a:latin typeface="Segoe UI"/>
                <a:cs typeface="Segoe UI"/>
              </a:rPr>
              <a:t>UDI Übersichtsanzeige mit dem neuen Feld für den Online Status</a:t>
            </a:r>
            <a:endParaRPr lang="de-CH" sz="1867">
              <a:solidFill>
                <a:srgbClr val="00254C"/>
              </a:solidFill>
              <a:latin typeface="Segoe UI"/>
              <a:cs typeface="Segoe UI"/>
            </a:endParaRPr>
          </a:p>
        </p:txBody>
      </p:sp>
    </p:spTree>
    <p:extLst>
      <p:ext uri="{BB962C8B-B14F-4D97-AF65-F5344CB8AC3E}">
        <p14:creationId xmlns:p14="http://schemas.microsoft.com/office/powerpoint/2010/main" val="40178229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58E74964-015B-44F8-82FB-1FB653205E08}"/>
              </a:ext>
            </a:extLst>
          </p:cNvPr>
          <p:cNvSpPr>
            <a:spLocks noGrp="1"/>
          </p:cNvSpPr>
          <p:nvPr>
            <p:ph sz="quarter" idx="19"/>
          </p:nvPr>
        </p:nvSpPr>
        <p:spPr>
          <a:xfrm>
            <a:off x="1008000" y="1219200"/>
            <a:ext cx="9313035" cy="4826600"/>
          </a:xfrm>
        </p:spPr>
        <p:txBody>
          <a:bodyPr>
            <a:normAutofit/>
          </a:bodyPr>
          <a:lstStyle/>
          <a:p>
            <a:r>
              <a:rPr lang="en-US" b="1" dirty="0">
                <a:solidFill>
                  <a:srgbClr val="00254C"/>
                </a:solidFill>
              </a:rPr>
              <a:t>UDI </a:t>
            </a:r>
            <a:r>
              <a:rPr lang="en-US" b="1" dirty="0" err="1">
                <a:solidFill>
                  <a:srgbClr val="00254C"/>
                </a:solidFill>
              </a:rPr>
              <a:t>Daten</a:t>
            </a:r>
            <a:r>
              <a:rPr lang="en-US" b="1" dirty="0">
                <a:solidFill>
                  <a:srgbClr val="00254C"/>
                </a:solidFill>
              </a:rPr>
              <a:t> Upload per Webservice</a:t>
            </a:r>
            <a:endParaRPr lang="de-CH" b="1" dirty="0">
              <a:solidFill>
                <a:srgbClr val="00254C"/>
              </a:solidFill>
            </a:endParaRPr>
          </a:p>
          <a:p>
            <a:endParaRPr lang="de-CH" dirty="0">
              <a:solidFill>
                <a:srgbClr val="00254C"/>
              </a:solidFill>
            </a:endParaRPr>
          </a:p>
          <a:p>
            <a:r>
              <a:rPr lang="de-CH" dirty="0">
                <a:solidFill>
                  <a:srgbClr val="00254C"/>
                </a:solidFill>
              </a:rPr>
              <a:t>Aufgabe:	Führen Sie den Datenupload mit dem </a:t>
            </a:r>
            <a:r>
              <a:rPr lang="de-CH" dirty="0" err="1">
                <a:solidFill>
                  <a:srgbClr val="00254C"/>
                </a:solidFill>
              </a:rPr>
              <a:t>WebService</a:t>
            </a:r>
            <a:r>
              <a:rPr lang="de-CH" dirty="0">
                <a:solidFill>
                  <a:srgbClr val="00254C"/>
                </a:solidFill>
              </a:rPr>
              <a:t> auf dem Testsystem 			durch. </a:t>
            </a:r>
          </a:p>
          <a:p>
            <a:r>
              <a:rPr lang="de-CH" dirty="0">
                <a:solidFill>
                  <a:srgbClr val="00254C"/>
                </a:solidFill>
                <a:highlight>
                  <a:srgbClr val="FFFF00"/>
                </a:highlight>
              </a:rPr>
              <a:t>Achtung: 	Ihre Sandbox System sollte nicht mit den produktiven UDI </a:t>
            </a:r>
            <a:r>
              <a:rPr lang="de-CH" dirty="0" err="1">
                <a:solidFill>
                  <a:srgbClr val="00254C"/>
                </a:solidFill>
                <a:highlight>
                  <a:srgbClr val="FFFF00"/>
                </a:highlight>
              </a:rPr>
              <a:t>WebService</a:t>
            </a:r>
            <a:r>
              <a:rPr lang="de-CH" dirty="0">
                <a:solidFill>
                  <a:srgbClr val="00254C"/>
                </a:solidFill>
                <a:highlight>
                  <a:srgbClr val="FFFF00"/>
                </a:highlight>
              </a:rPr>
              <a:t> 			der Europe IT Consulting GmbH verbunden sein.</a:t>
            </a:r>
          </a:p>
          <a:p>
            <a:endParaRPr lang="de-CH" dirty="0">
              <a:solidFill>
                <a:srgbClr val="00254C"/>
              </a:solidFill>
              <a:highlight>
                <a:srgbClr val="FFFF00"/>
              </a:highlight>
            </a:endParaRPr>
          </a:p>
          <a:p>
            <a:endParaRPr lang="de-CH" dirty="0">
              <a:solidFill>
                <a:srgbClr val="00254C"/>
              </a:solidFill>
              <a:highlight>
                <a:srgbClr val="FFFF00"/>
              </a:highlight>
            </a:endParaRPr>
          </a:p>
          <a:p>
            <a:r>
              <a:rPr lang="de-CH" dirty="0">
                <a:solidFill>
                  <a:srgbClr val="00254C"/>
                </a:solidFill>
              </a:rPr>
              <a:t>Transaktionscode: </a:t>
            </a:r>
            <a:r>
              <a:rPr lang="en-US" dirty="0">
                <a:solidFill>
                  <a:srgbClr val="00254C"/>
                </a:solidFill>
              </a:rPr>
              <a:t>/UDI/US_UDI_TRANSFER </a:t>
            </a:r>
            <a:endParaRPr lang="de-CH" dirty="0">
              <a:solidFill>
                <a:srgbClr val="00254C"/>
              </a:solidFill>
            </a:endParaRPr>
          </a:p>
          <a:p>
            <a:endParaRPr lang="de-CH" dirty="0">
              <a:solidFill>
                <a:srgbClr val="00254C"/>
              </a:solidFill>
              <a:highlight>
                <a:srgbClr val="FFFF00"/>
              </a:highlight>
            </a:endParaRPr>
          </a:p>
          <a:p>
            <a:endParaRPr lang="de-CH" dirty="0">
              <a:solidFill>
                <a:srgbClr val="00254C"/>
              </a:solidFill>
              <a:highlight>
                <a:srgbClr val="FFFF00"/>
              </a:highlight>
            </a:endParaRPr>
          </a:p>
          <a:p>
            <a:endParaRPr lang="de-CH" dirty="0">
              <a:solidFill>
                <a:srgbClr val="00254C"/>
              </a:solidFill>
            </a:endParaRPr>
          </a:p>
        </p:txBody>
      </p:sp>
      <p:pic>
        <p:nvPicPr>
          <p:cNvPr id="5" name="Grafik 4" descr="Bleistift">
            <a:extLst>
              <a:ext uri="{FF2B5EF4-FFF2-40B4-BE49-F238E27FC236}">
                <a16:creationId xmlns:a16="http://schemas.microsoft.com/office/drawing/2014/main" id="{E8CA7C7F-F2F8-4057-9D1D-6C1B2514CB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28223240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fontScale="92500"/>
          </a:bodyPr>
          <a:lstStyle/>
          <a:p>
            <a:r>
              <a:rPr lang="de-CH" b="1">
                <a:solidFill>
                  <a:srgbClr val="00254C"/>
                </a:solidFill>
              </a:rPr>
              <a:t>UDI GUDID Status Aktualisierung</a:t>
            </a:r>
          </a:p>
          <a:p>
            <a:endParaRPr lang="de-CH">
              <a:solidFill>
                <a:srgbClr val="00254C"/>
              </a:solidFill>
            </a:endParaRPr>
          </a:p>
          <a:p>
            <a:r>
              <a:rPr lang="de-DE">
                <a:solidFill>
                  <a:srgbClr val="00254C"/>
                </a:solidFill>
              </a:rPr>
              <a:t>Dieser Report macht eine Online Abfrage über einen von der Europe IT Consulting GmbH zur Verfügung gestellten Service. Es werden zum einen der GUDID Status abgefragt und des weiteren der Verarbeitungsstatus bei der Datenübertragung zur GUDID. </a:t>
            </a:r>
            <a:endParaRPr lang="de-CH">
              <a:solidFill>
                <a:srgbClr val="00254C"/>
              </a:solidFill>
            </a:endParaRPr>
          </a:p>
          <a:p>
            <a:r>
              <a:rPr lang="de-DE">
                <a:solidFill>
                  <a:srgbClr val="00254C"/>
                </a:solidFill>
              </a:rPr>
              <a:t>Wenn Sie die Aktualisierung der </a:t>
            </a:r>
            <a:r>
              <a:rPr lang="de-DE" err="1">
                <a:solidFill>
                  <a:srgbClr val="00254C"/>
                </a:solidFill>
              </a:rPr>
              <a:t>AccessGUDID</a:t>
            </a:r>
            <a:r>
              <a:rPr lang="de-DE">
                <a:solidFill>
                  <a:srgbClr val="00254C"/>
                </a:solidFill>
              </a:rPr>
              <a:t> für die Aktualisierung im Hintergrund eingestellt haben (STATUS_UPDATE = 2 oder 3), dann müssen Sie den Report /UDI/US_UDI_STATUS_READ für den Hintergrundjob im SAP einplanen. Idealerweise planen Sie den Job einmal täglich </a:t>
            </a:r>
            <a:r>
              <a:rPr lang="de-DE" err="1">
                <a:solidFill>
                  <a:srgbClr val="00254C"/>
                </a:solidFill>
              </a:rPr>
              <a:t>ausserhalb</a:t>
            </a:r>
            <a:r>
              <a:rPr lang="de-DE">
                <a:solidFill>
                  <a:srgbClr val="00254C"/>
                </a:solidFill>
              </a:rPr>
              <a:t> der Arbeitszeiten ein (22:00 Uhr – 4:00 Uhr).</a:t>
            </a:r>
            <a:endParaRPr lang="de-DE" b="1">
              <a:solidFill>
                <a:srgbClr val="00254C"/>
              </a:solidFill>
            </a:endParaRPr>
          </a:p>
          <a:p>
            <a:r>
              <a:rPr lang="de-DE">
                <a:solidFill>
                  <a:srgbClr val="00254C"/>
                </a:solidFill>
              </a:rPr>
              <a:t>Die Laufzeit des Reports ist abhängig von der Anzahl zu aktualisierenden Datensätze.</a:t>
            </a:r>
            <a:endParaRPr lang="de-CH">
              <a:solidFill>
                <a:srgbClr val="00254C"/>
              </a:solidFill>
            </a:endParaRPr>
          </a:p>
          <a:p>
            <a:r>
              <a:rPr lang="de-DE">
                <a:solidFill>
                  <a:srgbClr val="00254C"/>
                </a:solidFill>
              </a:rPr>
              <a:t>Formel für die Laufzeitberechnung</a:t>
            </a:r>
            <a:endParaRPr lang="de-CH">
              <a:solidFill>
                <a:srgbClr val="00254C"/>
              </a:solidFill>
            </a:endParaRPr>
          </a:p>
          <a:p>
            <a:r>
              <a:rPr lang="de-DE" i="1">
                <a:solidFill>
                  <a:srgbClr val="00254C"/>
                </a:solidFill>
              </a:rPr>
              <a:t>Laufzeit = Anzahl UDI Datensätze x 1 Sekunde.</a:t>
            </a:r>
          </a:p>
          <a:p>
            <a:endParaRPr lang="de-CH" i="1">
              <a:solidFill>
                <a:srgbClr val="00254C"/>
              </a:solidFill>
            </a:endParaRPr>
          </a:p>
          <a:p>
            <a:r>
              <a:rPr lang="de-DE">
                <a:solidFill>
                  <a:srgbClr val="00254C"/>
                </a:solidFill>
              </a:rPr>
              <a:t>Sie können jedoch auch den Report direkt über die Transaktion /UDI/US_UDI_STATUS_UPD ausführen.</a:t>
            </a:r>
            <a:endParaRPr lang="de-CH">
              <a:solidFill>
                <a:srgbClr val="00254C"/>
              </a:solidFill>
            </a:endParaRPr>
          </a:p>
          <a:p>
            <a:endParaRPr lang="de-CH">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32397773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GUDID Status Aktualisierung</a:t>
            </a:r>
          </a:p>
          <a:p>
            <a:pPr marL="380990" indent="-380990">
              <a:buFont typeface="Wingdings" panose="05000000000000000000" pitchFamily="2" charset="2"/>
              <a:buChar char="Ø"/>
            </a:pPr>
            <a:endParaRPr lang="de-CH">
              <a:solidFill>
                <a:srgbClr val="00254C"/>
              </a:solidFill>
            </a:endParaRPr>
          </a:p>
        </p:txBody>
      </p:sp>
      <p:pic>
        <p:nvPicPr>
          <p:cNvPr id="4" name="Grafik 3">
            <a:extLst>
              <a:ext uri="{FF2B5EF4-FFF2-40B4-BE49-F238E27FC236}">
                <a16:creationId xmlns:a16="http://schemas.microsoft.com/office/drawing/2014/main" id="{6E23D927-22EC-4D84-8541-8BD710A01BAC}"/>
              </a:ext>
            </a:extLst>
          </p:cNvPr>
          <p:cNvPicPr>
            <a:picLocks noChangeAspect="1"/>
          </p:cNvPicPr>
          <p:nvPr/>
        </p:nvPicPr>
        <p:blipFill>
          <a:blip r:embed="rId2"/>
          <a:stretch>
            <a:fillRect/>
          </a:stretch>
        </p:blipFill>
        <p:spPr>
          <a:xfrm>
            <a:off x="1007435" y="1700808"/>
            <a:ext cx="3216000" cy="1983387"/>
          </a:xfrm>
          <a:prstGeom prst="rect">
            <a:avLst/>
          </a:prstGeom>
        </p:spPr>
      </p:pic>
      <p:sp>
        <p:nvSpPr>
          <p:cNvPr id="5" name="Rechteck 4">
            <a:extLst>
              <a:ext uri="{FF2B5EF4-FFF2-40B4-BE49-F238E27FC236}">
                <a16:creationId xmlns:a16="http://schemas.microsoft.com/office/drawing/2014/main" id="{B8DB557B-65C8-4941-99A4-C4661D6BD800}"/>
              </a:ext>
            </a:extLst>
          </p:cNvPr>
          <p:cNvSpPr/>
          <p:nvPr/>
        </p:nvSpPr>
        <p:spPr>
          <a:xfrm>
            <a:off x="1007435" y="3478989"/>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BC0350D5-0644-497D-A0DF-E9B932390D3D}"/>
              </a:ext>
            </a:extLst>
          </p:cNvPr>
          <p:cNvPicPr>
            <a:picLocks noChangeAspect="1"/>
          </p:cNvPicPr>
          <p:nvPr/>
        </p:nvPicPr>
        <p:blipFill>
          <a:blip r:embed="rId3"/>
          <a:stretch>
            <a:fillRect/>
          </a:stretch>
        </p:blipFill>
        <p:spPr>
          <a:xfrm>
            <a:off x="4655841" y="1700808"/>
            <a:ext cx="6470449" cy="4462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04883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dirty="0">
                <a:solidFill>
                  <a:schemeClr val="bg1"/>
                </a:solidFill>
              </a:rPr>
              <a:t>UDI </a:t>
            </a:r>
            <a:r>
              <a:rPr lang="de-CH" dirty="0">
                <a:solidFill>
                  <a:schemeClr val="bg1"/>
                </a:solidFill>
              </a:rPr>
              <a:t>Transaktionen</a:t>
            </a:r>
          </a:p>
        </p:txBody>
      </p:sp>
      <p:sp>
        <p:nvSpPr>
          <p:cNvPr id="7" name="Inhaltsplatzhalter 6">
            <a:extLst>
              <a:ext uri="{FF2B5EF4-FFF2-40B4-BE49-F238E27FC236}">
                <a16:creationId xmlns:a16="http://schemas.microsoft.com/office/drawing/2014/main" id="{D8D70B80-2946-47F6-8B5D-0BA1A33D88CC}"/>
              </a:ext>
            </a:extLst>
          </p:cNvPr>
          <p:cNvSpPr txBox="1">
            <a:spLocks/>
          </p:cNvSpPr>
          <p:nvPr/>
        </p:nvSpPr>
        <p:spPr>
          <a:xfrm>
            <a:off x="960000" y="1200000"/>
            <a:ext cx="9313035" cy="4826600"/>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67" b="1" dirty="0">
                <a:solidFill>
                  <a:srgbClr val="00254C"/>
                </a:solidFill>
              </a:rPr>
              <a:t>UDI GUDID Status </a:t>
            </a:r>
            <a:r>
              <a:rPr lang="en-US" sz="1867" b="1" dirty="0" err="1">
                <a:solidFill>
                  <a:srgbClr val="00254C"/>
                </a:solidFill>
              </a:rPr>
              <a:t>Aktualisierung</a:t>
            </a:r>
            <a:endParaRPr lang="en-US" sz="1867" b="1" dirty="0">
              <a:solidFill>
                <a:srgbClr val="00254C"/>
              </a:solidFill>
            </a:endParaRPr>
          </a:p>
          <a:p>
            <a:endParaRPr lang="de-CH" sz="1867" dirty="0">
              <a:solidFill>
                <a:srgbClr val="00254C"/>
              </a:solidFill>
            </a:endParaRPr>
          </a:p>
          <a:p>
            <a:r>
              <a:rPr lang="de-CH" sz="1867" dirty="0">
                <a:solidFill>
                  <a:srgbClr val="00254C"/>
                </a:solidFill>
              </a:rPr>
              <a:t>Aufgabe:	Führen Sie die Statusaktualisierung für ein UDI Datenstamm durch.</a:t>
            </a:r>
          </a:p>
          <a:p>
            <a:r>
              <a:rPr lang="de-CH" sz="1867" dirty="0">
                <a:solidFill>
                  <a:srgbClr val="00254C"/>
                </a:solidFill>
              </a:rPr>
              <a:t>		Der GUDID Status sollte sich nicht verändert haben (immer noch leer).</a:t>
            </a:r>
          </a:p>
          <a:p>
            <a:r>
              <a:rPr lang="de-CH" sz="1867" dirty="0">
                <a:solidFill>
                  <a:srgbClr val="00254C"/>
                </a:solidFill>
              </a:rPr>
              <a:t>		Der UDI Transfer Status sollte sich verändert haben.</a:t>
            </a:r>
          </a:p>
          <a:p>
            <a:endParaRPr lang="de-CH" sz="1867" dirty="0">
              <a:solidFill>
                <a:srgbClr val="00254C"/>
              </a:solidFill>
            </a:endParaRPr>
          </a:p>
          <a:p>
            <a:endParaRPr lang="de-CH" sz="1867" dirty="0">
              <a:solidFill>
                <a:srgbClr val="00254C"/>
              </a:solidFill>
            </a:endParaRPr>
          </a:p>
          <a:p>
            <a:r>
              <a:rPr lang="de-CH" sz="1867" dirty="0">
                <a:solidFill>
                  <a:srgbClr val="00254C"/>
                </a:solidFill>
              </a:rPr>
              <a:t>Transaktionscode: /UDI/US_UDI_STAT_UPD</a:t>
            </a:r>
          </a:p>
          <a:p>
            <a:endParaRPr lang="de-CH" sz="1867" dirty="0">
              <a:solidFill>
                <a:srgbClr val="00254C"/>
              </a:solidFill>
            </a:endParaRPr>
          </a:p>
          <a:p>
            <a:endParaRPr lang="de-CH" sz="1867" dirty="0">
              <a:solidFill>
                <a:srgbClr val="00254C"/>
              </a:solidFill>
            </a:endParaRPr>
          </a:p>
          <a:p>
            <a:endParaRPr lang="de-CH" sz="1867" b="1" dirty="0">
              <a:solidFill>
                <a:srgbClr val="00254C"/>
              </a:solidFill>
            </a:endParaRPr>
          </a:p>
        </p:txBody>
      </p:sp>
      <p:pic>
        <p:nvPicPr>
          <p:cNvPr id="8" name="Grafik 7" descr="Bleistift">
            <a:extLst>
              <a:ext uri="{FF2B5EF4-FFF2-40B4-BE49-F238E27FC236}">
                <a16:creationId xmlns:a16="http://schemas.microsoft.com/office/drawing/2014/main" id="{C5AC71B8-4334-469D-B0CA-8CA086EADB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35771157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3D582B-89C7-48D0-A866-09D8382D7B21}"/>
              </a:ext>
            </a:extLst>
          </p:cNvPr>
          <p:cNvSpPr>
            <a:spLocks noGrp="1"/>
          </p:cNvSpPr>
          <p:nvPr>
            <p:ph type="body" sz="quarter" idx="20"/>
          </p:nvPr>
        </p:nvSpPr>
        <p:spPr>
          <a:xfrm>
            <a:off x="2594181" y="1918043"/>
            <a:ext cx="7902644" cy="333375"/>
          </a:xfrm>
        </p:spPr>
        <p:txBody>
          <a:bodyPr>
            <a:normAutofit fontScale="92500" lnSpcReduction="20000"/>
          </a:bodyPr>
          <a:lstStyle/>
          <a:p>
            <a:r>
              <a:rPr lang="de-DE" dirty="0"/>
              <a:t>GUDID Web Zugang</a:t>
            </a:r>
          </a:p>
        </p:txBody>
      </p:sp>
      <p:pic>
        <p:nvPicPr>
          <p:cNvPr id="5" name="Grafik 4">
            <a:extLst>
              <a:ext uri="{FF2B5EF4-FFF2-40B4-BE49-F238E27FC236}">
                <a16:creationId xmlns:a16="http://schemas.microsoft.com/office/drawing/2014/main" id="{86584A1D-F237-4305-80B5-B83FDCAC26A1}"/>
              </a:ext>
            </a:extLst>
          </p:cNvPr>
          <p:cNvPicPr>
            <a:picLocks noChangeAspect="1"/>
          </p:cNvPicPr>
          <p:nvPr/>
        </p:nvPicPr>
        <p:blipFill>
          <a:blip r:embed="rId2"/>
          <a:stretch>
            <a:fillRect/>
          </a:stretch>
        </p:blipFill>
        <p:spPr>
          <a:xfrm>
            <a:off x="2075591" y="942976"/>
            <a:ext cx="7522229" cy="4972049"/>
          </a:xfrm>
          <a:prstGeom prst="rect">
            <a:avLst/>
          </a:prstGeom>
        </p:spPr>
      </p:pic>
      <p:sp>
        <p:nvSpPr>
          <p:cNvPr id="4" name="Textplatzhalter 2">
            <a:extLst>
              <a:ext uri="{FF2B5EF4-FFF2-40B4-BE49-F238E27FC236}">
                <a16:creationId xmlns:a16="http://schemas.microsoft.com/office/drawing/2014/main" id="{75DC372F-9740-4BDF-A7DE-7D4EADA914BD}"/>
              </a:ext>
            </a:extLst>
          </p:cNvPr>
          <p:cNvSpPr>
            <a:spLocks noGrp="1"/>
          </p:cNvSpPr>
          <p:nvPr>
            <p:ph type="body" sz="quarter" idx="18"/>
          </p:nvPr>
        </p:nvSpPr>
        <p:spPr>
          <a:xfrm>
            <a:off x="1835197" y="197805"/>
            <a:ext cx="9120584" cy="359247"/>
          </a:xfrm>
        </p:spPr>
        <p:txBody>
          <a:bodyPr>
            <a:normAutofit fontScale="92500" lnSpcReduction="10000"/>
          </a:bodyPr>
          <a:lstStyle/>
          <a:p>
            <a:r>
              <a:rPr lang="en-US" dirty="0">
                <a:solidFill>
                  <a:schemeClr val="bg1"/>
                </a:solidFill>
              </a:rPr>
              <a:t>GUDID Web </a:t>
            </a:r>
            <a:r>
              <a:rPr lang="en-US" dirty="0" err="1">
                <a:solidFill>
                  <a:schemeClr val="bg1"/>
                </a:solidFill>
              </a:rPr>
              <a:t>Zugang</a:t>
            </a:r>
            <a:r>
              <a:rPr lang="en-US" dirty="0">
                <a:solidFill>
                  <a:schemeClr val="bg1"/>
                </a:solidFill>
              </a:rPr>
              <a:t> </a:t>
            </a:r>
            <a:endParaRPr lang="de-CH" dirty="0">
              <a:solidFill>
                <a:schemeClr val="bg1"/>
              </a:solidFill>
            </a:endParaRPr>
          </a:p>
        </p:txBody>
      </p:sp>
    </p:spTree>
    <p:extLst>
      <p:ext uri="{BB962C8B-B14F-4D97-AF65-F5344CB8AC3E}">
        <p14:creationId xmlns:p14="http://schemas.microsoft.com/office/powerpoint/2010/main" val="6152452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149AD-F86B-4FDC-9BB4-8780800447F9}"/>
              </a:ext>
            </a:extLst>
          </p:cNvPr>
          <p:cNvSpPr>
            <a:spLocks noGrp="1"/>
          </p:cNvSpPr>
          <p:nvPr>
            <p:ph type="body" sz="quarter" idx="20"/>
          </p:nvPr>
        </p:nvSpPr>
        <p:spPr>
          <a:xfrm>
            <a:off x="3058853" y="223677"/>
            <a:ext cx="7968460" cy="333375"/>
          </a:xfrm>
        </p:spPr>
        <p:txBody>
          <a:bodyPr>
            <a:normAutofit fontScale="92500" lnSpcReduction="20000"/>
          </a:bodyPr>
          <a:lstStyle/>
          <a:p>
            <a:r>
              <a:rPr lang="de-DE" dirty="0"/>
              <a:t>Benutzung des GUDID Web Zugangs</a:t>
            </a:r>
          </a:p>
        </p:txBody>
      </p:sp>
      <p:pic>
        <p:nvPicPr>
          <p:cNvPr id="5" name="Grafik 4">
            <a:extLst>
              <a:ext uri="{FF2B5EF4-FFF2-40B4-BE49-F238E27FC236}">
                <a16:creationId xmlns:a16="http://schemas.microsoft.com/office/drawing/2014/main" id="{4BB2839B-2FC8-41F0-9EC0-8AC6EB7CE215}"/>
              </a:ext>
            </a:extLst>
          </p:cNvPr>
          <p:cNvPicPr>
            <a:picLocks noChangeAspect="1"/>
          </p:cNvPicPr>
          <p:nvPr/>
        </p:nvPicPr>
        <p:blipFill>
          <a:blip r:embed="rId2"/>
          <a:stretch>
            <a:fillRect/>
          </a:stretch>
        </p:blipFill>
        <p:spPr>
          <a:xfrm>
            <a:off x="3943171" y="1125859"/>
            <a:ext cx="3348653" cy="3510685"/>
          </a:xfrm>
          <a:prstGeom prst="rect">
            <a:avLst/>
          </a:prstGeom>
        </p:spPr>
      </p:pic>
      <p:pic>
        <p:nvPicPr>
          <p:cNvPr id="6" name="Grafik 5">
            <a:extLst>
              <a:ext uri="{FF2B5EF4-FFF2-40B4-BE49-F238E27FC236}">
                <a16:creationId xmlns:a16="http://schemas.microsoft.com/office/drawing/2014/main" id="{6E7FF1B3-73E6-48E4-ACA5-65972F2CA13B}"/>
              </a:ext>
            </a:extLst>
          </p:cNvPr>
          <p:cNvPicPr>
            <a:picLocks noChangeAspect="1"/>
          </p:cNvPicPr>
          <p:nvPr/>
        </p:nvPicPr>
        <p:blipFill>
          <a:blip r:embed="rId3"/>
          <a:stretch>
            <a:fillRect/>
          </a:stretch>
        </p:blipFill>
        <p:spPr>
          <a:xfrm>
            <a:off x="4318801" y="2543564"/>
            <a:ext cx="3122168" cy="3122168"/>
          </a:xfrm>
          <a:prstGeom prst="rect">
            <a:avLst/>
          </a:prstGeom>
        </p:spPr>
      </p:pic>
      <p:sp>
        <p:nvSpPr>
          <p:cNvPr id="7" name="Textplatzhalter 2">
            <a:extLst>
              <a:ext uri="{FF2B5EF4-FFF2-40B4-BE49-F238E27FC236}">
                <a16:creationId xmlns:a16="http://schemas.microsoft.com/office/drawing/2014/main" id="{ACC777EF-95F1-4CF6-BC97-7B4A5C6EE159}"/>
              </a:ext>
            </a:extLst>
          </p:cNvPr>
          <p:cNvSpPr>
            <a:spLocks noGrp="1"/>
          </p:cNvSpPr>
          <p:nvPr>
            <p:ph type="body" sz="quarter" idx="18"/>
          </p:nvPr>
        </p:nvSpPr>
        <p:spPr>
          <a:xfrm>
            <a:off x="1835197" y="197805"/>
            <a:ext cx="9120584" cy="359247"/>
          </a:xfrm>
        </p:spPr>
        <p:txBody>
          <a:bodyPr>
            <a:normAutofit fontScale="92500" lnSpcReduction="10000"/>
          </a:bodyPr>
          <a:lstStyle/>
          <a:p>
            <a:r>
              <a:rPr lang="en-US" dirty="0">
                <a:solidFill>
                  <a:schemeClr val="bg1"/>
                </a:solidFill>
              </a:rPr>
              <a:t>GUDID </a:t>
            </a:r>
            <a:endParaRPr lang="de-CH" dirty="0">
              <a:solidFill>
                <a:schemeClr val="bg1"/>
              </a:solidFill>
            </a:endParaRPr>
          </a:p>
        </p:txBody>
      </p:sp>
      <p:sp>
        <p:nvSpPr>
          <p:cNvPr id="8" name="Rechteck 7">
            <a:extLst>
              <a:ext uri="{FF2B5EF4-FFF2-40B4-BE49-F238E27FC236}">
                <a16:creationId xmlns:a16="http://schemas.microsoft.com/office/drawing/2014/main" id="{AF4639E3-45E2-4C48-AD86-F7B86D947219}"/>
              </a:ext>
            </a:extLst>
          </p:cNvPr>
          <p:cNvSpPr/>
          <p:nvPr/>
        </p:nvSpPr>
        <p:spPr>
          <a:xfrm>
            <a:off x="3852673" y="5732142"/>
            <a:ext cx="4418635" cy="748988"/>
          </a:xfrm>
          <a:prstGeom prst="rect">
            <a:avLst/>
          </a:prstGeom>
        </p:spPr>
        <p:txBody>
          <a:bodyPr wrap="square">
            <a:spAutoFit/>
          </a:bodyPr>
          <a:lstStyle/>
          <a:p>
            <a:r>
              <a:rPr lang="de-DE" sz="1867" b="1" dirty="0">
                <a:solidFill>
                  <a:srgbClr val="00254C"/>
                </a:solidFill>
                <a:latin typeface="Segoe UI"/>
                <a:cs typeface="Segoe UI"/>
              </a:rPr>
              <a:t>Datei: GUDID Account erklärt.mp4</a:t>
            </a:r>
          </a:p>
          <a:p>
            <a:endParaRPr lang="de-DE" sz="2400" dirty="0"/>
          </a:p>
        </p:txBody>
      </p:sp>
    </p:spTree>
    <p:extLst>
      <p:ext uri="{BB962C8B-B14F-4D97-AF65-F5344CB8AC3E}">
        <p14:creationId xmlns:p14="http://schemas.microsoft.com/office/powerpoint/2010/main" val="20603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D83F09-0040-4A46-9830-21DF10D984B2}"/>
              </a:ext>
            </a:extLst>
          </p:cNvPr>
          <p:cNvPicPr>
            <a:picLocks noChangeAspect="1"/>
          </p:cNvPicPr>
          <p:nvPr/>
        </p:nvPicPr>
        <p:blipFill>
          <a:blip r:embed="rId2"/>
          <a:stretch>
            <a:fillRect/>
          </a:stretch>
        </p:blipFill>
        <p:spPr>
          <a:xfrm>
            <a:off x="1108266" y="1047750"/>
            <a:ext cx="9131108" cy="4944129"/>
          </a:xfrm>
          <a:prstGeom prst="rect">
            <a:avLst/>
          </a:prstGeom>
        </p:spPr>
      </p:pic>
      <p:sp>
        <p:nvSpPr>
          <p:cNvPr id="4" name="Textplatzhalter 2">
            <a:extLst>
              <a:ext uri="{FF2B5EF4-FFF2-40B4-BE49-F238E27FC236}">
                <a16:creationId xmlns:a16="http://schemas.microsoft.com/office/drawing/2014/main" id="{E9DC97FE-B103-4D6C-8BB2-425008B5AF9C}"/>
              </a:ext>
            </a:extLst>
          </p:cNvPr>
          <p:cNvSpPr>
            <a:spLocks noGrp="1"/>
          </p:cNvSpPr>
          <p:nvPr>
            <p:ph type="body" sz="quarter" idx="18"/>
          </p:nvPr>
        </p:nvSpPr>
        <p:spPr>
          <a:xfrm>
            <a:off x="1835197" y="197805"/>
            <a:ext cx="9120584" cy="359247"/>
          </a:xfrm>
        </p:spPr>
        <p:txBody>
          <a:bodyPr>
            <a:normAutofit fontScale="92500" lnSpcReduction="10000"/>
          </a:bodyPr>
          <a:lstStyle/>
          <a:p>
            <a:r>
              <a:rPr lang="en-US" dirty="0" err="1">
                <a:solidFill>
                  <a:schemeClr val="bg1"/>
                </a:solidFill>
              </a:rPr>
              <a:t>Prüfziffernberechnung</a:t>
            </a:r>
            <a:r>
              <a:rPr lang="en-US" dirty="0">
                <a:solidFill>
                  <a:schemeClr val="bg1"/>
                </a:solidFill>
              </a:rPr>
              <a:t> </a:t>
            </a:r>
            <a:r>
              <a:rPr lang="en-US" dirty="0" err="1">
                <a:solidFill>
                  <a:schemeClr val="bg1"/>
                </a:solidFill>
              </a:rPr>
              <a:t>für</a:t>
            </a:r>
            <a:r>
              <a:rPr lang="en-US" dirty="0">
                <a:solidFill>
                  <a:schemeClr val="bg1"/>
                </a:solidFill>
              </a:rPr>
              <a:t> GS1 </a:t>
            </a:r>
            <a:r>
              <a:rPr lang="en-US" dirty="0" err="1">
                <a:solidFill>
                  <a:schemeClr val="bg1"/>
                </a:solidFill>
              </a:rPr>
              <a:t>Nummern</a:t>
            </a:r>
            <a:r>
              <a:rPr lang="en-US" dirty="0">
                <a:solidFill>
                  <a:schemeClr val="bg1"/>
                </a:solidFill>
              </a:rPr>
              <a:t> </a:t>
            </a:r>
            <a:endParaRPr lang="de-CH" dirty="0">
              <a:solidFill>
                <a:schemeClr val="bg1"/>
              </a:solidFill>
            </a:endParaRPr>
          </a:p>
        </p:txBody>
      </p:sp>
    </p:spTree>
    <p:extLst>
      <p:ext uri="{BB962C8B-B14F-4D97-AF65-F5344CB8AC3E}">
        <p14:creationId xmlns:p14="http://schemas.microsoft.com/office/powerpoint/2010/main" val="60763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pic>
        <p:nvPicPr>
          <p:cNvPr id="4" name="Grafik 3">
            <a:extLst>
              <a:ext uri="{FF2B5EF4-FFF2-40B4-BE49-F238E27FC236}">
                <a16:creationId xmlns:a16="http://schemas.microsoft.com/office/drawing/2014/main" id="{F6BBADC2-2380-49CC-888C-D4FD697015D4}"/>
              </a:ext>
            </a:extLst>
          </p:cNvPr>
          <p:cNvPicPr>
            <a:picLocks noChangeAspect="1"/>
          </p:cNvPicPr>
          <p:nvPr/>
        </p:nvPicPr>
        <p:blipFill rotWithShape="1">
          <a:blip r:embed="rId3"/>
          <a:srcRect b="30080"/>
          <a:stretch/>
        </p:blipFill>
        <p:spPr>
          <a:xfrm>
            <a:off x="833447" y="1900205"/>
            <a:ext cx="2881708" cy="1528795"/>
          </a:xfrm>
          <a:prstGeom prst="rect">
            <a:avLst/>
          </a:prstGeom>
        </p:spPr>
      </p:pic>
      <p:pic>
        <p:nvPicPr>
          <p:cNvPr id="5" name="Grafik 4">
            <a:extLst>
              <a:ext uri="{FF2B5EF4-FFF2-40B4-BE49-F238E27FC236}">
                <a16:creationId xmlns:a16="http://schemas.microsoft.com/office/drawing/2014/main" id="{3A8C395A-8B3D-42AC-9195-4434164595C8}"/>
              </a:ext>
            </a:extLst>
          </p:cNvPr>
          <p:cNvPicPr>
            <a:picLocks noChangeAspect="1"/>
          </p:cNvPicPr>
          <p:nvPr/>
        </p:nvPicPr>
        <p:blipFill rotWithShape="1">
          <a:blip r:embed="rId4"/>
          <a:srcRect t="7609"/>
          <a:stretch/>
        </p:blipFill>
        <p:spPr>
          <a:xfrm>
            <a:off x="4011927" y="1892829"/>
            <a:ext cx="3429285" cy="1440160"/>
          </a:xfrm>
          <a:prstGeom prst="rect">
            <a:avLst/>
          </a:prstGeom>
        </p:spPr>
      </p:pic>
      <p:pic>
        <p:nvPicPr>
          <p:cNvPr id="6" name="Grafik 5">
            <a:extLst>
              <a:ext uri="{FF2B5EF4-FFF2-40B4-BE49-F238E27FC236}">
                <a16:creationId xmlns:a16="http://schemas.microsoft.com/office/drawing/2014/main" id="{4838D128-2A89-4FEF-91FA-C2E347CDC72A}"/>
              </a:ext>
            </a:extLst>
          </p:cNvPr>
          <p:cNvPicPr>
            <a:picLocks noChangeAspect="1"/>
          </p:cNvPicPr>
          <p:nvPr/>
        </p:nvPicPr>
        <p:blipFill>
          <a:blip r:embed="rId5"/>
          <a:stretch>
            <a:fillRect/>
          </a:stretch>
        </p:blipFill>
        <p:spPr>
          <a:xfrm>
            <a:off x="8205419" y="1875280"/>
            <a:ext cx="2881707" cy="4616117"/>
          </a:xfrm>
          <a:prstGeom prst="rect">
            <a:avLst/>
          </a:prstGeom>
        </p:spPr>
      </p:pic>
      <p:sp>
        <p:nvSpPr>
          <p:cNvPr id="7" name="Ellipse 6">
            <a:extLst>
              <a:ext uri="{FF2B5EF4-FFF2-40B4-BE49-F238E27FC236}">
                <a16:creationId xmlns:a16="http://schemas.microsoft.com/office/drawing/2014/main" id="{05F46B2E-CF3F-43BD-AE41-9B3848B3BD63}"/>
              </a:ext>
            </a:extLst>
          </p:cNvPr>
          <p:cNvSpPr/>
          <p:nvPr/>
        </p:nvSpPr>
        <p:spPr>
          <a:xfrm>
            <a:off x="833448" y="149538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9" name="Ellipse 8">
            <a:extLst>
              <a:ext uri="{FF2B5EF4-FFF2-40B4-BE49-F238E27FC236}">
                <a16:creationId xmlns:a16="http://schemas.microsoft.com/office/drawing/2014/main" id="{8B76831E-5C80-47CC-B13D-A8C7FBD4A118}"/>
              </a:ext>
            </a:extLst>
          </p:cNvPr>
          <p:cNvSpPr/>
          <p:nvPr/>
        </p:nvSpPr>
        <p:spPr>
          <a:xfrm>
            <a:off x="4011927" y="149538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
        <p:nvSpPr>
          <p:cNvPr id="11" name="Ellipse 10">
            <a:extLst>
              <a:ext uri="{FF2B5EF4-FFF2-40B4-BE49-F238E27FC236}">
                <a16:creationId xmlns:a16="http://schemas.microsoft.com/office/drawing/2014/main" id="{A09557D9-B5AC-4393-80C2-AC89A1735B1C}"/>
              </a:ext>
            </a:extLst>
          </p:cNvPr>
          <p:cNvSpPr/>
          <p:nvPr/>
        </p:nvSpPr>
        <p:spPr>
          <a:xfrm>
            <a:off x="8244663" y="14652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3</a:t>
            </a:r>
            <a:endParaRPr lang="de-CH" sz="2400"/>
          </a:p>
        </p:txBody>
      </p:sp>
      <p:sp>
        <p:nvSpPr>
          <p:cNvPr id="16" name="Inhaltsplatzhalter 6">
            <a:extLst>
              <a:ext uri="{FF2B5EF4-FFF2-40B4-BE49-F238E27FC236}">
                <a16:creationId xmlns:a16="http://schemas.microsoft.com/office/drawing/2014/main" id="{BDEFF8CE-D2B1-44B5-AAED-3F0392F7D591}"/>
              </a:ext>
            </a:extLst>
          </p:cNvPr>
          <p:cNvSpPr>
            <a:spLocks noGrp="1"/>
          </p:cNvSpPr>
          <p:nvPr>
            <p:ph sz="quarter" idx="19"/>
          </p:nvPr>
        </p:nvSpPr>
        <p:spPr>
          <a:xfrm>
            <a:off x="815413" y="823043"/>
            <a:ext cx="8352928" cy="1165797"/>
          </a:xfrm>
        </p:spPr>
        <p:txBody>
          <a:bodyPr>
            <a:normAutofit/>
          </a:bodyPr>
          <a:lstStyle/>
          <a:p>
            <a:r>
              <a:rPr lang="en-US" b="1" dirty="0">
                <a:solidFill>
                  <a:srgbClr val="00254C"/>
                </a:solidFill>
              </a:rPr>
              <a:t>DUNS </a:t>
            </a:r>
            <a:r>
              <a:rPr lang="en-US" b="1" dirty="0" err="1">
                <a:solidFill>
                  <a:srgbClr val="00254C"/>
                </a:solidFill>
              </a:rPr>
              <a:t>Nummer</a:t>
            </a:r>
            <a:r>
              <a:rPr lang="en-US" b="1" dirty="0">
                <a:solidFill>
                  <a:srgbClr val="00254C"/>
                </a:solidFill>
              </a:rPr>
              <a:t> des </a:t>
            </a:r>
            <a:r>
              <a:rPr lang="en-US" b="1" dirty="0" err="1">
                <a:solidFill>
                  <a:srgbClr val="00254C"/>
                </a:solidFill>
              </a:rPr>
              <a:t>Unternehmens</a:t>
            </a:r>
            <a:r>
              <a:rPr lang="en-US" b="1" dirty="0">
                <a:solidFill>
                  <a:srgbClr val="00254C"/>
                </a:solidFill>
              </a:rPr>
              <a:t>  -  </a:t>
            </a:r>
            <a:r>
              <a:rPr lang="de-DE" b="1" u="sng" dirty="0">
                <a:solidFill>
                  <a:srgbClr val="00254C"/>
                </a:solidFill>
                <a:hlinkClick r:id="rId6">
                  <a:extLst>
                    <a:ext uri="{A12FA001-AC4F-418D-AE19-62706E023703}">
                      <ahyp:hlinkClr xmlns:ahyp="http://schemas.microsoft.com/office/drawing/2018/hyperlinkcolor" val="tx"/>
                    </a:ext>
                  </a:extLst>
                </a:hlinkClick>
              </a:rPr>
              <a:t>https://www.upik.de/</a:t>
            </a:r>
            <a:endParaRPr lang="en-US" dirty="0">
              <a:solidFill>
                <a:srgbClr val="00254C"/>
              </a:solidFill>
            </a:endParaRPr>
          </a:p>
        </p:txBody>
      </p:sp>
      <p:sp>
        <p:nvSpPr>
          <p:cNvPr id="12" name="Rechteck 11">
            <a:extLst>
              <a:ext uri="{FF2B5EF4-FFF2-40B4-BE49-F238E27FC236}">
                <a16:creationId xmlns:a16="http://schemas.microsoft.com/office/drawing/2014/main" id="{5EBC1447-0D04-4632-95F3-17DD51C07D8E}"/>
              </a:ext>
            </a:extLst>
          </p:cNvPr>
          <p:cNvSpPr/>
          <p:nvPr/>
        </p:nvSpPr>
        <p:spPr>
          <a:xfrm>
            <a:off x="876415" y="2824894"/>
            <a:ext cx="2753367" cy="518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0D9B0B69-525A-4714-A36C-B3FBAD9E3D49}"/>
              </a:ext>
            </a:extLst>
          </p:cNvPr>
          <p:cNvSpPr/>
          <p:nvPr/>
        </p:nvSpPr>
        <p:spPr>
          <a:xfrm>
            <a:off x="8263206" y="2298009"/>
            <a:ext cx="2479529" cy="249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Inhaltsplatzhalter 6">
            <a:extLst>
              <a:ext uri="{FF2B5EF4-FFF2-40B4-BE49-F238E27FC236}">
                <a16:creationId xmlns:a16="http://schemas.microsoft.com/office/drawing/2014/main" id="{FABD57CC-F674-415A-B444-3D7241D65A6C}"/>
              </a:ext>
            </a:extLst>
          </p:cNvPr>
          <p:cNvSpPr txBox="1">
            <a:spLocks/>
          </p:cNvSpPr>
          <p:nvPr/>
        </p:nvSpPr>
        <p:spPr>
          <a:xfrm>
            <a:off x="815413" y="3909053"/>
            <a:ext cx="6432715" cy="1734851"/>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600" dirty="0">
                <a:solidFill>
                  <a:srgbClr val="00254C"/>
                </a:solidFill>
              </a:rPr>
              <a:t>DUNS Nummer suchen oder anlegen</a:t>
            </a:r>
          </a:p>
          <a:p>
            <a:pPr marL="457189" indent="-457189">
              <a:buAutoNum type="arabicPeriod"/>
            </a:pPr>
            <a:r>
              <a:rPr lang="de-DE" sz="1600" dirty="0">
                <a:solidFill>
                  <a:srgbClr val="00254C"/>
                </a:solidFill>
              </a:rPr>
              <a:t>Nach DUNS Nummer suchen</a:t>
            </a:r>
          </a:p>
          <a:p>
            <a:pPr marL="457189" indent="-457189">
              <a:buAutoNum type="arabicPeriod"/>
            </a:pPr>
            <a:r>
              <a:rPr lang="de-DE" sz="1600" dirty="0">
                <a:solidFill>
                  <a:srgbClr val="00254C"/>
                </a:solidFill>
              </a:rPr>
              <a:t>DUNS Nummer entnehmen oder DUNS Nummer anfordern</a:t>
            </a:r>
            <a:endParaRPr lang="de-CH" sz="1600" dirty="0">
              <a:solidFill>
                <a:srgbClr val="00254C"/>
              </a:solidFill>
            </a:endParaRPr>
          </a:p>
        </p:txBody>
      </p:sp>
    </p:spTree>
    <p:extLst>
      <p:ext uri="{BB962C8B-B14F-4D97-AF65-F5344CB8AC3E}">
        <p14:creationId xmlns:p14="http://schemas.microsoft.com/office/powerpoint/2010/main" val="32730820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D8FFE4-4ECB-42A5-B8AA-8947900C5B89}"/>
              </a:ext>
            </a:extLst>
          </p:cNvPr>
          <p:cNvSpPr>
            <a:spLocks noGrp="1"/>
          </p:cNvSpPr>
          <p:nvPr>
            <p:ph type="body" sz="quarter" idx="18"/>
          </p:nvPr>
        </p:nvSpPr>
        <p:spPr>
          <a:xfrm>
            <a:off x="292357" y="1140360"/>
            <a:ext cx="11467844" cy="2288641"/>
          </a:xfrm>
        </p:spPr>
        <p:txBody>
          <a:bodyPr>
            <a:normAutofit/>
          </a:bodyPr>
          <a:lstStyle/>
          <a:p>
            <a:r>
              <a:rPr lang="de-DE" sz="1867" dirty="0">
                <a:solidFill>
                  <a:srgbClr val="00254C"/>
                </a:solidFill>
              </a:rPr>
              <a:t>In der MM02 =&gt; Zusatzdaten =&gt;Karteireiter „Zusätzliche EANs“</a:t>
            </a:r>
          </a:p>
          <a:p>
            <a:endParaRPr lang="de-DE" sz="1867" dirty="0">
              <a:solidFill>
                <a:srgbClr val="00254C"/>
              </a:solidFill>
            </a:endParaRPr>
          </a:p>
          <a:p>
            <a:r>
              <a:rPr lang="de-DE" sz="1867" dirty="0">
                <a:solidFill>
                  <a:srgbClr val="00254C"/>
                </a:solidFill>
              </a:rPr>
              <a:t>Lassen sich durch anhaken des Felder auf der rechten Seite „AP“ dieser ebenfalls berechnen.</a:t>
            </a:r>
          </a:p>
        </p:txBody>
      </p:sp>
      <p:pic>
        <p:nvPicPr>
          <p:cNvPr id="5" name="Inhaltsplatzhalter 4">
            <a:extLst>
              <a:ext uri="{FF2B5EF4-FFF2-40B4-BE49-F238E27FC236}">
                <a16:creationId xmlns:a16="http://schemas.microsoft.com/office/drawing/2014/main" id="{37321F1E-0A2B-4AE7-9A70-D1414F5DF1C0}"/>
              </a:ext>
            </a:extLst>
          </p:cNvPr>
          <p:cNvPicPr>
            <a:picLocks noGrp="1" noChangeAspect="1"/>
          </p:cNvPicPr>
          <p:nvPr>
            <p:ph sz="quarter" idx="19"/>
          </p:nvPr>
        </p:nvPicPr>
        <p:blipFill>
          <a:blip r:embed="rId2"/>
          <a:stretch>
            <a:fillRect/>
          </a:stretch>
        </p:blipFill>
        <p:spPr>
          <a:xfrm>
            <a:off x="1751311" y="2981325"/>
            <a:ext cx="6777173" cy="3076576"/>
          </a:xfrm>
          <a:prstGeom prst="rect">
            <a:avLst/>
          </a:prstGeom>
        </p:spPr>
      </p:pic>
      <p:sp>
        <p:nvSpPr>
          <p:cNvPr id="7" name="Textplatzhalter 2">
            <a:extLst>
              <a:ext uri="{FF2B5EF4-FFF2-40B4-BE49-F238E27FC236}">
                <a16:creationId xmlns:a16="http://schemas.microsoft.com/office/drawing/2014/main" id="{824AC831-07D4-4B32-9B47-AFD98A2C8E10}"/>
              </a:ext>
            </a:extLst>
          </p:cNvPr>
          <p:cNvSpPr txBox="1">
            <a:spLocks/>
          </p:cNvSpPr>
          <p:nvPr/>
        </p:nvSpPr>
        <p:spPr>
          <a:xfrm>
            <a:off x="1835197" y="197805"/>
            <a:ext cx="9120584" cy="359247"/>
          </a:xfrm>
          <a:prstGeom prst="rect">
            <a:avLst/>
          </a:prstGeom>
          <a:noFill/>
          <a:ln>
            <a:noFill/>
          </a:ln>
          <a:effectLst/>
        </p:spPr>
        <p:txBody>
          <a:bodyPr vert="horz" lIns="121920" tIns="60960" rIns="121920" bIns="60960" rtlCol="0">
            <a:normAutofit fontScale="92500" lnSpcReduction="20000"/>
          </a:bodyPr>
          <a:lstStyle>
            <a:lvl1pPr marL="0" indent="0" algn="l" defTabSz="514350" rtl="0" eaLnBrk="1" latinLnBrk="0" hangingPunct="1">
              <a:lnSpc>
                <a:spcPct val="90000"/>
              </a:lnSpc>
              <a:spcBef>
                <a:spcPts val="563"/>
              </a:spcBef>
              <a:buFontTx/>
              <a:buNone/>
              <a:defRPr sz="1600" b="1" kern="1200" baseline="0">
                <a:solidFill>
                  <a:schemeClr val="tx1"/>
                </a:solidFill>
                <a:latin typeface="Segoe UI"/>
                <a:ea typeface="+mn-ea"/>
                <a:cs typeface="Segoe UI"/>
              </a:defRPr>
            </a:lvl1pPr>
            <a:lvl2pPr marL="457200" indent="0" algn="l" defTabSz="514350" rtl="0" eaLnBrk="1" latinLnBrk="0" hangingPunct="1">
              <a:lnSpc>
                <a:spcPct val="90000"/>
              </a:lnSpc>
              <a:spcBef>
                <a:spcPts val="281"/>
              </a:spcBef>
              <a:buFontTx/>
              <a:buNone/>
              <a:defRPr sz="1600" kern="1200">
                <a:solidFill>
                  <a:srgbClr val="00254C"/>
                </a:solidFill>
                <a:latin typeface="+mn-lt"/>
                <a:ea typeface="+mn-ea"/>
                <a:cs typeface="+mn-cs"/>
              </a:defRPr>
            </a:lvl2pPr>
            <a:lvl3pPr marL="914400" indent="0" algn="l" defTabSz="514350" rtl="0" eaLnBrk="1" latinLnBrk="0" hangingPunct="1">
              <a:lnSpc>
                <a:spcPct val="90000"/>
              </a:lnSpc>
              <a:spcBef>
                <a:spcPts val="281"/>
              </a:spcBef>
              <a:buFontTx/>
              <a:buNone/>
              <a:defRPr sz="1600" kern="1200">
                <a:solidFill>
                  <a:srgbClr val="00254C"/>
                </a:solidFill>
                <a:latin typeface="+mn-lt"/>
                <a:ea typeface="+mn-ea"/>
                <a:cs typeface="+mn-cs"/>
              </a:defRPr>
            </a:lvl3pPr>
            <a:lvl4pPr marL="1371600" indent="0" algn="l" defTabSz="514350" rtl="0" eaLnBrk="1" latinLnBrk="0" hangingPunct="1">
              <a:lnSpc>
                <a:spcPct val="90000"/>
              </a:lnSpc>
              <a:spcBef>
                <a:spcPts val="281"/>
              </a:spcBef>
              <a:buFontTx/>
              <a:buNone/>
              <a:defRPr sz="1600" kern="1200">
                <a:solidFill>
                  <a:srgbClr val="00254C"/>
                </a:solidFill>
                <a:latin typeface="+mn-lt"/>
                <a:ea typeface="+mn-ea"/>
                <a:cs typeface="+mn-cs"/>
              </a:defRPr>
            </a:lvl4pPr>
            <a:lvl5pPr marL="1828800" indent="0" algn="l" defTabSz="514350" rtl="0" eaLnBrk="1" latinLnBrk="0" hangingPunct="1">
              <a:lnSpc>
                <a:spcPct val="90000"/>
              </a:lnSpc>
              <a:spcBef>
                <a:spcPts val="281"/>
              </a:spcBef>
              <a:buFontTx/>
              <a:buNone/>
              <a:defRPr sz="1600" kern="1200">
                <a:solidFill>
                  <a:srgbClr val="00254C"/>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2133" dirty="0" err="1">
                <a:solidFill>
                  <a:schemeClr val="bg1"/>
                </a:solidFill>
              </a:rPr>
              <a:t>Prüfziffernberechnung</a:t>
            </a:r>
            <a:r>
              <a:rPr lang="en-US" sz="2133" dirty="0">
                <a:solidFill>
                  <a:schemeClr val="bg1"/>
                </a:solidFill>
              </a:rPr>
              <a:t> </a:t>
            </a:r>
            <a:r>
              <a:rPr lang="en-US" sz="2133" dirty="0" err="1">
                <a:solidFill>
                  <a:schemeClr val="bg1"/>
                </a:solidFill>
              </a:rPr>
              <a:t>für</a:t>
            </a:r>
            <a:r>
              <a:rPr lang="en-US" sz="2133" dirty="0">
                <a:solidFill>
                  <a:schemeClr val="bg1"/>
                </a:solidFill>
              </a:rPr>
              <a:t> GS1 </a:t>
            </a:r>
            <a:r>
              <a:rPr lang="en-US" sz="2133" dirty="0" err="1">
                <a:solidFill>
                  <a:schemeClr val="bg1"/>
                </a:solidFill>
              </a:rPr>
              <a:t>im</a:t>
            </a:r>
            <a:r>
              <a:rPr lang="en-US" sz="2133" dirty="0">
                <a:solidFill>
                  <a:schemeClr val="bg1"/>
                </a:solidFill>
              </a:rPr>
              <a:t> SAP </a:t>
            </a:r>
            <a:endParaRPr lang="de-CH" sz="2133" dirty="0">
              <a:solidFill>
                <a:schemeClr val="bg1"/>
              </a:solidFill>
            </a:endParaRPr>
          </a:p>
        </p:txBody>
      </p:sp>
    </p:spTree>
    <p:extLst>
      <p:ext uri="{BB962C8B-B14F-4D97-AF65-F5344CB8AC3E}">
        <p14:creationId xmlns:p14="http://schemas.microsoft.com/office/powerpoint/2010/main" val="39740708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8DD8323-BC36-42C4-9AAE-DC73AC629933}"/>
              </a:ext>
            </a:extLst>
          </p:cNvPr>
          <p:cNvSpPr/>
          <p:nvPr/>
        </p:nvSpPr>
        <p:spPr>
          <a:xfrm>
            <a:off x="3728618" y="4493981"/>
            <a:ext cx="9782175" cy="748988"/>
          </a:xfrm>
          <a:prstGeom prst="rect">
            <a:avLst/>
          </a:prstGeom>
        </p:spPr>
        <p:txBody>
          <a:bodyPr wrap="square">
            <a:spAutoFit/>
          </a:bodyPr>
          <a:lstStyle/>
          <a:p>
            <a:r>
              <a:rPr lang="de-DE" sz="1867" b="1" dirty="0">
                <a:solidFill>
                  <a:srgbClr val="00254C"/>
                </a:solidFill>
                <a:latin typeface="Segoe UI"/>
                <a:cs typeface="Segoe UI"/>
              </a:rPr>
              <a:t>Datei: UDI FDA Ablaufdiagramm.pdf</a:t>
            </a:r>
          </a:p>
          <a:p>
            <a:endParaRPr lang="de-DE" sz="2400" dirty="0"/>
          </a:p>
        </p:txBody>
      </p:sp>
      <p:sp>
        <p:nvSpPr>
          <p:cNvPr id="4" name="Textplatzhalter 2">
            <a:extLst>
              <a:ext uri="{FF2B5EF4-FFF2-40B4-BE49-F238E27FC236}">
                <a16:creationId xmlns:a16="http://schemas.microsoft.com/office/drawing/2014/main" id="{30F17007-9F9B-46C4-9C25-36CD7A255669}"/>
              </a:ext>
            </a:extLst>
          </p:cNvPr>
          <p:cNvSpPr>
            <a:spLocks noGrp="1"/>
          </p:cNvSpPr>
          <p:nvPr>
            <p:ph type="body" sz="quarter" idx="18"/>
          </p:nvPr>
        </p:nvSpPr>
        <p:spPr>
          <a:xfrm>
            <a:off x="1835197" y="197805"/>
            <a:ext cx="9120584" cy="359247"/>
          </a:xfrm>
        </p:spPr>
        <p:txBody>
          <a:bodyPr>
            <a:normAutofit fontScale="92500" lnSpcReduction="10000"/>
          </a:bodyPr>
          <a:lstStyle/>
          <a:p>
            <a:r>
              <a:rPr lang="de-DE" dirty="0">
                <a:solidFill>
                  <a:schemeClr val="bg1"/>
                </a:solidFill>
              </a:rPr>
              <a:t>Prozess: Datenübertragung zur GUDID</a:t>
            </a:r>
            <a:endParaRPr lang="de-CH" dirty="0">
              <a:solidFill>
                <a:schemeClr val="bg1"/>
              </a:solidFill>
            </a:endParaRPr>
          </a:p>
        </p:txBody>
      </p:sp>
      <p:pic>
        <p:nvPicPr>
          <p:cNvPr id="3" name="Grafik 2">
            <a:extLst>
              <a:ext uri="{FF2B5EF4-FFF2-40B4-BE49-F238E27FC236}">
                <a16:creationId xmlns:a16="http://schemas.microsoft.com/office/drawing/2014/main" id="{3584B24A-2442-4BD2-A354-1AA114F27324}"/>
              </a:ext>
            </a:extLst>
          </p:cNvPr>
          <p:cNvPicPr>
            <a:picLocks noChangeAspect="1"/>
          </p:cNvPicPr>
          <p:nvPr/>
        </p:nvPicPr>
        <p:blipFill>
          <a:blip r:embed="rId2"/>
          <a:stretch>
            <a:fillRect/>
          </a:stretch>
        </p:blipFill>
        <p:spPr>
          <a:xfrm>
            <a:off x="4772345" y="1967203"/>
            <a:ext cx="1873529" cy="2289112"/>
          </a:xfrm>
          <a:prstGeom prst="rect">
            <a:avLst/>
          </a:prstGeom>
        </p:spPr>
      </p:pic>
      <p:sp>
        <p:nvSpPr>
          <p:cNvPr id="6" name="Rechteck 5">
            <a:extLst>
              <a:ext uri="{FF2B5EF4-FFF2-40B4-BE49-F238E27FC236}">
                <a16:creationId xmlns:a16="http://schemas.microsoft.com/office/drawing/2014/main" id="{68F180F8-8C9A-489D-8E66-6CA958EE0F32}"/>
              </a:ext>
            </a:extLst>
          </p:cNvPr>
          <p:cNvSpPr/>
          <p:nvPr/>
        </p:nvSpPr>
        <p:spPr>
          <a:xfrm>
            <a:off x="3869789" y="1293333"/>
            <a:ext cx="4448768" cy="748988"/>
          </a:xfrm>
          <a:prstGeom prst="rect">
            <a:avLst/>
          </a:prstGeom>
        </p:spPr>
        <p:txBody>
          <a:bodyPr wrap="square">
            <a:spAutoFit/>
          </a:bodyPr>
          <a:lstStyle/>
          <a:p>
            <a:r>
              <a:rPr lang="de-DE" sz="1867" dirty="0">
                <a:solidFill>
                  <a:srgbClr val="00254C"/>
                </a:solidFill>
                <a:latin typeface="Segoe UI"/>
                <a:cs typeface="Segoe UI"/>
              </a:rPr>
              <a:t>Datenübertragung zur GUDID</a:t>
            </a:r>
          </a:p>
          <a:p>
            <a:endParaRPr lang="de-DE" sz="2400" dirty="0"/>
          </a:p>
        </p:txBody>
      </p:sp>
    </p:spTree>
    <p:extLst>
      <p:ext uri="{BB962C8B-B14F-4D97-AF65-F5344CB8AC3E}">
        <p14:creationId xmlns:p14="http://schemas.microsoft.com/office/powerpoint/2010/main" val="16901659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Tipp</a:t>
            </a:r>
            <a:endParaRPr lang="de-CH">
              <a:solidFill>
                <a:schemeClr val="bg1"/>
              </a:solidFill>
            </a:endParaRP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6432715" cy="4826600"/>
          </a:xfrm>
        </p:spPr>
        <p:txBody>
          <a:bodyPr>
            <a:normAutofit/>
          </a:bodyPr>
          <a:lstStyle/>
          <a:p>
            <a:r>
              <a:rPr lang="en-US" b="1" err="1">
                <a:solidFill>
                  <a:srgbClr val="00254C"/>
                </a:solidFill>
              </a:rPr>
              <a:t>Gliederung</a:t>
            </a:r>
            <a:r>
              <a:rPr lang="en-US" b="1">
                <a:solidFill>
                  <a:srgbClr val="00254C"/>
                </a:solidFill>
              </a:rPr>
              <a:t> der </a:t>
            </a:r>
            <a:r>
              <a:rPr lang="en-US" b="1" err="1">
                <a:solidFill>
                  <a:srgbClr val="00254C"/>
                </a:solidFill>
              </a:rPr>
              <a:t>Transaktionen</a:t>
            </a:r>
            <a:endParaRPr lang="en-US" b="1" i="1" noProof="0">
              <a:solidFill>
                <a:srgbClr val="00254C"/>
              </a:solidFill>
            </a:endParaRPr>
          </a:p>
          <a:p>
            <a:endParaRPr lang="en-US">
              <a:solidFill>
                <a:srgbClr val="00254C"/>
              </a:solidFill>
            </a:endParaRPr>
          </a:p>
          <a:p>
            <a:r>
              <a:rPr lang="de-DE">
                <a:solidFill>
                  <a:srgbClr val="00254C"/>
                </a:solidFill>
              </a:rPr>
              <a:t>Alle verfügbaren Transaktionen werden in der Transaktion SPRO -&gt; SAP Referenz IMG unter dem Eintrag „UDI Add-On (US – FDA) - Europe IT Consulting GmbH“ aufgelistet.</a:t>
            </a:r>
            <a:endParaRPr lang="de-CH">
              <a:solidFill>
                <a:srgbClr val="00254C"/>
              </a:solidFill>
            </a:endParaRPr>
          </a:p>
          <a:p>
            <a:r>
              <a:rPr lang="de-DE">
                <a:solidFill>
                  <a:srgbClr val="00254C"/>
                </a:solidFill>
              </a:rPr>
              <a:t>Um Ihre tägliche Arbeit zu erleichtern, können Sie sich im SAP Benutzermenü im Bereich der Favoriten die Transaktionen, die Sie am meisten benötigen, hinterlegen.</a:t>
            </a:r>
            <a:endParaRPr lang="de-CH" b="1">
              <a:solidFill>
                <a:srgbClr val="00254C"/>
              </a:solidFill>
            </a:endParaRPr>
          </a:p>
          <a:p>
            <a:endParaRPr lang="de-CH">
              <a:solidFill>
                <a:srgbClr val="00254C"/>
              </a:solidFill>
            </a:endParaRPr>
          </a:p>
          <a:p>
            <a:pPr marL="380990" indent="-380990">
              <a:buFont typeface="Wingdings" panose="05000000000000000000" pitchFamily="2" charset="2"/>
              <a:buChar char="Ø"/>
            </a:pPr>
            <a:endParaRPr lang="de-CH" b="1">
              <a:solidFill>
                <a:srgbClr val="00254C"/>
              </a:solidFill>
            </a:endParaRPr>
          </a:p>
        </p:txBody>
      </p:sp>
      <p:pic>
        <p:nvPicPr>
          <p:cNvPr id="5" name="Grafik 4">
            <a:extLst>
              <a:ext uri="{FF2B5EF4-FFF2-40B4-BE49-F238E27FC236}">
                <a16:creationId xmlns:a16="http://schemas.microsoft.com/office/drawing/2014/main" id="{73CB2869-EE8D-480F-B966-7C31243F74B3}"/>
              </a:ext>
            </a:extLst>
          </p:cNvPr>
          <p:cNvPicPr>
            <a:picLocks noChangeAspect="1"/>
          </p:cNvPicPr>
          <p:nvPr/>
        </p:nvPicPr>
        <p:blipFill>
          <a:blip r:embed="rId2"/>
          <a:stretch>
            <a:fillRect/>
          </a:stretch>
        </p:blipFill>
        <p:spPr>
          <a:xfrm>
            <a:off x="8303861" y="1200000"/>
            <a:ext cx="3458936" cy="4917299"/>
          </a:xfrm>
          <a:prstGeom prst="rect">
            <a:avLst/>
          </a:prstGeom>
        </p:spPr>
      </p:pic>
    </p:spTree>
    <p:extLst>
      <p:ext uri="{BB962C8B-B14F-4D97-AF65-F5344CB8AC3E}">
        <p14:creationId xmlns:p14="http://schemas.microsoft.com/office/powerpoint/2010/main" val="14639265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333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nternet">
            <a:hlinkClick r:id="rId2"/>
            <a:extLst>
              <a:ext uri="{FF2B5EF4-FFF2-40B4-BE49-F238E27FC236}">
                <a16:creationId xmlns:a16="http://schemas.microsoft.com/office/drawing/2014/main" id="{56FE95F3-DAD7-4606-A31B-E1F3D009E3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2656" y="5658491"/>
            <a:ext cx="461219" cy="461219"/>
          </a:xfrm>
          <a:prstGeom prst="rect">
            <a:avLst/>
          </a:prstGeom>
        </p:spPr>
      </p:pic>
      <p:sp>
        <p:nvSpPr>
          <p:cNvPr id="3" name="Rechteck 2">
            <a:extLst>
              <a:ext uri="{FF2B5EF4-FFF2-40B4-BE49-F238E27FC236}">
                <a16:creationId xmlns:a16="http://schemas.microsoft.com/office/drawing/2014/main" id="{630D3A8A-5FB1-4C81-A9EE-72EB801A42DC}"/>
              </a:ext>
            </a:extLst>
          </p:cNvPr>
          <p:cNvSpPr/>
          <p:nvPr/>
        </p:nvSpPr>
        <p:spPr>
          <a:xfrm>
            <a:off x="4470019" y="5758947"/>
            <a:ext cx="262644" cy="262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 name="Picture 9" descr="linkedin - Kostenlose sozialen medien Icons">
            <a:hlinkClick r:id="rId5"/>
            <a:extLst>
              <a:ext uri="{FF2B5EF4-FFF2-40B4-BE49-F238E27FC236}">
                <a16:creationId xmlns:a16="http://schemas.microsoft.com/office/drawing/2014/main" id="{44ABB728-F020-4482-A4B7-B33A957497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2531" y="5742976"/>
            <a:ext cx="302224" cy="302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xing-icon-rund-sgi-gmbh – SGI GmbH">
            <a:hlinkClick r:id="rId7"/>
            <a:extLst>
              <a:ext uri="{FF2B5EF4-FFF2-40B4-BE49-F238E27FC236}">
                <a16:creationId xmlns:a16="http://schemas.microsoft.com/office/drawing/2014/main" id="{3F3E60C9-442A-47D4-91AE-4D276390D61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0711" y="5724219"/>
            <a:ext cx="329763" cy="3297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Youtube Kostenlos Symbol von Simply Styled Icons">
            <a:hlinkClick r:id="rId9"/>
            <a:extLst>
              <a:ext uri="{FF2B5EF4-FFF2-40B4-BE49-F238E27FC236}">
                <a16:creationId xmlns:a16="http://schemas.microsoft.com/office/drawing/2014/main" id="{378EB427-889F-4820-B1CF-5DBB8ABB63E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76429" y="5693347"/>
            <a:ext cx="391507" cy="391507"/>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5C8C973E-89D0-44E4-9B3D-4C6D6C2F1D2B}"/>
              </a:ext>
            </a:extLst>
          </p:cNvPr>
          <p:cNvSpPr txBox="1">
            <a:spLocks/>
          </p:cNvSpPr>
          <p:nvPr/>
        </p:nvSpPr>
        <p:spPr>
          <a:xfrm>
            <a:off x="3822656" y="3635888"/>
            <a:ext cx="3980276" cy="309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600" b="1" dirty="0">
                <a:solidFill>
                  <a:schemeClr val="bg1"/>
                </a:solidFill>
                <a:latin typeface="+mj-lt"/>
                <a:cs typeface="Arial" panose="020B0604020202020204" pitchFamily="34" charset="0"/>
              </a:rPr>
              <a:t>Ismail Demiralp </a:t>
            </a:r>
          </a:p>
          <a:p>
            <a:endParaRPr lang="de-DE" sz="1600" b="1" dirty="0">
              <a:solidFill>
                <a:schemeClr val="bg1"/>
              </a:solidFill>
              <a:latin typeface="+mj-lt"/>
              <a:cs typeface="Arial" panose="020B0604020202020204" pitchFamily="34" charset="0"/>
            </a:endParaRPr>
          </a:p>
          <a:p>
            <a:r>
              <a:rPr lang="de-DE" sz="1600" b="1" dirty="0">
                <a:solidFill>
                  <a:schemeClr val="bg1"/>
                </a:solidFill>
                <a:latin typeface="+mj-lt"/>
                <a:cs typeface="Arial" panose="020B0604020202020204" pitchFamily="34" charset="0"/>
              </a:rPr>
              <a:t> </a:t>
            </a:r>
          </a:p>
          <a:p>
            <a:endParaRPr lang="de-DE" sz="1600" b="1" dirty="0">
              <a:solidFill>
                <a:schemeClr val="bg1"/>
              </a:solidFill>
              <a:latin typeface="+mj-lt"/>
              <a:cs typeface="Arial" panose="020B0604020202020204" pitchFamily="34" charset="0"/>
            </a:endParaRPr>
          </a:p>
          <a:p>
            <a:endParaRPr lang="de-DE" sz="1600" b="1" dirty="0">
              <a:solidFill>
                <a:schemeClr val="bg1"/>
              </a:solidFill>
              <a:latin typeface="+mj-lt"/>
              <a:cs typeface="Arial" panose="020B0604020202020204" pitchFamily="34" charset="0"/>
            </a:endParaRPr>
          </a:p>
          <a:p>
            <a:endParaRPr lang="de-DE" sz="1600" b="1" dirty="0">
              <a:solidFill>
                <a:schemeClr val="bg1"/>
              </a:solidFill>
              <a:latin typeface="+mj-lt"/>
              <a:cs typeface="Arial" panose="020B0604020202020204" pitchFamily="34" charset="0"/>
            </a:endParaRPr>
          </a:p>
          <a:p>
            <a:endParaRPr lang="de-DE" sz="1600" b="1" dirty="0">
              <a:solidFill>
                <a:schemeClr val="bg1"/>
              </a:solidFill>
              <a:latin typeface="+mj-lt"/>
              <a:cs typeface="Arial" panose="020B0604020202020204" pitchFamily="34" charset="0"/>
            </a:endParaRPr>
          </a:p>
          <a:p>
            <a:endParaRPr lang="de-DE" sz="1600" dirty="0">
              <a:solidFill>
                <a:schemeClr val="bg1"/>
              </a:solidFill>
              <a:latin typeface="+mj-lt"/>
              <a:cs typeface="Arial" panose="020B0604020202020204" pitchFamily="34" charset="0"/>
            </a:endParaRPr>
          </a:p>
          <a:p>
            <a:endParaRPr lang="de-DE" sz="1600" dirty="0">
              <a:solidFill>
                <a:schemeClr val="bg1"/>
              </a:solidFill>
              <a:latin typeface="+mj-lt"/>
              <a:cs typeface="Arial" panose="020B0604020202020204" pitchFamily="34" charset="0"/>
            </a:endParaRPr>
          </a:p>
        </p:txBody>
      </p:sp>
      <p:sp>
        <p:nvSpPr>
          <p:cNvPr id="8" name="Titel 1">
            <a:extLst>
              <a:ext uri="{FF2B5EF4-FFF2-40B4-BE49-F238E27FC236}">
                <a16:creationId xmlns:a16="http://schemas.microsoft.com/office/drawing/2014/main" id="{7F178385-5C65-45A1-BBC5-C232EC3E4E99}"/>
              </a:ext>
            </a:extLst>
          </p:cNvPr>
          <p:cNvSpPr txBox="1">
            <a:spLocks/>
          </p:cNvSpPr>
          <p:nvPr/>
        </p:nvSpPr>
        <p:spPr>
          <a:xfrm>
            <a:off x="4180537" y="3951660"/>
            <a:ext cx="3946549" cy="9348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333" b="0" dirty="0">
                <a:solidFill>
                  <a:schemeClr val="bg1"/>
                </a:solidFill>
                <a:latin typeface="+mj-lt"/>
                <a:cs typeface="Arial" panose="020B0604020202020204" pitchFamily="34" charset="0"/>
              </a:rPr>
              <a:t>Geschäftsführer</a:t>
            </a:r>
          </a:p>
          <a:p>
            <a:pPr>
              <a:lnSpc>
                <a:spcPct val="100000"/>
              </a:lnSpc>
            </a:pPr>
            <a:r>
              <a:rPr lang="de-DE" sz="1333" b="0" dirty="0">
                <a:solidFill>
                  <a:schemeClr val="bg1"/>
                </a:solidFill>
                <a:latin typeface="+mj-lt"/>
                <a:cs typeface="Arial" panose="020B0604020202020204" pitchFamily="34" charset="0"/>
                <a:hlinkClick r:id="rId11"/>
              </a:rPr>
              <a:t>id@europe-it-consulting.ch</a:t>
            </a:r>
            <a:r>
              <a:rPr lang="de-DE" sz="1333" b="0" dirty="0">
                <a:solidFill>
                  <a:schemeClr val="bg1"/>
                </a:solidFill>
                <a:latin typeface="+mj-lt"/>
                <a:cs typeface="Arial" panose="020B0604020202020204" pitchFamily="34" charset="0"/>
              </a:rPr>
              <a:t>  </a:t>
            </a:r>
          </a:p>
          <a:p>
            <a:pPr>
              <a:lnSpc>
                <a:spcPct val="100000"/>
              </a:lnSpc>
            </a:pPr>
            <a:r>
              <a:rPr lang="fr-FR" sz="1333" b="0" dirty="0">
                <a:solidFill>
                  <a:schemeClr val="bg1"/>
                </a:solidFill>
                <a:latin typeface="+mj-lt"/>
                <a:cs typeface="Arial" panose="020B0604020202020204" pitchFamily="34" charset="0"/>
              </a:rPr>
              <a:t>+41 61 / 511 92 50</a:t>
            </a:r>
            <a:endParaRPr lang="de-DE" sz="1333" b="1" dirty="0">
              <a:solidFill>
                <a:schemeClr val="bg1"/>
              </a:solidFill>
              <a:latin typeface="+mj-lt"/>
              <a:cs typeface="Arial" panose="020B0604020202020204" pitchFamily="34" charset="0"/>
            </a:endParaRPr>
          </a:p>
          <a:p>
            <a:endParaRPr lang="de-DE" sz="1333" b="1" dirty="0">
              <a:solidFill>
                <a:schemeClr val="bg1"/>
              </a:solidFill>
              <a:latin typeface="+mj-lt"/>
              <a:cs typeface="Arial" panose="020B0604020202020204" pitchFamily="34" charset="0"/>
            </a:endParaRPr>
          </a:p>
          <a:p>
            <a:r>
              <a:rPr lang="de-DE" sz="1333" b="1" dirty="0">
                <a:solidFill>
                  <a:schemeClr val="bg1"/>
                </a:solidFill>
                <a:latin typeface="+mj-lt"/>
                <a:cs typeface="Arial" panose="020B0604020202020204" pitchFamily="34" charset="0"/>
              </a:rPr>
              <a:t> </a:t>
            </a:r>
          </a:p>
          <a:p>
            <a:endParaRPr lang="de-DE" sz="1333" b="1" dirty="0">
              <a:solidFill>
                <a:schemeClr val="bg1"/>
              </a:solidFill>
              <a:latin typeface="+mj-lt"/>
              <a:cs typeface="Arial" panose="020B0604020202020204" pitchFamily="34" charset="0"/>
            </a:endParaRPr>
          </a:p>
          <a:p>
            <a:endParaRPr lang="de-DE" sz="1333" b="1" dirty="0">
              <a:solidFill>
                <a:schemeClr val="bg1"/>
              </a:solidFill>
              <a:latin typeface="+mj-lt"/>
              <a:cs typeface="Arial" panose="020B0604020202020204" pitchFamily="34" charset="0"/>
            </a:endParaRPr>
          </a:p>
          <a:p>
            <a:endParaRPr lang="de-DE" sz="1333" b="1" dirty="0">
              <a:solidFill>
                <a:schemeClr val="bg1"/>
              </a:solidFill>
              <a:latin typeface="+mj-lt"/>
              <a:cs typeface="Arial" panose="020B0604020202020204" pitchFamily="34" charset="0"/>
            </a:endParaRPr>
          </a:p>
          <a:p>
            <a:endParaRPr lang="de-DE" sz="1333" b="1" dirty="0">
              <a:solidFill>
                <a:schemeClr val="bg1"/>
              </a:solidFill>
              <a:latin typeface="+mj-lt"/>
              <a:cs typeface="Arial" panose="020B0604020202020204" pitchFamily="34" charset="0"/>
            </a:endParaRPr>
          </a:p>
          <a:p>
            <a:endParaRPr lang="de-DE" sz="1333" dirty="0">
              <a:solidFill>
                <a:schemeClr val="bg1"/>
              </a:solidFill>
              <a:latin typeface="+mj-lt"/>
              <a:cs typeface="Arial" panose="020B0604020202020204" pitchFamily="34" charset="0"/>
            </a:endParaRPr>
          </a:p>
          <a:p>
            <a:endParaRPr lang="de-DE" sz="1333" dirty="0">
              <a:solidFill>
                <a:schemeClr val="bg1"/>
              </a:solidFill>
              <a:latin typeface="+mj-lt"/>
              <a:cs typeface="Arial" panose="020B0604020202020204" pitchFamily="34" charset="0"/>
            </a:endParaRPr>
          </a:p>
        </p:txBody>
      </p:sp>
      <p:pic>
        <p:nvPicPr>
          <p:cNvPr id="9" name="Grafik 8" descr="Benutzer">
            <a:extLst>
              <a:ext uri="{FF2B5EF4-FFF2-40B4-BE49-F238E27FC236}">
                <a16:creationId xmlns:a16="http://schemas.microsoft.com/office/drawing/2014/main" id="{00BF157C-D57C-46E0-A753-CE843F84FC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35453" y="3999166"/>
            <a:ext cx="220100" cy="220100"/>
          </a:xfrm>
          <a:prstGeom prst="rect">
            <a:avLst/>
          </a:prstGeom>
        </p:spPr>
      </p:pic>
      <p:pic>
        <p:nvPicPr>
          <p:cNvPr id="10" name="Grafik 9" descr="Umschlag">
            <a:extLst>
              <a:ext uri="{FF2B5EF4-FFF2-40B4-BE49-F238E27FC236}">
                <a16:creationId xmlns:a16="http://schemas.microsoft.com/office/drawing/2014/main" id="{ACBF5A65-9003-4C76-B1F3-72EA121CDCE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932133" y="4219266"/>
            <a:ext cx="220100" cy="220100"/>
          </a:xfrm>
          <a:prstGeom prst="rect">
            <a:avLst/>
          </a:prstGeom>
        </p:spPr>
      </p:pic>
      <p:pic>
        <p:nvPicPr>
          <p:cNvPr id="11" name="Grafik 10" descr="Telefon">
            <a:extLst>
              <a:ext uri="{FF2B5EF4-FFF2-40B4-BE49-F238E27FC236}">
                <a16:creationId xmlns:a16="http://schemas.microsoft.com/office/drawing/2014/main" id="{7938CD91-3915-464E-8F06-D73F02866D6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35453" y="4415302"/>
            <a:ext cx="214573" cy="214573"/>
          </a:xfrm>
          <a:prstGeom prst="rect">
            <a:avLst/>
          </a:prstGeom>
        </p:spPr>
      </p:pic>
      <p:sp>
        <p:nvSpPr>
          <p:cNvPr id="13" name="Titel 1">
            <a:extLst>
              <a:ext uri="{FF2B5EF4-FFF2-40B4-BE49-F238E27FC236}">
                <a16:creationId xmlns:a16="http://schemas.microsoft.com/office/drawing/2014/main" id="{B984D685-6371-4948-A864-CD16431B3256}"/>
              </a:ext>
            </a:extLst>
          </p:cNvPr>
          <p:cNvSpPr txBox="1">
            <a:spLocks/>
          </p:cNvSpPr>
          <p:nvPr/>
        </p:nvSpPr>
        <p:spPr>
          <a:xfrm>
            <a:off x="8069704" y="3635888"/>
            <a:ext cx="3980276" cy="309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600" b="1" dirty="0">
                <a:solidFill>
                  <a:schemeClr val="bg1"/>
                </a:solidFill>
                <a:latin typeface="+mj-lt"/>
                <a:cs typeface="Arial" panose="020B0604020202020204" pitchFamily="34" charset="0"/>
              </a:rPr>
              <a:t>Ieva Dzene </a:t>
            </a:r>
          </a:p>
          <a:p>
            <a:endParaRPr lang="de-DE" sz="1600" b="1" dirty="0">
              <a:solidFill>
                <a:schemeClr val="bg1"/>
              </a:solidFill>
              <a:latin typeface="+mj-lt"/>
              <a:cs typeface="Arial" panose="020B0604020202020204" pitchFamily="34" charset="0"/>
            </a:endParaRPr>
          </a:p>
          <a:p>
            <a:r>
              <a:rPr lang="de-DE" sz="1600" b="1" dirty="0">
                <a:solidFill>
                  <a:schemeClr val="bg1"/>
                </a:solidFill>
                <a:latin typeface="+mj-lt"/>
                <a:cs typeface="Arial" panose="020B0604020202020204" pitchFamily="34" charset="0"/>
              </a:rPr>
              <a:t> </a:t>
            </a:r>
          </a:p>
          <a:p>
            <a:endParaRPr lang="de-DE" sz="1600" b="1" dirty="0">
              <a:solidFill>
                <a:schemeClr val="bg1"/>
              </a:solidFill>
              <a:latin typeface="+mj-lt"/>
              <a:cs typeface="Arial" panose="020B0604020202020204" pitchFamily="34" charset="0"/>
            </a:endParaRPr>
          </a:p>
          <a:p>
            <a:endParaRPr lang="de-DE" sz="1600" b="1" dirty="0">
              <a:solidFill>
                <a:schemeClr val="bg1"/>
              </a:solidFill>
              <a:latin typeface="+mj-lt"/>
              <a:cs typeface="Arial" panose="020B0604020202020204" pitchFamily="34" charset="0"/>
            </a:endParaRPr>
          </a:p>
          <a:p>
            <a:endParaRPr lang="de-DE" sz="1600" b="1" dirty="0">
              <a:solidFill>
                <a:schemeClr val="bg1"/>
              </a:solidFill>
              <a:latin typeface="+mj-lt"/>
              <a:cs typeface="Arial" panose="020B0604020202020204" pitchFamily="34" charset="0"/>
            </a:endParaRPr>
          </a:p>
          <a:p>
            <a:endParaRPr lang="de-DE" sz="1600" b="1" dirty="0">
              <a:solidFill>
                <a:schemeClr val="bg1"/>
              </a:solidFill>
              <a:latin typeface="+mj-lt"/>
              <a:cs typeface="Arial" panose="020B0604020202020204" pitchFamily="34" charset="0"/>
            </a:endParaRPr>
          </a:p>
          <a:p>
            <a:endParaRPr lang="de-DE" sz="1600" dirty="0">
              <a:solidFill>
                <a:schemeClr val="bg1"/>
              </a:solidFill>
              <a:latin typeface="+mj-lt"/>
              <a:cs typeface="Arial" panose="020B0604020202020204" pitchFamily="34" charset="0"/>
            </a:endParaRPr>
          </a:p>
          <a:p>
            <a:endParaRPr lang="de-DE" sz="1600" dirty="0">
              <a:solidFill>
                <a:schemeClr val="bg1"/>
              </a:solidFill>
              <a:latin typeface="+mj-lt"/>
              <a:cs typeface="Arial" panose="020B0604020202020204" pitchFamily="34" charset="0"/>
            </a:endParaRPr>
          </a:p>
        </p:txBody>
      </p:sp>
      <p:sp>
        <p:nvSpPr>
          <p:cNvPr id="14" name="Titel 1">
            <a:extLst>
              <a:ext uri="{FF2B5EF4-FFF2-40B4-BE49-F238E27FC236}">
                <a16:creationId xmlns:a16="http://schemas.microsoft.com/office/drawing/2014/main" id="{913DB3CA-6F3F-4E23-8934-50DD97AFF6C8}"/>
              </a:ext>
            </a:extLst>
          </p:cNvPr>
          <p:cNvSpPr txBox="1">
            <a:spLocks/>
          </p:cNvSpPr>
          <p:nvPr/>
        </p:nvSpPr>
        <p:spPr>
          <a:xfrm>
            <a:off x="8398357" y="3953422"/>
            <a:ext cx="3645765" cy="9330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333" b="0" dirty="0">
                <a:solidFill>
                  <a:schemeClr val="bg1"/>
                </a:solidFill>
                <a:latin typeface="+mj-lt"/>
                <a:cs typeface="Arial" panose="020B0604020202020204" pitchFamily="34" charset="0"/>
              </a:rPr>
              <a:t>Business Consultant</a:t>
            </a:r>
          </a:p>
          <a:p>
            <a:pPr>
              <a:lnSpc>
                <a:spcPct val="100000"/>
              </a:lnSpc>
            </a:pPr>
            <a:r>
              <a:rPr lang="de-DE" sz="1333" dirty="0">
                <a:solidFill>
                  <a:schemeClr val="bg1"/>
                </a:solidFill>
                <a:cs typeface="Arial" panose="020B0604020202020204" pitchFamily="34" charset="0"/>
                <a:hlinkClick r:id="rId18"/>
              </a:rPr>
              <a:t>i.dzene</a:t>
            </a:r>
            <a:r>
              <a:rPr lang="de-DE" sz="1333" b="0" dirty="0">
                <a:solidFill>
                  <a:schemeClr val="bg1"/>
                </a:solidFill>
                <a:cs typeface="Arial" panose="020B0604020202020204" pitchFamily="34" charset="0"/>
                <a:hlinkClick r:id="rId18"/>
              </a:rPr>
              <a:t>@europe-it-consulting.ch</a:t>
            </a:r>
            <a:r>
              <a:rPr lang="de-DE" sz="1333" b="0" dirty="0">
                <a:solidFill>
                  <a:schemeClr val="bg1"/>
                </a:solidFill>
                <a:latin typeface="+mj-lt"/>
                <a:cs typeface="Arial" panose="020B0604020202020204" pitchFamily="34" charset="0"/>
              </a:rPr>
              <a:t> </a:t>
            </a:r>
          </a:p>
          <a:p>
            <a:pPr>
              <a:lnSpc>
                <a:spcPct val="100000"/>
              </a:lnSpc>
            </a:pPr>
            <a:r>
              <a:rPr lang="fr-FR" sz="1333" b="0" dirty="0">
                <a:solidFill>
                  <a:schemeClr val="bg1"/>
                </a:solidFill>
                <a:latin typeface="+mj-lt"/>
                <a:cs typeface="Arial" panose="020B0604020202020204" pitchFamily="34" charset="0"/>
              </a:rPr>
              <a:t>+41 61 / 511 92 51</a:t>
            </a:r>
            <a:endParaRPr lang="de-DE" sz="1333" b="1" dirty="0">
              <a:solidFill>
                <a:schemeClr val="bg1"/>
              </a:solidFill>
              <a:latin typeface="+mj-lt"/>
              <a:cs typeface="Arial" panose="020B0604020202020204" pitchFamily="34" charset="0"/>
            </a:endParaRPr>
          </a:p>
          <a:p>
            <a:endParaRPr lang="de-DE" sz="1333" b="1" dirty="0">
              <a:solidFill>
                <a:schemeClr val="bg1"/>
              </a:solidFill>
              <a:latin typeface="+mj-lt"/>
              <a:cs typeface="Arial" panose="020B0604020202020204" pitchFamily="34" charset="0"/>
            </a:endParaRPr>
          </a:p>
          <a:p>
            <a:r>
              <a:rPr lang="de-DE" sz="1333" b="1" dirty="0">
                <a:solidFill>
                  <a:schemeClr val="bg1"/>
                </a:solidFill>
                <a:latin typeface="+mj-lt"/>
                <a:cs typeface="Arial" panose="020B0604020202020204" pitchFamily="34" charset="0"/>
              </a:rPr>
              <a:t> </a:t>
            </a:r>
          </a:p>
          <a:p>
            <a:endParaRPr lang="de-DE" sz="1333" b="1" dirty="0">
              <a:solidFill>
                <a:schemeClr val="bg1"/>
              </a:solidFill>
              <a:latin typeface="+mj-lt"/>
              <a:cs typeface="Arial" panose="020B0604020202020204" pitchFamily="34" charset="0"/>
            </a:endParaRPr>
          </a:p>
          <a:p>
            <a:endParaRPr lang="de-DE" sz="1333" b="1" dirty="0">
              <a:solidFill>
                <a:schemeClr val="bg1"/>
              </a:solidFill>
              <a:latin typeface="+mj-lt"/>
              <a:cs typeface="Arial" panose="020B0604020202020204" pitchFamily="34" charset="0"/>
            </a:endParaRPr>
          </a:p>
          <a:p>
            <a:endParaRPr lang="de-DE" sz="1333" b="1" dirty="0">
              <a:solidFill>
                <a:schemeClr val="bg1"/>
              </a:solidFill>
              <a:latin typeface="+mj-lt"/>
              <a:cs typeface="Arial" panose="020B0604020202020204" pitchFamily="34" charset="0"/>
            </a:endParaRPr>
          </a:p>
          <a:p>
            <a:endParaRPr lang="de-DE" sz="1333" b="1" dirty="0">
              <a:solidFill>
                <a:schemeClr val="bg1"/>
              </a:solidFill>
              <a:latin typeface="+mj-lt"/>
              <a:cs typeface="Arial" panose="020B0604020202020204" pitchFamily="34" charset="0"/>
            </a:endParaRPr>
          </a:p>
          <a:p>
            <a:endParaRPr lang="de-DE" sz="1333" dirty="0">
              <a:solidFill>
                <a:schemeClr val="bg1"/>
              </a:solidFill>
              <a:latin typeface="+mj-lt"/>
              <a:cs typeface="Arial" panose="020B0604020202020204" pitchFamily="34" charset="0"/>
            </a:endParaRPr>
          </a:p>
          <a:p>
            <a:endParaRPr lang="de-DE" sz="1333" dirty="0">
              <a:solidFill>
                <a:schemeClr val="bg1"/>
              </a:solidFill>
              <a:latin typeface="+mj-lt"/>
              <a:cs typeface="Arial" panose="020B0604020202020204" pitchFamily="34" charset="0"/>
            </a:endParaRPr>
          </a:p>
        </p:txBody>
      </p:sp>
      <p:pic>
        <p:nvPicPr>
          <p:cNvPr id="15" name="Grafik 14" descr="Benutzer">
            <a:extLst>
              <a:ext uri="{FF2B5EF4-FFF2-40B4-BE49-F238E27FC236}">
                <a16:creationId xmlns:a16="http://schemas.microsoft.com/office/drawing/2014/main" id="{08A4F311-8C25-48B7-8A70-DBD969C6AE8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183541" y="4000929"/>
            <a:ext cx="220100" cy="220100"/>
          </a:xfrm>
          <a:prstGeom prst="rect">
            <a:avLst/>
          </a:prstGeom>
        </p:spPr>
      </p:pic>
      <p:pic>
        <p:nvPicPr>
          <p:cNvPr id="16" name="Grafik 15" descr="Umschlag">
            <a:extLst>
              <a:ext uri="{FF2B5EF4-FFF2-40B4-BE49-F238E27FC236}">
                <a16:creationId xmlns:a16="http://schemas.microsoft.com/office/drawing/2014/main" id="{676FBE9D-5EB2-473C-B16F-9894EE45EBB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80221" y="4221029"/>
            <a:ext cx="220100" cy="220100"/>
          </a:xfrm>
          <a:prstGeom prst="rect">
            <a:avLst/>
          </a:prstGeom>
        </p:spPr>
      </p:pic>
      <p:pic>
        <p:nvPicPr>
          <p:cNvPr id="17" name="Grafik 16" descr="Telefon">
            <a:extLst>
              <a:ext uri="{FF2B5EF4-FFF2-40B4-BE49-F238E27FC236}">
                <a16:creationId xmlns:a16="http://schemas.microsoft.com/office/drawing/2014/main" id="{47EF32A8-8831-4254-97FD-2FD4C0D374E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183784" y="4412794"/>
            <a:ext cx="214573" cy="214573"/>
          </a:xfrm>
          <a:prstGeom prst="rect">
            <a:avLst/>
          </a:prstGeom>
        </p:spPr>
      </p:pic>
    </p:spTree>
    <p:extLst>
      <p:ext uri="{BB962C8B-B14F-4D97-AF65-F5344CB8AC3E}">
        <p14:creationId xmlns:p14="http://schemas.microsoft.com/office/powerpoint/2010/main" val="394135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2A62F59-B4DF-4420-9A6C-BDBC643A7AF5}"/>
              </a:ext>
            </a:extLst>
          </p:cNvPr>
          <p:cNvPicPr>
            <a:picLocks noChangeAspect="1"/>
          </p:cNvPicPr>
          <p:nvPr/>
        </p:nvPicPr>
        <p:blipFill>
          <a:blip r:embed="rId2"/>
          <a:stretch>
            <a:fillRect/>
          </a:stretch>
        </p:blipFill>
        <p:spPr>
          <a:xfrm>
            <a:off x="1040935" y="1691869"/>
            <a:ext cx="3864407" cy="2400000"/>
          </a:xfrm>
          <a:prstGeom prst="rect">
            <a:avLst/>
          </a:prstGeom>
        </p:spPr>
      </p:pic>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960000" y="1200000"/>
            <a:ext cx="4906933" cy="500808"/>
          </a:xfrm>
        </p:spPr>
        <p:txBody>
          <a:bodyPr>
            <a:normAutofit/>
          </a:bodyPr>
          <a:lstStyle/>
          <a:p>
            <a:r>
              <a:rPr lang="en-US" b="1">
                <a:solidFill>
                  <a:srgbClr val="00254C"/>
                </a:solidFill>
              </a:rPr>
              <a:t>DUNS </a:t>
            </a:r>
            <a:r>
              <a:rPr lang="en-US" b="1" err="1">
                <a:solidFill>
                  <a:srgbClr val="00254C"/>
                </a:solidFill>
              </a:rPr>
              <a:t>Nummer</a:t>
            </a:r>
            <a:r>
              <a:rPr lang="en-US" b="1">
                <a:solidFill>
                  <a:srgbClr val="00254C"/>
                </a:solidFill>
              </a:rPr>
              <a:t> des </a:t>
            </a:r>
            <a:r>
              <a:rPr lang="en-US" b="1" err="1">
                <a:solidFill>
                  <a:srgbClr val="00254C"/>
                </a:solidFill>
              </a:rPr>
              <a:t>Unternehmens</a:t>
            </a:r>
            <a:endParaRPr lang="en-US" b="1">
              <a:solidFill>
                <a:srgbClr val="00254C"/>
              </a:solidFill>
            </a:endParaRPr>
          </a:p>
          <a:p>
            <a:endParaRPr lang="en-US">
              <a:solidFill>
                <a:srgbClr val="00254C"/>
              </a:solidFill>
            </a:endParaRPr>
          </a:p>
          <a:p>
            <a:endParaRPr lang="de-CH">
              <a:solidFill>
                <a:srgbClr val="00254C"/>
              </a:solidFill>
            </a:endParaRPr>
          </a:p>
        </p:txBody>
      </p:sp>
      <p:pic>
        <p:nvPicPr>
          <p:cNvPr id="7" name="Grafik 6">
            <a:extLst>
              <a:ext uri="{FF2B5EF4-FFF2-40B4-BE49-F238E27FC236}">
                <a16:creationId xmlns:a16="http://schemas.microsoft.com/office/drawing/2014/main" id="{11EBBCC9-B317-4C99-8DF4-496600CC5B9B}"/>
              </a:ext>
            </a:extLst>
          </p:cNvPr>
          <p:cNvPicPr/>
          <p:nvPr/>
        </p:nvPicPr>
        <p:blipFill>
          <a:blip r:embed="rId3">
            <a:extLst>
              <a:ext uri="{28A0092B-C50C-407E-A947-70E740481C1C}">
                <a14:useLocalDpi xmlns:a14="http://schemas.microsoft.com/office/drawing/2010/main" val="0"/>
              </a:ext>
            </a:extLst>
          </a:blip>
          <a:stretch>
            <a:fillRect/>
          </a:stretch>
        </p:blipFill>
        <p:spPr>
          <a:xfrm>
            <a:off x="552984" y="3236979"/>
            <a:ext cx="4799753" cy="1468120"/>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2C4B23B2-DCC4-4478-95FA-B1FF40DF5F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sp>
        <p:nvSpPr>
          <p:cNvPr id="11" name="Rechteck 10">
            <a:extLst>
              <a:ext uri="{FF2B5EF4-FFF2-40B4-BE49-F238E27FC236}">
                <a16:creationId xmlns:a16="http://schemas.microsoft.com/office/drawing/2014/main" id="{9623159F-A6D2-4676-975E-A349817EF020}"/>
              </a:ext>
            </a:extLst>
          </p:cNvPr>
          <p:cNvSpPr/>
          <p:nvPr/>
        </p:nvSpPr>
        <p:spPr>
          <a:xfrm>
            <a:off x="1065309" y="2017172"/>
            <a:ext cx="3840032"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A34A609B-B79B-4584-AFE2-CC2C9F6AD1B8}"/>
              </a:ext>
            </a:extLst>
          </p:cNvPr>
          <p:cNvSpPr/>
          <p:nvPr/>
        </p:nvSpPr>
        <p:spPr>
          <a:xfrm>
            <a:off x="8954883" y="1652803"/>
            <a:ext cx="1461596" cy="4123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5" name="Grafik 4">
            <a:extLst>
              <a:ext uri="{FF2B5EF4-FFF2-40B4-BE49-F238E27FC236}">
                <a16:creationId xmlns:a16="http://schemas.microsoft.com/office/drawing/2014/main" id="{DBA6EB1E-3181-4F31-9684-347E27DFE5B3}"/>
              </a:ext>
            </a:extLst>
          </p:cNvPr>
          <p:cNvPicPr>
            <a:picLocks noChangeAspect="1"/>
          </p:cNvPicPr>
          <p:nvPr/>
        </p:nvPicPr>
        <p:blipFill>
          <a:blip r:embed="rId5"/>
          <a:stretch>
            <a:fillRect/>
          </a:stretch>
        </p:blipFill>
        <p:spPr>
          <a:xfrm>
            <a:off x="5840688" y="3233212"/>
            <a:ext cx="5191731" cy="1468120"/>
          </a:xfrm>
          <a:prstGeom prst="rect">
            <a:avLst/>
          </a:prstGeom>
          <a:ln>
            <a:noFill/>
          </a:ln>
          <a:effectLst>
            <a:outerShdw blurRad="292100" dist="139700" dir="2700000" algn="tl" rotWithShape="0">
              <a:srgbClr val="333333">
                <a:alpha val="65000"/>
              </a:srgbClr>
            </a:outerShdw>
          </a:effectLst>
        </p:spPr>
      </p:pic>
      <p:sp>
        <p:nvSpPr>
          <p:cNvPr id="14" name="Rechteck 13">
            <a:extLst>
              <a:ext uri="{FF2B5EF4-FFF2-40B4-BE49-F238E27FC236}">
                <a16:creationId xmlns:a16="http://schemas.microsoft.com/office/drawing/2014/main" id="{C3C80AAF-6A6A-4020-AF3C-C8092D0BD458}"/>
              </a:ext>
            </a:extLst>
          </p:cNvPr>
          <p:cNvSpPr/>
          <p:nvPr/>
        </p:nvSpPr>
        <p:spPr>
          <a:xfrm>
            <a:off x="5866935" y="3549402"/>
            <a:ext cx="2198171" cy="26364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411955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960000" y="1200000"/>
            <a:ext cx="9360469" cy="3957192"/>
          </a:xfrm>
        </p:spPr>
        <p:txBody>
          <a:bodyPr>
            <a:normAutofit/>
          </a:bodyPr>
          <a:lstStyle/>
          <a:p>
            <a:r>
              <a:rPr lang="en-US" b="1" dirty="0">
                <a:solidFill>
                  <a:srgbClr val="00254C"/>
                </a:solidFill>
              </a:rPr>
              <a:t>DUNS </a:t>
            </a:r>
            <a:r>
              <a:rPr lang="en-US" b="1" dirty="0" err="1">
                <a:solidFill>
                  <a:srgbClr val="00254C"/>
                </a:solidFill>
              </a:rPr>
              <a:t>Nummer</a:t>
            </a:r>
            <a:r>
              <a:rPr lang="en-US" b="1" dirty="0">
                <a:solidFill>
                  <a:srgbClr val="00254C"/>
                </a:solidFill>
              </a:rPr>
              <a:t> des </a:t>
            </a:r>
            <a:r>
              <a:rPr lang="en-US" b="1" dirty="0" err="1">
                <a:solidFill>
                  <a:srgbClr val="00254C"/>
                </a:solidFill>
              </a:rPr>
              <a:t>Unternehmens</a:t>
            </a:r>
            <a:endParaRPr lang="en-US" b="1" dirty="0">
              <a:solidFill>
                <a:srgbClr val="00254C"/>
              </a:solidFill>
            </a:endParaRPr>
          </a:p>
          <a:p>
            <a:endParaRPr lang="en-US" b="1" dirty="0">
              <a:solidFill>
                <a:srgbClr val="00254C"/>
              </a:solidFill>
            </a:endParaRPr>
          </a:p>
          <a:p>
            <a:r>
              <a:rPr lang="en-US" dirty="0">
                <a:solidFill>
                  <a:srgbClr val="00254C"/>
                </a:solidFill>
              </a:rPr>
              <a:t>Aufgabe:	</a:t>
            </a:r>
            <a:r>
              <a:rPr lang="de-CH" dirty="0">
                <a:solidFill>
                  <a:srgbClr val="00254C"/>
                </a:solidFill>
              </a:rPr>
              <a:t>Eruieren Sie </a:t>
            </a:r>
            <a:r>
              <a:rPr lang="en-US" dirty="0">
                <a:solidFill>
                  <a:srgbClr val="00254C"/>
                </a:solidFill>
              </a:rPr>
              <a:t>die DUNS </a:t>
            </a:r>
            <a:r>
              <a:rPr lang="de-CH" dirty="0">
                <a:solidFill>
                  <a:srgbClr val="00254C"/>
                </a:solidFill>
              </a:rPr>
              <a:t>Nummer Ihres Unternehmens </a:t>
            </a:r>
            <a:r>
              <a:rPr lang="en-US" dirty="0">
                <a:solidFill>
                  <a:srgbClr val="00254C"/>
                </a:solidFill>
              </a:rPr>
              <a:t>und </a:t>
            </a:r>
            <a:r>
              <a:rPr lang="de-CH" dirty="0">
                <a:solidFill>
                  <a:srgbClr val="00254C"/>
                </a:solidFill>
              </a:rPr>
              <a:t>pflegen</a:t>
            </a:r>
            <a:r>
              <a:rPr lang="en-US" dirty="0">
                <a:solidFill>
                  <a:srgbClr val="00254C"/>
                </a:solidFill>
              </a:rPr>
              <a:t> Sie 			</a:t>
            </a:r>
            <a:r>
              <a:rPr lang="de-CH" dirty="0">
                <a:solidFill>
                  <a:srgbClr val="00254C"/>
                </a:solidFill>
              </a:rPr>
              <a:t>diese</a:t>
            </a:r>
            <a:r>
              <a:rPr lang="en-US" dirty="0">
                <a:solidFill>
                  <a:srgbClr val="00254C"/>
                </a:solidFill>
              </a:rPr>
              <a:t> </a:t>
            </a:r>
            <a:r>
              <a:rPr lang="de-CH" dirty="0">
                <a:solidFill>
                  <a:srgbClr val="00254C"/>
                </a:solidFill>
              </a:rPr>
              <a:t>im SAP ein</a:t>
            </a:r>
            <a:r>
              <a:rPr lang="en-US" dirty="0">
                <a:solidFill>
                  <a:srgbClr val="00254C"/>
                </a:solidFill>
              </a:rPr>
              <a:t>.</a:t>
            </a:r>
          </a:p>
          <a:p>
            <a:endParaRPr lang="en-US" dirty="0">
              <a:solidFill>
                <a:srgbClr val="00254C"/>
              </a:solidFill>
            </a:endParaRPr>
          </a:p>
          <a:p>
            <a:r>
              <a:rPr lang="de-CH" dirty="0">
                <a:solidFill>
                  <a:srgbClr val="00254C"/>
                </a:solidFill>
              </a:rPr>
              <a:t>Transaktionscode: /UDI/US_CL_DUNS </a:t>
            </a:r>
          </a:p>
          <a:p>
            <a:endParaRPr lang="de-CH" dirty="0">
              <a:solidFill>
                <a:srgbClr val="00254C"/>
              </a:solidFill>
            </a:endParaRPr>
          </a:p>
          <a:p>
            <a:endParaRPr lang="de-CH" dirty="0">
              <a:solidFill>
                <a:srgbClr val="00254C"/>
              </a:solidFill>
            </a:endParaRPr>
          </a:p>
        </p:txBody>
      </p:sp>
      <p:pic>
        <p:nvPicPr>
          <p:cNvPr id="5" name="Grafik 4" descr="Bleistift">
            <a:extLst>
              <a:ext uri="{FF2B5EF4-FFF2-40B4-BE49-F238E27FC236}">
                <a16:creationId xmlns:a16="http://schemas.microsoft.com/office/drawing/2014/main" id="{A0CC691E-D674-464E-8277-3EF1B585E5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36104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a:solidFill>
                  <a:srgbClr val="00254C"/>
                </a:solidFill>
              </a:rPr>
              <a:t>UDI </a:t>
            </a:r>
            <a:r>
              <a:rPr lang="en-US" b="1" err="1">
                <a:solidFill>
                  <a:srgbClr val="00254C"/>
                </a:solidFill>
              </a:rPr>
              <a:t>Kontaktperson</a:t>
            </a:r>
            <a:r>
              <a:rPr lang="en-US" b="1">
                <a:solidFill>
                  <a:srgbClr val="00254C"/>
                </a:solidFill>
              </a:rPr>
              <a:t>(</a:t>
            </a:r>
            <a:r>
              <a:rPr lang="en-US" b="1" err="1">
                <a:solidFill>
                  <a:srgbClr val="00254C"/>
                </a:solidFill>
              </a:rPr>
              <a:t>en</a:t>
            </a:r>
            <a:r>
              <a:rPr lang="en-US" b="1">
                <a:solidFill>
                  <a:srgbClr val="00254C"/>
                </a:solidFill>
              </a:rPr>
              <a:t>)</a:t>
            </a:r>
          </a:p>
          <a:p>
            <a:endParaRPr lang="en-US">
              <a:solidFill>
                <a:srgbClr val="00254C"/>
              </a:solidFill>
            </a:endParaRPr>
          </a:p>
          <a:p>
            <a:r>
              <a:rPr lang="de-DE"/>
              <a:t>In dieser Transaktion tragen Sie die Kontaktinformationen Telefon und E-Mail Adresse für das jeweilige Produkt ein. Es kann aktuell nur eine Telefonnummer und eine E-Mail Adresse pro Artikel zugeordnet werden.</a:t>
            </a:r>
            <a:endParaRPr lang="de-CH"/>
          </a:p>
          <a:p>
            <a:r>
              <a:rPr lang="de-DE"/>
              <a:t>Die Telefonnummer tragen Sie entweder im amerikanischen Format oder im internationalen Format ein.</a:t>
            </a:r>
            <a:endParaRPr lang="de-CH"/>
          </a:p>
          <a:p>
            <a:r>
              <a:rPr lang="de-DE" b="1"/>
              <a:t>Bsp.: +1(800)123-4567 oder +41(800)12345678</a:t>
            </a:r>
            <a:endParaRPr lang="de-CH" b="1"/>
          </a:p>
          <a:p>
            <a:r>
              <a:rPr lang="de-DE"/>
              <a:t>Diese Informationen werden später ebenfalls auf der GUDID öffentlich sichtbar sein.</a:t>
            </a:r>
            <a:endParaRPr lang="de-CH"/>
          </a:p>
          <a:p>
            <a:endParaRPr lang="en-US">
              <a:solidFill>
                <a:srgbClr val="00254C"/>
              </a:solidFill>
            </a:endParaRPr>
          </a:p>
        </p:txBody>
      </p:sp>
      <p:sp>
        <p:nvSpPr>
          <p:cNvPr id="7" name="Textplatzhalter 2">
            <a:extLst>
              <a:ext uri="{FF2B5EF4-FFF2-40B4-BE49-F238E27FC236}">
                <a16:creationId xmlns:a16="http://schemas.microsoft.com/office/drawing/2014/main" id="{C37AB39A-8B0C-4772-BC44-BA9BC6FD3DFA}"/>
              </a:ext>
            </a:extLst>
          </p:cNvPr>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Tree>
    <p:extLst>
      <p:ext uri="{BB962C8B-B14F-4D97-AF65-F5344CB8AC3E}">
        <p14:creationId xmlns:p14="http://schemas.microsoft.com/office/powerpoint/2010/main" val="86240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a:solidFill>
                  <a:srgbClr val="00254C"/>
                </a:solidFill>
              </a:rPr>
              <a:t>UDI </a:t>
            </a:r>
            <a:r>
              <a:rPr lang="en-US" b="1" err="1">
                <a:solidFill>
                  <a:srgbClr val="00254C"/>
                </a:solidFill>
              </a:rPr>
              <a:t>Kontaktperson</a:t>
            </a:r>
            <a:r>
              <a:rPr lang="en-US" b="1">
                <a:solidFill>
                  <a:srgbClr val="00254C"/>
                </a:solidFill>
              </a:rPr>
              <a:t>(</a:t>
            </a:r>
            <a:r>
              <a:rPr lang="en-US" b="1" err="1">
                <a:solidFill>
                  <a:srgbClr val="00254C"/>
                </a:solidFill>
              </a:rPr>
              <a:t>en</a:t>
            </a:r>
            <a:r>
              <a:rPr lang="en-US" b="1">
                <a:solidFill>
                  <a:srgbClr val="00254C"/>
                </a:solidFill>
              </a:rPr>
              <a:t>)</a:t>
            </a:r>
          </a:p>
        </p:txBody>
      </p:sp>
      <p:pic>
        <p:nvPicPr>
          <p:cNvPr id="5" name="Grafik 4">
            <a:extLst>
              <a:ext uri="{FF2B5EF4-FFF2-40B4-BE49-F238E27FC236}">
                <a16:creationId xmlns:a16="http://schemas.microsoft.com/office/drawing/2014/main" id="{7DD4490F-4358-4F33-A968-E0ABC1CB5F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310" y="796193"/>
            <a:ext cx="2817193" cy="5662409"/>
          </a:xfrm>
          <a:prstGeom prst="rect">
            <a:avLst/>
          </a:prstGeom>
        </p:spPr>
      </p:pic>
      <p:pic>
        <p:nvPicPr>
          <p:cNvPr id="6" name="Grafik 5">
            <a:extLst>
              <a:ext uri="{FF2B5EF4-FFF2-40B4-BE49-F238E27FC236}">
                <a16:creationId xmlns:a16="http://schemas.microsoft.com/office/drawing/2014/main" id="{04B4760B-C2FE-49DA-8F20-11038B626367}"/>
              </a:ext>
            </a:extLst>
          </p:cNvPr>
          <p:cNvPicPr>
            <a:picLocks noChangeAspect="1"/>
          </p:cNvPicPr>
          <p:nvPr/>
        </p:nvPicPr>
        <p:blipFill>
          <a:blip r:embed="rId3"/>
          <a:stretch>
            <a:fillRect/>
          </a:stretch>
        </p:blipFill>
        <p:spPr>
          <a:xfrm>
            <a:off x="3887755" y="4921227"/>
            <a:ext cx="7442915" cy="530539"/>
          </a:xfrm>
          <a:prstGeom prst="rect">
            <a:avLst/>
          </a:prstGeom>
          <a:ln>
            <a:noFill/>
          </a:ln>
          <a:effectLst>
            <a:outerShdw blurRad="292100" dist="139700" dir="2700000" algn="tl" rotWithShape="0">
              <a:srgbClr val="333333">
                <a:alpha val="65000"/>
              </a:srgbClr>
            </a:outerShdw>
          </a:effectLst>
        </p:spPr>
      </p:pic>
      <p:sp>
        <p:nvSpPr>
          <p:cNvPr id="9" name="Rechteck 8">
            <a:extLst>
              <a:ext uri="{FF2B5EF4-FFF2-40B4-BE49-F238E27FC236}">
                <a16:creationId xmlns:a16="http://schemas.microsoft.com/office/drawing/2014/main" id="{8BF8B6C2-4633-4582-B865-7BA6C3EA11E5}"/>
              </a:ext>
            </a:extLst>
          </p:cNvPr>
          <p:cNvSpPr/>
          <p:nvPr/>
        </p:nvSpPr>
        <p:spPr>
          <a:xfrm>
            <a:off x="8875557" y="3163043"/>
            <a:ext cx="2817195" cy="265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1" name="Grafik 10">
            <a:extLst>
              <a:ext uri="{FF2B5EF4-FFF2-40B4-BE49-F238E27FC236}">
                <a16:creationId xmlns:a16="http://schemas.microsoft.com/office/drawing/2014/main" id="{391476F3-4048-44A0-814C-1619B3FDFE17}"/>
              </a:ext>
            </a:extLst>
          </p:cNvPr>
          <p:cNvPicPr>
            <a:picLocks noChangeAspect="1"/>
          </p:cNvPicPr>
          <p:nvPr/>
        </p:nvPicPr>
        <p:blipFill>
          <a:blip r:embed="rId4"/>
          <a:stretch>
            <a:fillRect/>
          </a:stretch>
        </p:blipFill>
        <p:spPr>
          <a:xfrm>
            <a:off x="1007435" y="1685073"/>
            <a:ext cx="3864407" cy="2400000"/>
          </a:xfrm>
          <a:prstGeom prst="rect">
            <a:avLst/>
          </a:prstGeom>
        </p:spPr>
      </p:pic>
      <p:sp>
        <p:nvSpPr>
          <p:cNvPr id="10" name="Rechteck 9">
            <a:extLst>
              <a:ext uri="{FF2B5EF4-FFF2-40B4-BE49-F238E27FC236}">
                <a16:creationId xmlns:a16="http://schemas.microsoft.com/office/drawing/2014/main" id="{75AA7FEE-899A-48E1-BA04-CDCD7048BFFC}"/>
              </a:ext>
            </a:extLst>
          </p:cNvPr>
          <p:cNvSpPr/>
          <p:nvPr/>
        </p:nvSpPr>
        <p:spPr>
          <a:xfrm>
            <a:off x="1007829" y="2199169"/>
            <a:ext cx="3840032"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 name="Grafik 3">
            <a:extLst>
              <a:ext uri="{FF2B5EF4-FFF2-40B4-BE49-F238E27FC236}">
                <a16:creationId xmlns:a16="http://schemas.microsoft.com/office/drawing/2014/main" id="{2B6423E7-A505-4285-ADA4-92A0FBD83C03}"/>
              </a:ext>
            </a:extLst>
          </p:cNvPr>
          <p:cNvPicPr>
            <a:picLocks noChangeAspect="1"/>
          </p:cNvPicPr>
          <p:nvPr/>
        </p:nvPicPr>
        <p:blipFill>
          <a:blip r:embed="rId5"/>
          <a:stretch>
            <a:fillRect/>
          </a:stretch>
        </p:blipFill>
        <p:spPr>
          <a:xfrm>
            <a:off x="1395407" y="2872831"/>
            <a:ext cx="5924755" cy="17475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60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dirty="0">
                <a:solidFill>
                  <a:srgbClr val="00254C"/>
                </a:solidFill>
              </a:rPr>
              <a:t>UDI </a:t>
            </a:r>
            <a:r>
              <a:rPr lang="en-US" b="1" dirty="0" err="1">
                <a:solidFill>
                  <a:srgbClr val="00254C"/>
                </a:solidFill>
              </a:rPr>
              <a:t>Kontaktperson</a:t>
            </a:r>
            <a:r>
              <a:rPr lang="en-US" b="1" dirty="0">
                <a:solidFill>
                  <a:srgbClr val="00254C"/>
                </a:solidFill>
              </a:rPr>
              <a:t>(</a:t>
            </a:r>
            <a:r>
              <a:rPr lang="en-US" b="1" dirty="0" err="1">
                <a:solidFill>
                  <a:srgbClr val="00254C"/>
                </a:solidFill>
              </a:rPr>
              <a:t>en</a:t>
            </a:r>
            <a:r>
              <a:rPr lang="en-US" b="1" dirty="0">
                <a:solidFill>
                  <a:srgbClr val="00254C"/>
                </a:solidFill>
              </a:rPr>
              <a:t>)</a:t>
            </a:r>
          </a:p>
          <a:p>
            <a:endParaRPr lang="en-US" dirty="0">
              <a:solidFill>
                <a:srgbClr val="00254C"/>
              </a:solidFill>
            </a:endParaRPr>
          </a:p>
          <a:p>
            <a:r>
              <a:rPr lang="en-US" dirty="0">
                <a:solidFill>
                  <a:srgbClr val="00254C"/>
                </a:solidFill>
              </a:rPr>
              <a:t>Aufgabe:	</a:t>
            </a:r>
            <a:r>
              <a:rPr lang="de-DE" dirty="0">
                <a:solidFill>
                  <a:srgbClr val="00254C"/>
                </a:solidFill>
              </a:rPr>
              <a:t>Pflegen sie eine oder mehrere Kontaktpersonen ein und überprüfen Sie 			Ihr Ergebnis später bei einem Produkt/UDI Stammdatensatz.</a:t>
            </a:r>
            <a:endParaRPr lang="en-US" dirty="0">
              <a:solidFill>
                <a:srgbClr val="00254C"/>
              </a:solidFill>
            </a:endParaRPr>
          </a:p>
          <a:p>
            <a:endParaRPr lang="de-CH" dirty="0">
              <a:solidFill>
                <a:srgbClr val="00254C"/>
              </a:solidFill>
            </a:endParaRPr>
          </a:p>
          <a:p>
            <a:endParaRPr lang="de-CH" dirty="0">
              <a:solidFill>
                <a:srgbClr val="00254C"/>
              </a:solidFill>
            </a:endParaRPr>
          </a:p>
          <a:p>
            <a:r>
              <a:rPr lang="de-CH" dirty="0">
                <a:solidFill>
                  <a:srgbClr val="00254C"/>
                </a:solidFill>
              </a:rPr>
              <a:t>Transaktionscode: 	</a:t>
            </a:r>
            <a:r>
              <a:rPr lang="en-US" dirty="0">
                <a:solidFill>
                  <a:srgbClr val="00254C"/>
                </a:solidFill>
              </a:rPr>
              <a:t>/UDI/US_CL_CONTACT</a:t>
            </a:r>
          </a:p>
          <a:p>
            <a:r>
              <a:rPr lang="en-US" dirty="0">
                <a:solidFill>
                  <a:srgbClr val="00254C"/>
                </a:solidFill>
              </a:rPr>
              <a:t>			</a:t>
            </a:r>
            <a:r>
              <a:rPr lang="de-CH" dirty="0">
                <a:solidFill>
                  <a:srgbClr val="FF0000"/>
                </a:solidFill>
              </a:rPr>
              <a:t>/UDI/US_UDI_DATA </a:t>
            </a:r>
          </a:p>
          <a:p>
            <a:endParaRPr lang="de-CH" dirty="0">
              <a:solidFill>
                <a:srgbClr val="00254C"/>
              </a:solidFill>
            </a:endParaRPr>
          </a:p>
          <a:p>
            <a:endParaRPr lang="en-US" dirty="0">
              <a:solidFill>
                <a:srgbClr val="00254C"/>
              </a:solidFill>
            </a:endParaRPr>
          </a:p>
        </p:txBody>
      </p:sp>
      <p:pic>
        <p:nvPicPr>
          <p:cNvPr id="9" name="Grafik 8" descr="Bleistift">
            <a:extLst>
              <a:ext uri="{FF2B5EF4-FFF2-40B4-BE49-F238E27FC236}">
                <a16:creationId xmlns:a16="http://schemas.microsoft.com/office/drawing/2014/main" id="{6D3E1C0F-64AB-44A0-88CC-D2642FF1A7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219868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UDI Issuing Agency</a:t>
            </a:r>
          </a:p>
          <a:p>
            <a:endParaRPr lang="de-DE" b="1">
              <a:solidFill>
                <a:srgbClr val="00254C"/>
              </a:solidFill>
            </a:endParaRPr>
          </a:p>
          <a:p>
            <a:r>
              <a:rPr lang="de-DE">
                <a:solidFill>
                  <a:srgbClr val="00254C"/>
                </a:solidFill>
              </a:rPr>
              <a:t>In der Codeliste für die Issuing Agency werden die Organisationen eingegeben, welche für die weltweit eindeutige Nummerierung Ihrer Produkte verwendet wird.</a:t>
            </a:r>
            <a:endParaRPr lang="de-CH">
              <a:solidFill>
                <a:srgbClr val="00254C"/>
              </a:solidFill>
            </a:endParaRPr>
          </a:p>
          <a:p>
            <a:r>
              <a:rPr lang="de-DE">
                <a:solidFill>
                  <a:srgbClr val="00254C"/>
                </a:solidFill>
              </a:rPr>
              <a:t>Sie sollten nur die Organisation eintragen, welche von Ihrem Unternehmen oder durch das Ihres Partnerunternehmen genutzt wird.</a:t>
            </a:r>
          </a:p>
          <a:p>
            <a:endParaRPr lang="de-CH">
              <a:solidFill>
                <a:srgbClr val="00254C"/>
              </a:solidFill>
            </a:endParaRPr>
          </a:p>
          <a:p>
            <a:r>
              <a:rPr lang="de-DE">
                <a:solidFill>
                  <a:srgbClr val="00254C"/>
                </a:solidFill>
              </a:rPr>
              <a:t>Anerkannte Issuing </a:t>
            </a:r>
            <a:r>
              <a:rPr lang="de-DE" err="1">
                <a:solidFill>
                  <a:srgbClr val="00254C"/>
                </a:solidFill>
              </a:rPr>
              <a:t>Agencies</a:t>
            </a:r>
            <a:r>
              <a:rPr lang="de-DE">
                <a:solidFill>
                  <a:srgbClr val="00254C"/>
                </a:solidFill>
              </a:rPr>
              <a:t> sind:</a:t>
            </a:r>
            <a:endParaRPr lang="de-CH">
              <a:solidFill>
                <a:srgbClr val="00254C"/>
              </a:solidFill>
            </a:endParaRPr>
          </a:p>
          <a:p>
            <a:pPr lvl="1">
              <a:buFont typeface="Wingdings" panose="05000000000000000000" pitchFamily="2" charset="2"/>
              <a:buChar char="Ø"/>
            </a:pPr>
            <a:r>
              <a:rPr lang="de-DE">
                <a:solidFill>
                  <a:srgbClr val="00254C"/>
                </a:solidFill>
              </a:rPr>
              <a:t>GS1</a:t>
            </a:r>
            <a:endParaRPr lang="de-CH">
              <a:solidFill>
                <a:srgbClr val="00254C"/>
              </a:solidFill>
            </a:endParaRPr>
          </a:p>
          <a:p>
            <a:pPr lvl="1">
              <a:buFont typeface="Wingdings" panose="05000000000000000000" pitchFamily="2" charset="2"/>
              <a:buChar char="Ø"/>
            </a:pPr>
            <a:r>
              <a:rPr lang="de-DE">
                <a:solidFill>
                  <a:srgbClr val="00254C"/>
                </a:solidFill>
              </a:rPr>
              <a:t>HIBCC</a:t>
            </a:r>
            <a:endParaRPr lang="de-CH">
              <a:solidFill>
                <a:srgbClr val="00254C"/>
              </a:solidFill>
            </a:endParaRPr>
          </a:p>
          <a:p>
            <a:pPr lvl="1">
              <a:buFont typeface="Wingdings" panose="05000000000000000000" pitchFamily="2" charset="2"/>
              <a:buChar char="Ø"/>
            </a:pPr>
            <a:r>
              <a:rPr lang="de-DE">
                <a:solidFill>
                  <a:srgbClr val="00254C"/>
                </a:solidFill>
              </a:rPr>
              <a:t>ICCBBA</a:t>
            </a:r>
            <a:endParaRPr lang="de-CH">
              <a:solidFill>
                <a:srgbClr val="00254C"/>
              </a:solidFill>
            </a:endParaRPr>
          </a:p>
          <a:p>
            <a:pPr lvl="1">
              <a:buFont typeface="Wingdings" panose="05000000000000000000" pitchFamily="2" charset="2"/>
              <a:buChar char="Ø"/>
            </a:pPr>
            <a:r>
              <a:rPr lang="en-US">
                <a:solidFill>
                  <a:srgbClr val="00254C"/>
                </a:solidFill>
              </a:rPr>
              <a:t>NDC (</a:t>
            </a:r>
            <a:r>
              <a:rPr lang="en-US" err="1">
                <a:solidFill>
                  <a:srgbClr val="00254C"/>
                </a:solidFill>
              </a:rPr>
              <a:t>nur</a:t>
            </a:r>
            <a:r>
              <a:rPr lang="en-US">
                <a:solidFill>
                  <a:srgbClr val="00254C"/>
                </a:solidFill>
              </a:rPr>
              <a:t> </a:t>
            </a:r>
            <a:r>
              <a:rPr lang="en-US" err="1">
                <a:solidFill>
                  <a:srgbClr val="00254C"/>
                </a:solidFill>
              </a:rPr>
              <a:t>als</a:t>
            </a:r>
            <a:r>
              <a:rPr lang="en-US">
                <a:solidFill>
                  <a:srgbClr val="00254C"/>
                </a:solidFill>
              </a:rPr>
              <a:t> “Secondary Issuing Agency” </a:t>
            </a:r>
            <a:r>
              <a:rPr lang="en-US" err="1">
                <a:solidFill>
                  <a:srgbClr val="00254C"/>
                </a:solidFill>
              </a:rPr>
              <a:t>erlaubt</a:t>
            </a:r>
            <a:r>
              <a:rPr lang="en-US">
                <a:solidFill>
                  <a:srgbClr val="00254C"/>
                </a:solidFill>
              </a:rPr>
              <a:t> )</a:t>
            </a:r>
            <a:endParaRPr lang="de-CH">
              <a:solidFill>
                <a:srgbClr val="00254C"/>
              </a:solidFill>
            </a:endParaRPr>
          </a:p>
          <a:p>
            <a:endParaRPr lang="de-CH" b="1">
              <a:solidFill>
                <a:srgbClr val="00254C"/>
              </a:solidFill>
            </a:endParaRPr>
          </a:p>
        </p:txBody>
      </p:sp>
      <p:pic>
        <p:nvPicPr>
          <p:cNvPr id="4" name="Grafik 3" descr="Ein Bild, das Zeichnung enthält.&#10;&#10;Automatisch generierte Beschreibung">
            <a:extLst>
              <a:ext uri="{FF2B5EF4-FFF2-40B4-BE49-F238E27FC236}">
                <a16:creationId xmlns:a16="http://schemas.microsoft.com/office/drawing/2014/main" id="{8FC5BD13-2DBF-498A-BA21-5B57A354FE43}"/>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1967542" y="1336034"/>
            <a:ext cx="9293269" cy="4711321"/>
          </a:xfrm>
          <a:prstGeom prst="rect">
            <a:avLst/>
          </a:prstGeom>
        </p:spPr>
      </p:pic>
    </p:spTree>
    <p:extLst>
      <p:ext uri="{BB962C8B-B14F-4D97-AF65-F5344CB8AC3E}">
        <p14:creationId xmlns:p14="http://schemas.microsoft.com/office/powerpoint/2010/main" val="99400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CAF1102-4010-4F29-9CA8-15AD352EB3F0}"/>
              </a:ext>
            </a:extLst>
          </p:cNvPr>
          <p:cNvSpPr>
            <a:spLocks noGrp="1"/>
          </p:cNvSpPr>
          <p:nvPr>
            <p:ph type="body" sz="quarter" idx="18"/>
          </p:nvPr>
        </p:nvSpPr>
        <p:spPr>
          <a:xfrm>
            <a:off x="5905040" y="1185123"/>
            <a:ext cx="6021225" cy="359247"/>
          </a:xfrm>
        </p:spPr>
        <p:txBody>
          <a:bodyPr/>
          <a:lstStyle/>
          <a:p>
            <a:r>
              <a:rPr lang="de-DE" dirty="0"/>
              <a:t>Einführung</a:t>
            </a:r>
          </a:p>
        </p:txBody>
      </p:sp>
      <p:sp>
        <p:nvSpPr>
          <p:cNvPr id="3" name="Textplatzhalter 2">
            <a:extLst>
              <a:ext uri="{FF2B5EF4-FFF2-40B4-BE49-F238E27FC236}">
                <a16:creationId xmlns:a16="http://schemas.microsoft.com/office/drawing/2014/main" id="{BE9645FF-9A9E-4AFD-A4C3-E38DAB55E36E}"/>
              </a:ext>
            </a:extLst>
          </p:cNvPr>
          <p:cNvSpPr>
            <a:spLocks noGrp="1"/>
          </p:cNvSpPr>
          <p:nvPr>
            <p:ph type="body" sz="quarter" idx="19"/>
          </p:nvPr>
        </p:nvSpPr>
        <p:spPr>
          <a:xfrm>
            <a:off x="5905040" y="1863447"/>
            <a:ext cx="6021225" cy="359247"/>
          </a:xfrm>
        </p:spPr>
        <p:txBody>
          <a:bodyPr/>
          <a:lstStyle/>
          <a:p>
            <a:r>
              <a:rPr lang="de-DE" dirty="0"/>
              <a:t>Lernziele</a:t>
            </a:r>
          </a:p>
        </p:txBody>
      </p:sp>
      <p:sp>
        <p:nvSpPr>
          <p:cNvPr id="5" name="Textplatzhalter 4">
            <a:extLst>
              <a:ext uri="{FF2B5EF4-FFF2-40B4-BE49-F238E27FC236}">
                <a16:creationId xmlns:a16="http://schemas.microsoft.com/office/drawing/2014/main" id="{9F3404D0-5057-4368-A86D-A8B03B9B8EEE}"/>
              </a:ext>
            </a:extLst>
          </p:cNvPr>
          <p:cNvSpPr>
            <a:spLocks noGrp="1"/>
          </p:cNvSpPr>
          <p:nvPr>
            <p:ph type="body" sz="quarter" idx="21"/>
          </p:nvPr>
        </p:nvSpPr>
        <p:spPr>
          <a:xfrm>
            <a:off x="5905038" y="3263425"/>
            <a:ext cx="6021225" cy="359247"/>
          </a:xfrm>
        </p:spPr>
        <p:txBody>
          <a:bodyPr/>
          <a:lstStyle/>
          <a:p>
            <a:r>
              <a:rPr lang="de-DE" dirty="0"/>
              <a:t>Code Listen</a:t>
            </a:r>
          </a:p>
        </p:txBody>
      </p:sp>
      <p:sp>
        <p:nvSpPr>
          <p:cNvPr id="10" name="Ellipse 9">
            <a:extLst>
              <a:ext uri="{FF2B5EF4-FFF2-40B4-BE49-F238E27FC236}">
                <a16:creationId xmlns:a16="http://schemas.microsoft.com/office/drawing/2014/main" id="{FF50A9B5-5339-468D-9852-3A11FC818152}"/>
              </a:ext>
            </a:extLst>
          </p:cNvPr>
          <p:cNvSpPr/>
          <p:nvPr/>
        </p:nvSpPr>
        <p:spPr>
          <a:xfrm>
            <a:off x="4109496" y="1068139"/>
            <a:ext cx="551765" cy="528284"/>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67" dirty="0">
                <a:solidFill>
                  <a:srgbClr val="002060"/>
                </a:solidFill>
                <a:latin typeface="Arial" panose="020B0604020202020204" pitchFamily="34" charset="0"/>
                <a:cs typeface="Arial" panose="020B0604020202020204" pitchFamily="34" charset="0"/>
              </a:rPr>
              <a:t>1</a:t>
            </a:r>
          </a:p>
        </p:txBody>
      </p:sp>
      <p:sp>
        <p:nvSpPr>
          <p:cNvPr id="11" name="Ellipse 10">
            <a:extLst>
              <a:ext uri="{FF2B5EF4-FFF2-40B4-BE49-F238E27FC236}">
                <a16:creationId xmlns:a16="http://schemas.microsoft.com/office/drawing/2014/main" id="{6CFFEDD2-0084-4514-BCC4-E7A85B33C68A}"/>
              </a:ext>
            </a:extLst>
          </p:cNvPr>
          <p:cNvSpPr/>
          <p:nvPr/>
        </p:nvSpPr>
        <p:spPr>
          <a:xfrm>
            <a:off x="4109496" y="1758764"/>
            <a:ext cx="551765" cy="528284"/>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02060"/>
                </a:solidFill>
                <a:latin typeface="Arial" panose="020B0604020202020204" pitchFamily="34" charset="0"/>
                <a:cs typeface="Arial" panose="020B0604020202020204" pitchFamily="34" charset="0"/>
              </a:rPr>
              <a:t>2</a:t>
            </a:r>
          </a:p>
        </p:txBody>
      </p:sp>
      <p:sp>
        <p:nvSpPr>
          <p:cNvPr id="12" name="Ellipse 11">
            <a:extLst>
              <a:ext uri="{FF2B5EF4-FFF2-40B4-BE49-F238E27FC236}">
                <a16:creationId xmlns:a16="http://schemas.microsoft.com/office/drawing/2014/main" id="{85BA03BA-ECD2-4EED-8152-A9D56CD029B5}"/>
              </a:ext>
            </a:extLst>
          </p:cNvPr>
          <p:cNvSpPr/>
          <p:nvPr/>
        </p:nvSpPr>
        <p:spPr>
          <a:xfrm>
            <a:off x="4109496" y="2443503"/>
            <a:ext cx="551765" cy="528284"/>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02060"/>
                </a:solidFill>
                <a:latin typeface="Arial" panose="020B0604020202020204" pitchFamily="34" charset="0"/>
                <a:cs typeface="Arial" panose="020B0604020202020204" pitchFamily="34" charset="0"/>
              </a:rPr>
              <a:t>3</a:t>
            </a:r>
          </a:p>
        </p:txBody>
      </p:sp>
      <p:cxnSp>
        <p:nvCxnSpPr>
          <p:cNvPr id="13" name="Gerade Verbindung mit Pfeil 12">
            <a:extLst>
              <a:ext uri="{FF2B5EF4-FFF2-40B4-BE49-F238E27FC236}">
                <a16:creationId xmlns:a16="http://schemas.microsoft.com/office/drawing/2014/main" id="{3E44135B-8371-499D-A91A-48C56ABAFF9F}"/>
              </a:ext>
            </a:extLst>
          </p:cNvPr>
          <p:cNvCxnSpPr>
            <a:cxnSpLocks/>
            <a:stCxn id="10" idx="6"/>
          </p:cNvCxnSpPr>
          <p:nvPr/>
        </p:nvCxnSpPr>
        <p:spPr>
          <a:xfrm>
            <a:off x="4661261" y="1332281"/>
            <a:ext cx="1112522"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EBB0B96F-B7BB-42F4-A019-FE84577E0D87}"/>
              </a:ext>
            </a:extLst>
          </p:cNvPr>
          <p:cNvCxnSpPr>
            <a:cxnSpLocks/>
            <a:stCxn id="11" idx="6"/>
          </p:cNvCxnSpPr>
          <p:nvPr/>
        </p:nvCxnSpPr>
        <p:spPr>
          <a:xfrm>
            <a:off x="4661261" y="2022906"/>
            <a:ext cx="1095106"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6C8C5268-E924-4909-81AC-06B2FC845FB0}"/>
              </a:ext>
            </a:extLst>
          </p:cNvPr>
          <p:cNvCxnSpPr>
            <a:cxnSpLocks/>
            <a:stCxn id="12" idx="6"/>
          </p:cNvCxnSpPr>
          <p:nvPr/>
        </p:nvCxnSpPr>
        <p:spPr>
          <a:xfrm>
            <a:off x="4661261" y="2707645"/>
            <a:ext cx="1075325"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7DC84E9C-E734-445E-BA2A-F27D66631AE7}"/>
              </a:ext>
            </a:extLst>
          </p:cNvPr>
          <p:cNvSpPr txBox="1">
            <a:spLocks/>
          </p:cNvSpPr>
          <p:nvPr/>
        </p:nvSpPr>
        <p:spPr>
          <a:xfrm>
            <a:off x="3406271" y="260289"/>
            <a:ext cx="7327877" cy="6650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267" b="1" dirty="0">
                <a:solidFill>
                  <a:schemeClr val="bg1"/>
                </a:solidFill>
                <a:cs typeface="Arial" panose="020B0604020202020204" pitchFamily="34" charset="0"/>
              </a:rPr>
              <a:t>Agenda </a:t>
            </a:r>
            <a:endParaRPr lang="de-DE" sz="3733" dirty="0">
              <a:solidFill>
                <a:schemeClr val="bg1"/>
              </a:solidFill>
              <a:cs typeface="Arial" panose="020B0604020202020204" pitchFamily="34" charset="0"/>
            </a:endParaRPr>
          </a:p>
          <a:p>
            <a:endParaRPr lang="de-DE" sz="3733" dirty="0">
              <a:solidFill>
                <a:schemeClr val="bg1"/>
              </a:solidFill>
              <a:cs typeface="Arial" panose="020B0604020202020204" pitchFamily="34" charset="0"/>
            </a:endParaRPr>
          </a:p>
        </p:txBody>
      </p:sp>
      <p:sp>
        <p:nvSpPr>
          <p:cNvPr id="17" name="Ellipse 16">
            <a:extLst>
              <a:ext uri="{FF2B5EF4-FFF2-40B4-BE49-F238E27FC236}">
                <a16:creationId xmlns:a16="http://schemas.microsoft.com/office/drawing/2014/main" id="{1871D853-4592-4FC8-87A1-58C1E62EE869}"/>
              </a:ext>
            </a:extLst>
          </p:cNvPr>
          <p:cNvSpPr/>
          <p:nvPr/>
        </p:nvSpPr>
        <p:spPr>
          <a:xfrm>
            <a:off x="4102454" y="3825688"/>
            <a:ext cx="551765" cy="528284"/>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02060"/>
                </a:solidFill>
                <a:latin typeface="Arial" panose="020B0604020202020204" pitchFamily="34" charset="0"/>
                <a:cs typeface="Arial" panose="020B0604020202020204" pitchFamily="34" charset="0"/>
              </a:rPr>
              <a:t>5</a:t>
            </a:r>
          </a:p>
        </p:txBody>
      </p:sp>
      <p:cxnSp>
        <p:nvCxnSpPr>
          <p:cNvPr id="18" name="Gerade Verbindung mit Pfeil 17">
            <a:extLst>
              <a:ext uri="{FF2B5EF4-FFF2-40B4-BE49-F238E27FC236}">
                <a16:creationId xmlns:a16="http://schemas.microsoft.com/office/drawing/2014/main" id="{41E47909-DD45-4455-84E0-8ED86DE2F417}"/>
              </a:ext>
            </a:extLst>
          </p:cNvPr>
          <p:cNvCxnSpPr>
            <a:cxnSpLocks/>
            <a:stCxn id="17" idx="6"/>
          </p:cNvCxnSpPr>
          <p:nvPr/>
        </p:nvCxnSpPr>
        <p:spPr>
          <a:xfrm>
            <a:off x="4654219" y="4089830"/>
            <a:ext cx="1080530"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Textplatzhalter 19">
            <a:extLst>
              <a:ext uri="{FF2B5EF4-FFF2-40B4-BE49-F238E27FC236}">
                <a16:creationId xmlns:a16="http://schemas.microsoft.com/office/drawing/2014/main" id="{90AB71CC-DC4C-470C-8D90-3E2B60C08493}"/>
              </a:ext>
            </a:extLst>
          </p:cNvPr>
          <p:cNvSpPr>
            <a:spLocks noGrp="1"/>
          </p:cNvSpPr>
          <p:nvPr>
            <p:ph type="body" sz="quarter" idx="20"/>
          </p:nvPr>
        </p:nvSpPr>
        <p:spPr>
          <a:xfrm>
            <a:off x="5905039" y="2538469"/>
            <a:ext cx="6021225" cy="359247"/>
          </a:xfrm>
        </p:spPr>
        <p:txBody>
          <a:bodyPr/>
          <a:lstStyle/>
          <a:p>
            <a:r>
              <a:rPr lang="de-DE" dirty="0"/>
              <a:t>Vorgehensweise</a:t>
            </a:r>
          </a:p>
        </p:txBody>
      </p:sp>
      <p:sp>
        <p:nvSpPr>
          <p:cNvPr id="21" name="Ellipse 20">
            <a:extLst>
              <a:ext uri="{FF2B5EF4-FFF2-40B4-BE49-F238E27FC236}">
                <a16:creationId xmlns:a16="http://schemas.microsoft.com/office/drawing/2014/main" id="{370DD7A0-1D0A-48D2-BCE9-87A6419379F7}"/>
              </a:ext>
            </a:extLst>
          </p:cNvPr>
          <p:cNvSpPr/>
          <p:nvPr/>
        </p:nvSpPr>
        <p:spPr>
          <a:xfrm>
            <a:off x="4102454" y="3124489"/>
            <a:ext cx="558807" cy="535026"/>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02060"/>
                </a:solidFill>
                <a:latin typeface="Arial" panose="020B0604020202020204" pitchFamily="34" charset="0"/>
                <a:cs typeface="Arial" panose="020B0604020202020204" pitchFamily="34" charset="0"/>
              </a:rPr>
              <a:t>4</a:t>
            </a:r>
          </a:p>
        </p:txBody>
      </p:sp>
      <p:cxnSp>
        <p:nvCxnSpPr>
          <p:cNvPr id="22" name="Gerade Verbindung mit Pfeil 21">
            <a:extLst>
              <a:ext uri="{FF2B5EF4-FFF2-40B4-BE49-F238E27FC236}">
                <a16:creationId xmlns:a16="http://schemas.microsoft.com/office/drawing/2014/main" id="{67BD682F-3DE8-4482-A379-7107B7222218}"/>
              </a:ext>
            </a:extLst>
          </p:cNvPr>
          <p:cNvCxnSpPr>
            <a:cxnSpLocks/>
            <a:stCxn id="21" idx="6"/>
          </p:cNvCxnSpPr>
          <p:nvPr/>
        </p:nvCxnSpPr>
        <p:spPr>
          <a:xfrm flipV="1">
            <a:off x="4661261" y="3388631"/>
            <a:ext cx="1075325" cy="3371"/>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9FBFA7E9-82B5-4DD0-9FBF-962D4E9F4BBB}"/>
              </a:ext>
            </a:extLst>
          </p:cNvPr>
          <p:cNvSpPr/>
          <p:nvPr/>
        </p:nvSpPr>
        <p:spPr>
          <a:xfrm>
            <a:off x="4109496" y="4496195"/>
            <a:ext cx="551765" cy="528284"/>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02060"/>
                </a:solidFill>
                <a:latin typeface="Arial" panose="020B0604020202020204" pitchFamily="34" charset="0"/>
                <a:cs typeface="Arial" panose="020B0604020202020204" pitchFamily="34" charset="0"/>
              </a:rPr>
              <a:t>6</a:t>
            </a:r>
          </a:p>
        </p:txBody>
      </p:sp>
      <p:cxnSp>
        <p:nvCxnSpPr>
          <p:cNvPr id="25" name="Gerade Verbindung mit Pfeil 24">
            <a:extLst>
              <a:ext uri="{FF2B5EF4-FFF2-40B4-BE49-F238E27FC236}">
                <a16:creationId xmlns:a16="http://schemas.microsoft.com/office/drawing/2014/main" id="{912C0D26-0894-4CE1-BA06-2C92F9D9AB10}"/>
              </a:ext>
            </a:extLst>
          </p:cNvPr>
          <p:cNvCxnSpPr>
            <a:cxnSpLocks/>
            <a:stCxn id="24" idx="6"/>
          </p:cNvCxnSpPr>
          <p:nvPr/>
        </p:nvCxnSpPr>
        <p:spPr>
          <a:xfrm>
            <a:off x="4661261" y="4760337"/>
            <a:ext cx="1102148"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52EB462E-2E48-466D-B388-E426491728B1}"/>
              </a:ext>
            </a:extLst>
          </p:cNvPr>
          <p:cNvSpPr/>
          <p:nvPr/>
        </p:nvSpPr>
        <p:spPr>
          <a:xfrm>
            <a:off x="4109496" y="5186820"/>
            <a:ext cx="551765" cy="528284"/>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02060"/>
                </a:solidFill>
                <a:latin typeface="Arial" panose="020B0604020202020204" pitchFamily="34" charset="0"/>
                <a:cs typeface="Arial" panose="020B0604020202020204" pitchFamily="34" charset="0"/>
              </a:rPr>
              <a:t>7</a:t>
            </a:r>
          </a:p>
        </p:txBody>
      </p:sp>
      <p:cxnSp>
        <p:nvCxnSpPr>
          <p:cNvPr id="27" name="Gerade Verbindung mit Pfeil 26">
            <a:extLst>
              <a:ext uri="{FF2B5EF4-FFF2-40B4-BE49-F238E27FC236}">
                <a16:creationId xmlns:a16="http://schemas.microsoft.com/office/drawing/2014/main" id="{2754069D-22C4-4B56-BF6F-54FC31C175B1}"/>
              </a:ext>
            </a:extLst>
          </p:cNvPr>
          <p:cNvCxnSpPr>
            <a:cxnSpLocks/>
            <a:stCxn id="26" idx="6"/>
          </p:cNvCxnSpPr>
          <p:nvPr/>
        </p:nvCxnSpPr>
        <p:spPr>
          <a:xfrm>
            <a:off x="4661261" y="5450962"/>
            <a:ext cx="1095106"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E7CB0CFF-F2D5-4926-A5E2-635EBB976F20}"/>
              </a:ext>
            </a:extLst>
          </p:cNvPr>
          <p:cNvSpPr/>
          <p:nvPr/>
        </p:nvSpPr>
        <p:spPr>
          <a:xfrm>
            <a:off x="4109497" y="5878380"/>
            <a:ext cx="551764" cy="528284"/>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02060"/>
                </a:solidFill>
                <a:latin typeface="Arial" panose="020B0604020202020204" pitchFamily="34" charset="0"/>
                <a:cs typeface="Arial" panose="020B0604020202020204" pitchFamily="34" charset="0"/>
              </a:rPr>
              <a:t>8</a:t>
            </a:r>
          </a:p>
        </p:txBody>
      </p:sp>
      <p:cxnSp>
        <p:nvCxnSpPr>
          <p:cNvPr id="29" name="Gerade Verbindung mit Pfeil 28">
            <a:extLst>
              <a:ext uri="{FF2B5EF4-FFF2-40B4-BE49-F238E27FC236}">
                <a16:creationId xmlns:a16="http://schemas.microsoft.com/office/drawing/2014/main" id="{3B2E5D3A-D043-48E1-8A68-EB8BB05D8284}"/>
              </a:ext>
            </a:extLst>
          </p:cNvPr>
          <p:cNvCxnSpPr>
            <a:cxnSpLocks/>
          </p:cNvCxnSpPr>
          <p:nvPr/>
        </p:nvCxnSpPr>
        <p:spPr>
          <a:xfrm>
            <a:off x="4661261" y="6142522"/>
            <a:ext cx="1119565"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6" name="Textplatzhalter 1">
            <a:extLst>
              <a:ext uri="{FF2B5EF4-FFF2-40B4-BE49-F238E27FC236}">
                <a16:creationId xmlns:a16="http://schemas.microsoft.com/office/drawing/2014/main" id="{7A2A3363-1BB4-416B-8E34-94E7F9954BC6}"/>
              </a:ext>
            </a:extLst>
          </p:cNvPr>
          <p:cNvSpPr txBox="1">
            <a:spLocks/>
          </p:cNvSpPr>
          <p:nvPr/>
        </p:nvSpPr>
        <p:spPr>
          <a:xfrm>
            <a:off x="5905035" y="5304713"/>
            <a:ext cx="6021225" cy="359247"/>
          </a:xfrm>
          <a:prstGeom prst="rect">
            <a:avLst/>
          </a:prstGeom>
          <a:noFill/>
          <a:ln>
            <a:noFill/>
          </a:ln>
          <a:effectLst/>
        </p:spPr>
        <p:txBody>
          <a:bodyPr>
            <a:normAutofit/>
          </a:bodyPr>
          <a:lstStyle>
            <a:lvl1pPr marL="0" indent="0" algn="l" defTabSz="914400" rtl="0" eaLnBrk="1" latinLnBrk="0" hangingPunct="1">
              <a:lnSpc>
                <a:spcPct val="90000"/>
              </a:lnSpc>
              <a:spcBef>
                <a:spcPts val="1000"/>
              </a:spcBef>
              <a:buFontTx/>
              <a:buNone/>
              <a:defRPr sz="1600" b="1" kern="1200" baseline="0">
                <a:solidFill>
                  <a:schemeClr val="bg1"/>
                </a:solidFill>
                <a:latin typeface="+mj-lt"/>
                <a:ea typeface="+mn-ea"/>
                <a:cs typeface="Segoe UI"/>
              </a:defRPr>
            </a:lvl1pPr>
            <a:lvl2pPr marL="609585"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2pPr>
            <a:lvl3pPr marL="1219170"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3pPr>
            <a:lvl4pPr marL="1828754"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4pPr>
            <a:lvl5pPr marL="2438339"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GUDID, Prüfziffernberechnung, Datenübertagung</a:t>
            </a:r>
          </a:p>
          <a:p>
            <a:endParaRPr lang="de-DE" sz="1000" dirty="0"/>
          </a:p>
        </p:txBody>
      </p:sp>
      <p:sp>
        <p:nvSpPr>
          <p:cNvPr id="47" name="Textplatzhalter 1">
            <a:extLst>
              <a:ext uri="{FF2B5EF4-FFF2-40B4-BE49-F238E27FC236}">
                <a16:creationId xmlns:a16="http://schemas.microsoft.com/office/drawing/2014/main" id="{C20BB808-C3E4-4527-8942-E1570BC78483}"/>
              </a:ext>
            </a:extLst>
          </p:cNvPr>
          <p:cNvSpPr txBox="1">
            <a:spLocks/>
          </p:cNvSpPr>
          <p:nvPr/>
        </p:nvSpPr>
        <p:spPr>
          <a:xfrm>
            <a:off x="5906702" y="5960791"/>
            <a:ext cx="6021225" cy="359247"/>
          </a:xfrm>
          <a:prstGeom prst="rect">
            <a:avLst/>
          </a:prstGeom>
          <a:noFill/>
          <a:ln>
            <a:noFill/>
          </a:ln>
          <a:effectLst/>
        </p:spPr>
        <p:txBody>
          <a:bodyPr>
            <a:normAutofit/>
          </a:bodyPr>
          <a:lstStyle>
            <a:lvl1pPr marL="0" indent="0" algn="l" defTabSz="914400" rtl="0" eaLnBrk="1" latinLnBrk="0" hangingPunct="1">
              <a:lnSpc>
                <a:spcPct val="90000"/>
              </a:lnSpc>
              <a:spcBef>
                <a:spcPts val="1000"/>
              </a:spcBef>
              <a:buFontTx/>
              <a:buNone/>
              <a:defRPr sz="1600" b="1" kern="1200" baseline="0">
                <a:solidFill>
                  <a:schemeClr val="bg1"/>
                </a:solidFill>
                <a:latin typeface="+mj-lt"/>
                <a:ea typeface="+mn-ea"/>
                <a:cs typeface="Segoe UI"/>
              </a:defRPr>
            </a:lvl1pPr>
            <a:lvl2pPr marL="609585"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2pPr>
            <a:lvl3pPr marL="1219170"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3pPr>
            <a:lvl4pPr marL="1828754"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4pPr>
            <a:lvl5pPr marL="2438339"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Q&amp;A</a:t>
            </a:r>
          </a:p>
        </p:txBody>
      </p:sp>
      <p:sp>
        <p:nvSpPr>
          <p:cNvPr id="48" name="Textplatzhalter 1">
            <a:extLst>
              <a:ext uri="{FF2B5EF4-FFF2-40B4-BE49-F238E27FC236}">
                <a16:creationId xmlns:a16="http://schemas.microsoft.com/office/drawing/2014/main" id="{024292FE-A389-4F59-AD0C-47A2E301317E}"/>
              </a:ext>
            </a:extLst>
          </p:cNvPr>
          <p:cNvSpPr txBox="1">
            <a:spLocks/>
          </p:cNvSpPr>
          <p:nvPr/>
        </p:nvSpPr>
        <p:spPr>
          <a:xfrm>
            <a:off x="5905037" y="3904350"/>
            <a:ext cx="6021225" cy="359247"/>
          </a:xfrm>
          <a:prstGeom prst="rect">
            <a:avLst/>
          </a:prstGeom>
          <a:noFill/>
          <a:ln>
            <a:noFill/>
          </a:ln>
          <a:effectLst/>
        </p:spPr>
        <p:txBody>
          <a:bodyPr>
            <a:normAutofit/>
          </a:bodyPr>
          <a:lstStyle>
            <a:lvl1pPr marL="0" indent="0" algn="l" defTabSz="914400" rtl="0" eaLnBrk="1" latinLnBrk="0" hangingPunct="1">
              <a:lnSpc>
                <a:spcPct val="90000"/>
              </a:lnSpc>
              <a:spcBef>
                <a:spcPts val="1000"/>
              </a:spcBef>
              <a:buFontTx/>
              <a:buNone/>
              <a:defRPr sz="1600" b="1" kern="1200" baseline="0">
                <a:solidFill>
                  <a:schemeClr val="bg1"/>
                </a:solidFill>
                <a:latin typeface="+mj-lt"/>
                <a:ea typeface="+mn-ea"/>
                <a:cs typeface="Segoe UI"/>
              </a:defRPr>
            </a:lvl1pPr>
            <a:lvl2pPr marL="609585"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2pPr>
            <a:lvl3pPr marL="1219170"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3pPr>
            <a:lvl4pPr marL="1828754"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4pPr>
            <a:lvl5pPr marL="2438339"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UDI Programmeinstellungen</a:t>
            </a:r>
          </a:p>
        </p:txBody>
      </p:sp>
      <p:sp>
        <p:nvSpPr>
          <p:cNvPr id="49" name="Textplatzhalter 1">
            <a:extLst>
              <a:ext uri="{FF2B5EF4-FFF2-40B4-BE49-F238E27FC236}">
                <a16:creationId xmlns:a16="http://schemas.microsoft.com/office/drawing/2014/main" id="{63B13C84-8EE9-429F-8AB9-E20E67840186}"/>
              </a:ext>
            </a:extLst>
          </p:cNvPr>
          <p:cNvSpPr txBox="1">
            <a:spLocks/>
          </p:cNvSpPr>
          <p:nvPr/>
        </p:nvSpPr>
        <p:spPr>
          <a:xfrm>
            <a:off x="5905036" y="4629150"/>
            <a:ext cx="6021225" cy="359247"/>
          </a:xfrm>
          <a:prstGeom prst="rect">
            <a:avLst/>
          </a:prstGeom>
          <a:noFill/>
          <a:ln>
            <a:noFill/>
          </a:ln>
          <a:effectLst/>
        </p:spPr>
        <p:txBody>
          <a:bodyPr>
            <a:normAutofit/>
          </a:bodyPr>
          <a:lstStyle>
            <a:lvl1pPr marL="0" indent="0" algn="l" defTabSz="914400" rtl="0" eaLnBrk="1" latinLnBrk="0" hangingPunct="1">
              <a:lnSpc>
                <a:spcPct val="90000"/>
              </a:lnSpc>
              <a:spcBef>
                <a:spcPts val="1000"/>
              </a:spcBef>
              <a:buFontTx/>
              <a:buNone/>
              <a:defRPr sz="1600" b="1" kern="1200" baseline="0">
                <a:solidFill>
                  <a:schemeClr val="bg1"/>
                </a:solidFill>
                <a:latin typeface="+mj-lt"/>
                <a:ea typeface="+mn-ea"/>
                <a:cs typeface="Segoe UI"/>
              </a:defRPr>
            </a:lvl1pPr>
            <a:lvl2pPr marL="609585"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2pPr>
            <a:lvl3pPr marL="1219170"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3pPr>
            <a:lvl4pPr marL="1828754"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4pPr>
            <a:lvl5pPr marL="2438339" indent="0" algn="l" defTabSz="914400" rtl="0" eaLnBrk="1" latinLnBrk="0" hangingPunct="1">
              <a:lnSpc>
                <a:spcPct val="90000"/>
              </a:lnSpc>
              <a:spcBef>
                <a:spcPts val="500"/>
              </a:spcBef>
              <a:buFontTx/>
              <a:buNone/>
              <a:defRPr sz="2133" kern="1200">
                <a:solidFill>
                  <a:srgbClr val="0025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UDI Transaktionen</a:t>
            </a:r>
          </a:p>
        </p:txBody>
      </p:sp>
    </p:spTree>
    <p:extLst>
      <p:ext uri="{BB962C8B-B14F-4D97-AF65-F5344CB8AC3E}">
        <p14:creationId xmlns:p14="http://schemas.microsoft.com/office/powerpoint/2010/main" val="291657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678BB1D-5DB0-431B-9B3F-176B48A0F298}"/>
              </a:ext>
            </a:extLst>
          </p:cNvPr>
          <p:cNvPicPr>
            <a:picLocks noChangeAspect="1"/>
          </p:cNvPicPr>
          <p:nvPr/>
        </p:nvPicPr>
        <p:blipFill>
          <a:blip r:embed="rId2"/>
          <a:stretch>
            <a:fillRect/>
          </a:stretch>
        </p:blipFill>
        <p:spPr>
          <a:xfrm>
            <a:off x="983455" y="1717197"/>
            <a:ext cx="3864407" cy="2400000"/>
          </a:xfrm>
          <a:prstGeom prst="rect">
            <a:avLst/>
          </a:prstGeom>
        </p:spPr>
      </p:pic>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UDI Issuing Agency</a:t>
            </a:r>
            <a:endParaRPr lang="de-CH" b="1">
              <a:solidFill>
                <a:srgbClr val="00254C"/>
              </a:solidFill>
            </a:endParaRPr>
          </a:p>
        </p:txBody>
      </p:sp>
      <p:pic>
        <p:nvPicPr>
          <p:cNvPr id="5" name="Grafik 4">
            <a:extLst>
              <a:ext uri="{FF2B5EF4-FFF2-40B4-BE49-F238E27FC236}">
                <a16:creationId xmlns:a16="http://schemas.microsoft.com/office/drawing/2014/main" id="{5E8E1AEC-1447-40F2-81A9-592FFCEBD003}"/>
              </a:ext>
            </a:extLst>
          </p:cNvPr>
          <p:cNvPicPr/>
          <p:nvPr/>
        </p:nvPicPr>
        <p:blipFill>
          <a:blip r:embed="rId3"/>
          <a:stretch>
            <a:fillRect/>
          </a:stretch>
        </p:blipFill>
        <p:spPr>
          <a:xfrm>
            <a:off x="544522" y="3233213"/>
            <a:ext cx="4799753" cy="2149687"/>
          </a:xfrm>
          <a:prstGeom prst="rect">
            <a:avLst/>
          </a:prstGeom>
          <a:ln>
            <a:noFill/>
          </a:ln>
          <a:effectLst>
            <a:outerShdw blurRad="292100" dist="139700" dir="2700000" algn="tl" rotWithShape="0">
              <a:srgbClr val="333333">
                <a:alpha val="65000"/>
              </a:srgbClr>
            </a:outerShdw>
          </a:effectLst>
        </p:spPr>
      </p:pic>
      <p:sp>
        <p:nvSpPr>
          <p:cNvPr id="8" name="Rechteck 7">
            <a:extLst>
              <a:ext uri="{FF2B5EF4-FFF2-40B4-BE49-F238E27FC236}">
                <a16:creationId xmlns:a16="http://schemas.microsoft.com/office/drawing/2014/main" id="{1EB3A4FA-0906-49F9-BA35-79C79225671A}"/>
              </a:ext>
            </a:extLst>
          </p:cNvPr>
          <p:cNvSpPr/>
          <p:nvPr/>
        </p:nvSpPr>
        <p:spPr>
          <a:xfrm>
            <a:off x="995448" y="2411816"/>
            <a:ext cx="3852413"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0" name="Grafik 9">
            <a:extLst>
              <a:ext uri="{FF2B5EF4-FFF2-40B4-BE49-F238E27FC236}">
                <a16:creationId xmlns:a16="http://schemas.microsoft.com/office/drawing/2014/main" id="{E07B6186-7919-429B-BF79-1E07DA7D7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sp>
        <p:nvSpPr>
          <p:cNvPr id="11" name="Rechteck 10">
            <a:extLst>
              <a:ext uri="{FF2B5EF4-FFF2-40B4-BE49-F238E27FC236}">
                <a16:creationId xmlns:a16="http://schemas.microsoft.com/office/drawing/2014/main" id="{4DC15D42-5EB2-4C2D-AA5E-C43751188B90}"/>
              </a:ext>
            </a:extLst>
          </p:cNvPr>
          <p:cNvSpPr/>
          <p:nvPr/>
        </p:nvSpPr>
        <p:spPr>
          <a:xfrm>
            <a:off x="8954883" y="1652803"/>
            <a:ext cx="1461596" cy="4123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2" name="Grafik 11">
            <a:extLst>
              <a:ext uri="{FF2B5EF4-FFF2-40B4-BE49-F238E27FC236}">
                <a16:creationId xmlns:a16="http://schemas.microsoft.com/office/drawing/2014/main" id="{FA0DD7CA-8513-4F0D-B494-E2BBF81CD787}"/>
              </a:ext>
            </a:extLst>
          </p:cNvPr>
          <p:cNvPicPr>
            <a:picLocks noChangeAspect="1"/>
          </p:cNvPicPr>
          <p:nvPr/>
        </p:nvPicPr>
        <p:blipFill>
          <a:blip r:embed="rId5"/>
          <a:stretch>
            <a:fillRect/>
          </a:stretch>
        </p:blipFill>
        <p:spPr>
          <a:xfrm>
            <a:off x="5840688" y="3233212"/>
            <a:ext cx="5191731" cy="1468120"/>
          </a:xfrm>
          <a:prstGeom prst="rect">
            <a:avLst/>
          </a:prstGeom>
          <a:ln>
            <a:noFill/>
          </a:ln>
          <a:effectLst>
            <a:outerShdw blurRad="292100" dist="139700" dir="2700000" algn="tl" rotWithShape="0">
              <a:srgbClr val="333333">
                <a:alpha val="65000"/>
              </a:srgbClr>
            </a:outerShdw>
          </a:effectLst>
        </p:spPr>
      </p:pic>
      <p:sp>
        <p:nvSpPr>
          <p:cNvPr id="13" name="Rechteck 12">
            <a:extLst>
              <a:ext uri="{FF2B5EF4-FFF2-40B4-BE49-F238E27FC236}">
                <a16:creationId xmlns:a16="http://schemas.microsoft.com/office/drawing/2014/main" id="{4A2499E7-D470-4877-BC2F-072D90E332E7}"/>
              </a:ext>
            </a:extLst>
          </p:cNvPr>
          <p:cNvSpPr/>
          <p:nvPr/>
        </p:nvSpPr>
        <p:spPr>
          <a:xfrm>
            <a:off x="5866935" y="3357381"/>
            <a:ext cx="2198171" cy="26364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390636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dirty="0">
                <a:solidFill>
                  <a:srgbClr val="00254C"/>
                </a:solidFill>
              </a:rPr>
              <a:t>UDI Issuing Agency</a:t>
            </a:r>
          </a:p>
          <a:p>
            <a:endParaRPr lang="en-US" dirty="0">
              <a:solidFill>
                <a:srgbClr val="00254C"/>
              </a:solidFill>
            </a:endParaRPr>
          </a:p>
          <a:p>
            <a:r>
              <a:rPr lang="en-US" dirty="0">
                <a:solidFill>
                  <a:srgbClr val="00254C"/>
                </a:solidFill>
              </a:rPr>
              <a:t>Aufgabe:	</a:t>
            </a:r>
            <a:r>
              <a:rPr lang="de-DE" dirty="0">
                <a:solidFill>
                  <a:srgbClr val="00254C"/>
                </a:solidFill>
              </a:rPr>
              <a:t>Identifizieren Sie die Issuing Agency Ihres Unternehmens in einem 			angelegten Produkt.</a:t>
            </a:r>
            <a:endParaRPr lang="en-US" dirty="0">
              <a:solidFill>
                <a:srgbClr val="00254C"/>
              </a:solidFill>
            </a:endParaRPr>
          </a:p>
          <a:p>
            <a:endParaRPr lang="de-CH" dirty="0">
              <a:solidFill>
                <a:srgbClr val="00254C"/>
              </a:solidFill>
            </a:endParaRPr>
          </a:p>
          <a:p>
            <a:endParaRPr lang="de-CH" dirty="0">
              <a:solidFill>
                <a:srgbClr val="00254C"/>
              </a:solidFill>
            </a:endParaRPr>
          </a:p>
          <a:p>
            <a:r>
              <a:rPr lang="de-CH" dirty="0">
                <a:solidFill>
                  <a:srgbClr val="00254C"/>
                </a:solidFill>
              </a:rPr>
              <a:t>Transaktionscode:	</a:t>
            </a:r>
            <a:r>
              <a:rPr lang="en-US" dirty="0">
                <a:solidFill>
                  <a:srgbClr val="00254C"/>
                </a:solidFill>
              </a:rPr>
              <a:t>/UDI/US_CL_AGENCY </a:t>
            </a:r>
            <a:endParaRPr lang="de-CH" dirty="0">
              <a:solidFill>
                <a:srgbClr val="00254C"/>
              </a:solidFill>
            </a:endParaRPr>
          </a:p>
          <a:p>
            <a:r>
              <a:rPr lang="de-CH" dirty="0">
                <a:solidFill>
                  <a:srgbClr val="00254C"/>
                </a:solidFill>
              </a:rPr>
              <a:t>			</a:t>
            </a:r>
            <a:r>
              <a:rPr lang="de-CH" dirty="0">
                <a:solidFill>
                  <a:srgbClr val="FF0000"/>
                </a:solidFill>
              </a:rPr>
              <a:t>/UDI/US_UDI_DATA </a:t>
            </a:r>
          </a:p>
          <a:p>
            <a:endParaRPr lang="en-US" dirty="0">
              <a:solidFill>
                <a:srgbClr val="00254C"/>
              </a:solidFill>
            </a:endParaRPr>
          </a:p>
        </p:txBody>
      </p:sp>
      <p:pic>
        <p:nvPicPr>
          <p:cNvPr id="9" name="Grafik 8" descr="Bleistift">
            <a:extLst>
              <a:ext uri="{FF2B5EF4-FFF2-40B4-BE49-F238E27FC236}">
                <a16:creationId xmlns:a16="http://schemas.microsoft.com/office/drawing/2014/main" id="{6D3E1C0F-64AB-44A0-88CC-D2642FF1A7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724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UDI Sterilisierungsmethoden</a:t>
            </a:r>
          </a:p>
          <a:p>
            <a:endParaRPr lang="de-DE" b="1">
              <a:solidFill>
                <a:srgbClr val="00254C"/>
              </a:solidFill>
            </a:endParaRPr>
          </a:p>
          <a:p>
            <a:r>
              <a:rPr lang="de-DE">
                <a:solidFill>
                  <a:srgbClr val="00254C"/>
                </a:solidFill>
              </a:rPr>
              <a:t>Es gibt von der FDA vordefinierter Sterilisierungsmethoden. Diese sollten hier aufgelistet werden. Der Code für die Sterilisierungsmethoden spielt später eine wichtige Rolle bei einem XML Export, damit die Erzeugung eines validen HL7 XML Datensatzes möglich ist.</a:t>
            </a:r>
          </a:p>
          <a:p>
            <a:endParaRPr lang="de-DE">
              <a:solidFill>
                <a:srgbClr val="00254C"/>
              </a:solidFill>
            </a:endParaRPr>
          </a:p>
          <a:p>
            <a:r>
              <a:rPr lang="de-DE">
                <a:solidFill>
                  <a:srgbClr val="00254C"/>
                </a:solidFill>
              </a:rPr>
              <a:t>Die Sterilisierungsmethoden werden initial mit dem Add-On ausgeliefert. Gegebenenfalls ist bei einer Änderung durch die GUDID diese zu erweitern.</a:t>
            </a:r>
            <a:endParaRPr lang="de-CH">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2518243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UDI Sterilisierungsmethoden</a:t>
            </a:r>
            <a:endParaRPr lang="de-CH" b="1">
              <a:solidFill>
                <a:srgbClr val="00254C"/>
              </a:solidFill>
            </a:endParaRPr>
          </a:p>
        </p:txBody>
      </p:sp>
      <p:pic>
        <p:nvPicPr>
          <p:cNvPr id="5" name="Grafik 4">
            <a:extLst>
              <a:ext uri="{FF2B5EF4-FFF2-40B4-BE49-F238E27FC236}">
                <a16:creationId xmlns:a16="http://schemas.microsoft.com/office/drawing/2014/main" id="{59A7CAA3-1E5D-4A19-B8C6-7306C307A99E}"/>
              </a:ext>
            </a:extLst>
          </p:cNvPr>
          <p:cNvPicPr>
            <a:picLocks noChangeAspect="1"/>
          </p:cNvPicPr>
          <p:nvPr/>
        </p:nvPicPr>
        <p:blipFill>
          <a:blip r:embed="rId2"/>
          <a:stretch>
            <a:fillRect/>
          </a:stretch>
        </p:blipFill>
        <p:spPr>
          <a:xfrm>
            <a:off x="1040935" y="1691869"/>
            <a:ext cx="3864407" cy="2400000"/>
          </a:xfrm>
          <a:prstGeom prst="rect">
            <a:avLst/>
          </a:prstGeom>
        </p:spPr>
      </p:pic>
      <p:sp>
        <p:nvSpPr>
          <p:cNvPr id="6" name="Rechteck 5">
            <a:extLst>
              <a:ext uri="{FF2B5EF4-FFF2-40B4-BE49-F238E27FC236}">
                <a16:creationId xmlns:a16="http://schemas.microsoft.com/office/drawing/2014/main" id="{11B5A731-9054-48A7-9217-63BCE87D6F3C}"/>
              </a:ext>
            </a:extLst>
          </p:cNvPr>
          <p:cNvSpPr/>
          <p:nvPr/>
        </p:nvSpPr>
        <p:spPr>
          <a:xfrm>
            <a:off x="1040659" y="2558627"/>
            <a:ext cx="3852413"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7" name="Grafik 6">
            <a:extLst>
              <a:ext uri="{FF2B5EF4-FFF2-40B4-BE49-F238E27FC236}">
                <a16:creationId xmlns:a16="http://schemas.microsoft.com/office/drawing/2014/main" id="{3461B0BE-536B-4C36-ADE6-25B925F393E8}"/>
              </a:ext>
            </a:extLst>
          </p:cNvPr>
          <p:cNvPicPr/>
          <p:nvPr/>
        </p:nvPicPr>
        <p:blipFill>
          <a:blip r:embed="rId3"/>
          <a:stretch>
            <a:fillRect/>
          </a:stretch>
        </p:blipFill>
        <p:spPr>
          <a:xfrm>
            <a:off x="1871531" y="3089181"/>
            <a:ext cx="3198731" cy="3289524"/>
          </a:xfrm>
          <a:prstGeom prst="rect">
            <a:avLst/>
          </a:prstGeom>
          <a:ln>
            <a:noFill/>
          </a:ln>
          <a:effectLst>
            <a:outerShdw blurRad="292100" dist="139700" dir="2700000" algn="tl" rotWithShape="0">
              <a:srgbClr val="333333">
                <a:alpha val="65000"/>
              </a:srgbClr>
            </a:outerShdw>
          </a:effectLst>
        </p:spPr>
      </p:pic>
      <p:pic>
        <p:nvPicPr>
          <p:cNvPr id="8" name="Grafik 7">
            <a:extLst>
              <a:ext uri="{FF2B5EF4-FFF2-40B4-BE49-F238E27FC236}">
                <a16:creationId xmlns:a16="http://schemas.microsoft.com/office/drawing/2014/main" id="{B8422B71-386D-4743-AFF9-4906EE74A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pic>
        <p:nvPicPr>
          <p:cNvPr id="4" name="Grafik 3">
            <a:extLst>
              <a:ext uri="{FF2B5EF4-FFF2-40B4-BE49-F238E27FC236}">
                <a16:creationId xmlns:a16="http://schemas.microsoft.com/office/drawing/2014/main" id="{AE21C936-F7D3-4E95-B015-74D9D604A59A}"/>
              </a:ext>
            </a:extLst>
          </p:cNvPr>
          <p:cNvPicPr>
            <a:picLocks noChangeAspect="1"/>
          </p:cNvPicPr>
          <p:nvPr/>
        </p:nvPicPr>
        <p:blipFill>
          <a:blip r:embed="rId5"/>
          <a:stretch>
            <a:fillRect/>
          </a:stretch>
        </p:blipFill>
        <p:spPr>
          <a:xfrm>
            <a:off x="5644655" y="3089181"/>
            <a:ext cx="5301456" cy="2257612"/>
          </a:xfrm>
          <a:prstGeom prst="rect">
            <a:avLst/>
          </a:prstGeom>
          <a:ln>
            <a:noFill/>
          </a:ln>
          <a:effectLst>
            <a:outerShdw blurRad="292100" dist="139700" dir="2700000" algn="tl" rotWithShape="0">
              <a:srgbClr val="333333">
                <a:alpha val="65000"/>
              </a:srgbClr>
            </a:outerShdw>
          </a:effectLst>
        </p:spPr>
      </p:pic>
      <p:sp>
        <p:nvSpPr>
          <p:cNvPr id="10" name="Rechteck 9">
            <a:extLst>
              <a:ext uri="{FF2B5EF4-FFF2-40B4-BE49-F238E27FC236}">
                <a16:creationId xmlns:a16="http://schemas.microsoft.com/office/drawing/2014/main" id="{85A644B3-C6B4-4C37-BC0E-94E140A17B6B}"/>
              </a:ext>
            </a:extLst>
          </p:cNvPr>
          <p:cNvSpPr/>
          <p:nvPr/>
        </p:nvSpPr>
        <p:spPr>
          <a:xfrm>
            <a:off x="8981930" y="5925277"/>
            <a:ext cx="1338540" cy="534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Inhaltsplatzhalter 6">
            <a:extLst>
              <a:ext uri="{FF2B5EF4-FFF2-40B4-BE49-F238E27FC236}">
                <a16:creationId xmlns:a16="http://schemas.microsoft.com/office/drawing/2014/main" id="{1B0FC881-8A99-4088-8579-AEA038018ACD}"/>
              </a:ext>
            </a:extLst>
          </p:cNvPr>
          <p:cNvSpPr txBox="1">
            <a:spLocks/>
          </p:cNvSpPr>
          <p:nvPr/>
        </p:nvSpPr>
        <p:spPr>
          <a:xfrm>
            <a:off x="5711957" y="1214096"/>
            <a:ext cx="3333155" cy="1734851"/>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600">
                <a:solidFill>
                  <a:srgbClr val="00254C"/>
                </a:solidFill>
              </a:rPr>
              <a:t>Produkt benötigt eine Sterilisierungsmethode (Haken setzen)</a:t>
            </a:r>
          </a:p>
          <a:p>
            <a:pPr marL="457189" indent="-457189">
              <a:buAutoNum type="arabicPeriod"/>
            </a:pPr>
            <a:r>
              <a:rPr lang="de-DE" sz="1600">
                <a:solidFill>
                  <a:srgbClr val="00254C"/>
                </a:solidFill>
              </a:rPr>
              <a:t>Eine neue Zeile anlegen</a:t>
            </a:r>
          </a:p>
          <a:p>
            <a:pPr marL="457189" indent="-457189">
              <a:buAutoNum type="arabicPeriod"/>
            </a:pPr>
            <a:r>
              <a:rPr lang="de-DE" sz="1600">
                <a:solidFill>
                  <a:srgbClr val="00254C"/>
                </a:solidFill>
              </a:rPr>
              <a:t>Details ausfüllen</a:t>
            </a:r>
            <a:endParaRPr lang="de-CH" sz="1600">
              <a:solidFill>
                <a:srgbClr val="00254C"/>
              </a:solidFill>
            </a:endParaRPr>
          </a:p>
        </p:txBody>
      </p:sp>
      <p:sp>
        <p:nvSpPr>
          <p:cNvPr id="12" name="Ellipse 11">
            <a:extLst>
              <a:ext uri="{FF2B5EF4-FFF2-40B4-BE49-F238E27FC236}">
                <a16:creationId xmlns:a16="http://schemas.microsoft.com/office/drawing/2014/main" id="{06E519DB-F788-44AA-8CA8-04305FD1D9B7}"/>
              </a:ext>
            </a:extLst>
          </p:cNvPr>
          <p:cNvSpPr/>
          <p:nvPr/>
        </p:nvSpPr>
        <p:spPr>
          <a:xfrm>
            <a:off x="5519936" y="333298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3" name="Ellipse 12">
            <a:extLst>
              <a:ext uri="{FF2B5EF4-FFF2-40B4-BE49-F238E27FC236}">
                <a16:creationId xmlns:a16="http://schemas.microsoft.com/office/drawing/2014/main" id="{B51692A1-405A-4A62-BC11-A8D7DCD5E922}"/>
              </a:ext>
            </a:extLst>
          </p:cNvPr>
          <p:cNvSpPr/>
          <p:nvPr/>
        </p:nvSpPr>
        <p:spPr>
          <a:xfrm>
            <a:off x="7544908" y="3349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
        <p:nvSpPr>
          <p:cNvPr id="14" name="Ellipse 13">
            <a:extLst>
              <a:ext uri="{FF2B5EF4-FFF2-40B4-BE49-F238E27FC236}">
                <a16:creationId xmlns:a16="http://schemas.microsoft.com/office/drawing/2014/main" id="{E11752AD-C568-41E2-A105-DF417B9D3110}"/>
              </a:ext>
            </a:extLst>
          </p:cNvPr>
          <p:cNvSpPr/>
          <p:nvPr/>
        </p:nvSpPr>
        <p:spPr>
          <a:xfrm>
            <a:off x="5500639" y="414070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3</a:t>
            </a:r>
            <a:endParaRPr lang="de-CH" sz="2400"/>
          </a:p>
        </p:txBody>
      </p:sp>
    </p:spTree>
    <p:extLst>
      <p:ext uri="{BB962C8B-B14F-4D97-AF65-F5344CB8AC3E}">
        <p14:creationId xmlns:p14="http://schemas.microsoft.com/office/powerpoint/2010/main" val="394340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dirty="0">
                <a:solidFill>
                  <a:srgbClr val="00254C"/>
                </a:solidFill>
              </a:rPr>
              <a:t>UDI Sterilisierungsmethoden</a:t>
            </a:r>
          </a:p>
          <a:p>
            <a:endParaRPr lang="en-US" dirty="0">
              <a:solidFill>
                <a:srgbClr val="00254C"/>
              </a:solidFill>
            </a:endParaRPr>
          </a:p>
          <a:p>
            <a:r>
              <a:rPr lang="en-US" dirty="0">
                <a:solidFill>
                  <a:srgbClr val="00254C"/>
                </a:solidFill>
              </a:rPr>
              <a:t>Aufgabe:	</a:t>
            </a:r>
            <a:r>
              <a:rPr lang="de-DE" dirty="0">
                <a:solidFill>
                  <a:srgbClr val="00254C"/>
                </a:solidFill>
              </a:rPr>
              <a:t>Fügen Sie die Sterilisierungsmethode „C107419“ bei einem Produkt hinzu. </a:t>
            </a:r>
            <a:endParaRPr lang="en-US" dirty="0">
              <a:solidFill>
                <a:srgbClr val="00254C"/>
              </a:solidFill>
            </a:endParaRPr>
          </a:p>
          <a:p>
            <a:endParaRPr lang="de-CH" dirty="0">
              <a:solidFill>
                <a:srgbClr val="00254C"/>
              </a:solidFill>
            </a:endParaRPr>
          </a:p>
          <a:p>
            <a:endParaRPr lang="de-CH" dirty="0">
              <a:solidFill>
                <a:srgbClr val="00254C"/>
              </a:solidFill>
            </a:endParaRPr>
          </a:p>
          <a:p>
            <a:r>
              <a:rPr lang="de-CH" dirty="0">
                <a:solidFill>
                  <a:srgbClr val="00254C"/>
                </a:solidFill>
              </a:rPr>
              <a:t>Transaktionscode:	/UDI/US_CL_SMETHOD</a:t>
            </a:r>
          </a:p>
          <a:p>
            <a:r>
              <a:rPr lang="de-CH" dirty="0">
                <a:solidFill>
                  <a:srgbClr val="00254C"/>
                </a:solidFill>
              </a:rPr>
              <a:t>			</a:t>
            </a:r>
            <a:r>
              <a:rPr lang="de-CH" dirty="0">
                <a:solidFill>
                  <a:srgbClr val="FF0000"/>
                </a:solidFill>
              </a:rPr>
              <a:t>/UDI/US_UDI_DATA </a:t>
            </a:r>
          </a:p>
          <a:p>
            <a:endParaRPr lang="de-CH" b="1" dirty="0">
              <a:solidFill>
                <a:srgbClr val="00254C"/>
              </a:solidFill>
            </a:endParaRPr>
          </a:p>
          <a:p>
            <a:endParaRPr lang="de-CH" b="1" dirty="0">
              <a:solidFill>
                <a:srgbClr val="00254C"/>
              </a:solidFill>
            </a:endParaRPr>
          </a:p>
          <a:p>
            <a:endParaRPr lang="de-CH" b="1" dirty="0">
              <a:solidFill>
                <a:srgbClr val="00254C"/>
              </a:solidFill>
            </a:endParaRPr>
          </a:p>
        </p:txBody>
      </p:sp>
      <p:pic>
        <p:nvPicPr>
          <p:cNvPr id="16" name="Grafik 15" descr="Bleistift">
            <a:extLst>
              <a:ext uri="{FF2B5EF4-FFF2-40B4-BE49-F238E27FC236}">
                <a16:creationId xmlns:a16="http://schemas.microsoft.com/office/drawing/2014/main" id="{B7AEF825-BB4D-4E75-8C9D-AEE430EC41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1990701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GMDN Nummern (</a:t>
            </a:r>
            <a:r>
              <a:rPr lang="de-CH" b="1">
                <a:solidFill>
                  <a:srgbClr val="00254C"/>
                </a:solidFill>
              </a:rPr>
              <a:t>Global Medical Device </a:t>
            </a:r>
            <a:r>
              <a:rPr lang="de-CH" b="1" err="1">
                <a:solidFill>
                  <a:srgbClr val="00254C"/>
                </a:solidFill>
              </a:rPr>
              <a:t>Nomenclature</a:t>
            </a:r>
            <a:r>
              <a:rPr lang="de-CH" b="1">
                <a:solidFill>
                  <a:srgbClr val="00254C"/>
                </a:solidFill>
              </a:rPr>
              <a:t>)</a:t>
            </a:r>
            <a:endParaRPr lang="de-DE" b="1">
              <a:solidFill>
                <a:srgbClr val="00254C"/>
              </a:solidFill>
            </a:endParaRPr>
          </a:p>
          <a:p>
            <a:endParaRPr lang="de-DE" b="1">
              <a:solidFill>
                <a:srgbClr val="00254C"/>
              </a:solidFill>
            </a:endParaRPr>
          </a:p>
          <a:p>
            <a:r>
              <a:rPr lang="de-DE">
                <a:solidFill>
                  <a:srgbClr val="00254C"/>
                </a:solidFill>
              </a:rPr>
              <a:t>Die GMDN Organisation definiert die GMDN Codes und deren Bedeutung. Aktuell sind etwa 260 (Stand 2018) GMDN Codes vorhanden. Ihr Unternehmen wird nur wenige dieser GMDN Codes benötigen. Sie sollten nur die Codes eintragen, die Sie wirklich benötigen. Weitere GMDN Codes können später noch ergänzt werden.</a:t>
            </a:r>
            <a:endParaRPr lang="de-CH">
              <a:solidFill>
                <a:srgbClr val="00254C"/>
              </a:solidFill>
            </a:endParaRPr>
          </a:p>
          <a:p>
            <a:r>
              <a:rPr lang="de-DE">
                <a:solidFill>
                  <a:srgbClr val="00254C"/>
                </a:solidFill>
              </a:rPr>
              <a:t>Von Zeit zu Zeit werden einige Codes von der GMDN Agency als ungültig erklärt und durch neue Codes ersetzt. </a:t>
            </a:r>
            <a:endParaRPr lang="de-CH">
              <a:solidFill>
                <a:srgbClr val="00254C"/>
              </a:solidFill>
            </a:endParaRPr>
          </a:p>
          <a:p>
            <a:r>
              <a:rPr lang="de-DE">
                <a:solidFill>
                  <a:srgbClr val="00254C"/>
                </a:solidFill>
              </a:rPr>
              <a:t>Weitere Informationen finden Sie auf der Webseite</a:t>
            </a:r>
            <a:r>
              <a:rPr lang="de-DE" b="1">
                <a:solidFill>
                  <a:srgbClr val="00254C"/>
                </a:solidFill>
              </a:rPr>
              <a:t>:</a:t>
            </a:r>
            <a:r>
              <a:rPr lang="de-DE">
                <a:solidFill>
                  <a:srgbClr val="00254C"/>
                </a:solidFill>
              </a:rPr>
              <a:t> </a:t>
            </a:r>
            <a:r>
              <a:rPr lang="de-DE" u="sng">
                <a:hlinkClick r:id="rId2"/>
              </a:rPr>
              <a:t>https://www.gmdnagency.org</a:t>
            </a:r>
            <a:endParaRPr lang="de-DE" u="sng"/>
          </a:p>
          <a:p>
            <a:endParaRPr lang="de-DE" u="sng"/>
          </a:p>
          <a:p>
            <a:r>
              <a:rPr lang="de-DE">
                <a:solidFill>
                  <a:srgbClr val="00254C"/>
                </a:solidFill>
              </a:rPr>
              <a:t>Die GMDN Codes sind nicht </a:t>
            </a:r>
            <a:r>
              <a:rPr lang="de-DE" err="1">
                <a:solidFill>
                  <a:srgbClr val="00254C"/>
                </a:solidFill>
              </a:rPr>
              <a:t>standardmässig</a:t>
            </a:r>
            <a:r>
              <a:rPr lang="de-DE">
                <a:solidFill>
                  <a:srgbClr val="00254C"/>
                </a:solidFill>
              </a:rPr>
              <a:t> verfügbar und müssen noch gepflegt werden.</a:t>
            </a:r>
          </a:p>
          <a:p>
            <a:endParaRPr lang="de-DE">
              <a:solidFill>
                <a:srgbClr val="00254C"/>
              </a:solidFill>
            </a:endParaRPr>
          </a:p>
          <a:p>
            <a:endParaRPr lang="de-CH">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407131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GMDN Nummern</a:t>
            </a:r>
            <a:endParaRPr lang="de-CH" b="1">
              <a:solidFill>
                <a:srgbClr val="00254C"/>
              </a:solidFill>
            </a:endParaRPr>
          </a:p>
        </p:txBody>
      </p:sp>
      <p:pic>
        <p:nvPicPr>
          <p:cNvPr id="5" name="Grafik 4">
            <a:extLst>
              <a:ext uri="{FF2B5EF4-FFF2-40B4-BE49-F238E27FC236}">
                <a16:creationId xmlns:a16="http://schemas.microsoft.com/office/drawing/2014/main" id="{933EA0AE-AFCE-4174-82B3-FC7EAEEDA14D}"/>
              </a:ext>
            </a:extLst>
          </p:cNvPr>
          <p:cNvPicPr>
            <a:picLocks noChangeAspect="1"/>
          </p:cNvPicPr>
          <p:nvPr/>
        </p:nvPicPr>
        <p:blipFill>
          <a:blip r:embed="rId2"/>
          <a:stretch>
            <a:fillRect/>
          </a:stretch>
        </p:blipFill>
        <p:spPr>
          <a:xfrm>
            <a:off x="1040935" y="1691869"/>
            <a:ext cx="3864407" cy="2400000"/>
          </a:xfrm>
          <a:prstGeom prst="rect">
            <a:avLst/>
          </a:prstGeom>
        </p:spPr>
      </p:pic>
      <p:sp>
        <p:nvSpPr>
          <p:cNvPr id="6" name="Rechteck 5">
            <a:extLst>
              <a:ext uri="{FF2B5EF4-FFF2-40B4-BE49-F238E27FC236}">
                <a16:creationId xmlns:a16="http://schemas.microsoft.com/office/drawing/2014/main" id="{B4435C77-775F-4770-B736-DDD900DFB85B}"/>
              </a:ext>
            </a:extLst>
          </p:cNvPr>
          <p:cNvSpPr/>
          <p:nvPr/>
        </p:nvSpPr>
        <p:spPr>
          <a:xfrm>
            <a:off x="1040659" y="2756925"/>
            <a:ext cx="3852413"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 name="Grafik 3">
            <a:extLst>
              <a:ext uri="{FF2B5EF4-FFF2-40B4-BE49-F238E27FC236}">
                <a16:creationId xmlns:a16="http://schemas.microsoft.com/office/drawing/2014/main" id="{49F15A62-68E1-4CF1-9EDD-1C22AD3E179F}"/>
              </a:ext>
            </a:extLst>
          </p:cNvPr>
          <p:cNvPicPr>
            <a:picLocks noChangeAspect="1"/>
          </p:cNvPicPr>
          <p:nvPr/>
        </p:nvPicPr>
        <p:blipFill>
          <a:blip r:embed="rId3"/>
          <a:stretch>
            <a:fillRect/>
          </a:stretch>
        </p:blipFill>
        <p:spPr>
          <a:xfrm>
            <a:off x="1729600" y="3245967"/>
            <a:ext cx="4078369" cy="2967343"/>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34DBEE69-F2A0-49AF-BBE8-C8B30A5D19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pic>
        <p:nvPicPr>
          <p:cNvPr id="2" name="Grafik 1">
            <a:extLst>
              <a:ext uri="{FF2B5EF4-FFF2-40B4-BE49-F238E27FC236}">
                <a16:creationId xmlns:a16="http://schemas.microsoft.com/office/drawing/2014/main" id="{F15D45D4-1736-4D4F-8832-5847CEB8CEAA}"/>
              </a:ext>
            </a:extLst>
          </p:cNvPr>
          <p:cNvPicPr>
            <a:picLocks noChangeAspect="1"/>
          </p:cNvPicPr>
          <p:nvPr/>
        </p:nvPicPr>
        <p:blipFill>
          <a:blip r:embed="rId5"/>
          <a:stretch>
            <a:fillRect/>
          </a:stretch>
        </p:blipFill>
        <p:spPr>
          <a:xfrm>
            <a:off x="5519937" y="981614"/>
            <a:ext cx="5753100" cy="1993900"/>
          </a:xfrm>
          <a:prstGeom prst="rect">
            <a:avLst/>
          </a:prstGeom>
          <a:ln>
            <a:noFill/>
          </a:ln>
          <a:effectLst>
            <a:outerShdw blurRad="292100" dist="139700" dir="2700000" algn="tl" rotWithShape="0">
              <a:srgbClr val="333333">
                <a:alpha val="65000"/>
              </a:srgbClr>
            </a:outerShdw>
          </a:effectLst>
        </p:spPr>
      </p:pic>
      <p:sp>
        <p:nvSpPr>
          <p:cNvPr id="9" name="Rechteck 8">
            <a:extLst>
              <a:ext uri="{FF2B5EF4-FFF2-40B4-BE49-F238E27FC236}">
                <a16:creationId xmlns:a16="http://schemas.microsoft.com/office/drawing/2014/main" id="{EBFFCD3B-84F9-4468-8553-BDF40A848972}"/>
              </a:ext>
            </a:extLst>
          </p:cNvPr>
          <p:cNvSpPr/>
          <p:nvPr/>
        </p:nvSpPr>
        <p:spPr>
          <a:xfrm>
            <a:off x="10283329" y="3967320"/>
            <a:ext cx="989707"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Ellipse 9">
            <a:extLst>
              <a:ext uri="{FF2B5EF4-FFF2-40B4-BE49-F238E27FC236}">
                <a16:creationId xmlns:a16="http://schemas.microsoft.com/office/drawing/2014/main" id="{1129335B-8E86-4165-A3B0-B679009E258D}"/>
              </a:ext>
            </a:extLst>
          </p:cNvPr>
          <p:cNvSpPr/>
          <p:nvPr/>
        </p:nvSpPr>
        <p:spPr>
          <a:xfrm>
            <a:off x="7597120" y="101466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1" name="Ellipse 10">
            <a:extLst>
              <a:ext uri="{FF2B5EF4-FFF2-40B4-BE49-F238E27FC236}">
                <a16:creationId xmlns:a16="http://schemas.microsoft.com/office/drawing/2014/main" id="{155C9C36-B5AB-4300-ABA1-4819297A720E}"/>
              </a:ext>
            </a:extLst>
          </p:cNvPr>
          <p:cNvSpPr/>
          <p:nvPr/>
        </p:nvSpPr>
        <p:spPr>
          <a:xfrm>
            <a:off x="6240277" y="222150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
        <p:nvSpPr>
          <p:cNvPr id="12" name="Inhaltsplatzhalter 6">
            <a:extLst>
              <a:ext uri="{FF2B5EF4-FFF2-40B4-BE49-F238E27FC236}">
                <a16:creationId xmlns:a16="http://schemas.microsoft.com/office/drawing/2014/main" id="{89F6C00A-C870-476E-B08A-8C48F5D246B7}"/>
              </a:ext>
            </a:extLst>
          </p:cNvPr>
          <p:cNvSpPr txBox="1">
            <a:spLocks/>
          </p:cNvSpPr>
          <p:nvPr/>
        </p:nvSpPr>
        <p:spPr>
          <a:xfrm>
            <a:off x="6046541" y="3447194"/>
            <a:ext cx="3333155" cy="845903"/>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600">
                <a:solidFill>
                  <a:srgbClr val="00254C"/>
                </a:solidFill>
              </a:rPr>
              <a:t>Eine neue Zeile anlegen</a:t>
            </a:r>
          </a:p>
          <a:p>
            <a:pPr marL="457189" indent="-457189">
              <a:buAutoNum type="arabicPeriod"/>
            </a:pPr>
            <a:r>
              <a:rPr lang="de-DE" sz="1600">
                <a:solidFill>
                  <a:srgbClr val="00254C"/>
                </a:solidFill>
              </a:rPr>
              <a:t>Details ausfüllen</a:t>
            </a:r>
            <a:endParaRPr lang="de-CH" sz="1600">
              <a:solidFill>
                <a:srgbClr val="00254C"/>
              </a:solidFill>
            </a:endParaRPr>
          </a:p>
        </p:txBody>
      </p:sp>
    </p:spTree>
    <p:extLst>
      <p:ext uri="{BB962C8B-B14F-4D97-AF65-F5344CB8AC3E}">
        <p14:creationId xmlns:p14="http://schemas.microsoft.com/office/powerpoint/2010/main" val="251366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dirty="0">
                <a:solidFill>
                  <a:srgbClr val="00254C"/>
                </a:solidFill>
              </a:rPr>
              <a:t>UDI Issuing Agency</a:t>
            </a:r>
          </a:p>
          <a:p>
            <a:endParaRPr lang="en-US" dirty="0">
              <a:solidFill>
                <a:srgbClr val="00254C"/>
              </a:solidFill>
            </a:endParaRPr>
          </a:p>
          <a:p>
            <a:r>
              <a:rPr lang="en-US" dirty="0">
                <a:solidFill>
                  <a:srgbClr val="00254C"/>
                </a:solidFill>
              </a:rPr>
              <a:t>Aufgabe:	</a:t>
            </a:r>
            <a:r>
              <a:rPr lang="de-DE" dirty="0">
                <a:solidFill>
                  <a:srgbClr val="00254C"/>
                </a:solidFill>
              </a:rPr>
              <a:t>Identifizieren Sie die Issuing Agency Ihres Unternehmens in einem 			angelegten Produkt.</a:t>
            </a:r>
            <a:endParaRPr lang="en-US" dirty="0">
              <a:solidFill>
                <a:srgbClr val="00254C"/>
              </a:solidFill>
            </a:endParaRPr>
          </a:p>
          <a:p>
            <a:endParaRPr lang="de-CH" dirty="0">
              <a:solidFill>
                <a:srgbClr val="00254C"/>
              </a:solidFill>
            </a:endParaRPr>
          </a:p>
          <a:p>
            <a:endParaRPr lang="de-CH" dirty="0">
              <a:solidFill>
                <a:srgbClr val="00254C"/>
              </a:solidFill>
            </a:endParaRPr>
          </a:p>
          <a:p>
            <a:r>
              <a:rPr lang="de-CH" dirty="0">
                <a:solidFill>
                  <a:srgbClr val="00254C"/>
                </a:solidFill>
              </a:rPr>
              <a:t>Transaktionscode:	</a:t>
            </a:r>
            <a:r>
              <a:rPr lang="en-US" dirty="0">
                <a:solidFill>
                  <a:srgbClr val="00254C"/>
                </a:solidFill>
              </a:rPr>
              <a:t>/UDI/US_CL_AGENCY </a:t>
            </a:r>
            <a:endParaRPr lang="de-CH" dirty="0">
              <a:solidFill>
                <a:srgbClr val="00254C"/>
              </a:solidFill>
            </a:endParaRPr>
          </a:p>
          <a:p>
            <a:r>
              <a:rPr lang="de-CH" dirty="0">
                <a:solidFill>
                  <a:srgbClr val="00254C"/>
                </a:solidFill>
              </a:rPr>
              <a:t>			</a:t>
            </a:r>
            <a:r>
              <a:rPr lang="de-CH" dirty="0">
                <a:solidFill>
                  <a:srgbClr val="FF0000"/>
                </a:solidFill>
              </a:rPr>
              <a:t>/UDI/US_UDI_DATA </a:t>
            </a:r>
          </a:p>
          <a:p>
            <a:endParaRPr lang="en-US" dirty="0">
              <a:solidFill>
                <a:srgbClr val="00254C"/>
              </a:solidFill>
            </a:endParaRPr>
          </a:p>
        </p:txBody>
      </p:sp>
      <p:pic>
        <p:nvPicPr>
          <p:cNvPr id="9" name="Grafik 8" descr="Bleistift">
            <a:extLst>
              <a:ext uri="{FF2B5EF4-FFF2-40B4-BE49-F238E27FC236}">
                <a16:creationId xmlns:a16="http://schemas.microsoft.com/office/drawing/2014/main" id="{6D3E1C0F-64AB-44A0-88CC-D2642FF1A7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2029370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UDI Sterilisierungsmethoden</a:t>
            </a:r>
          </a:p>
          <a:p>
            <a:endParaRPr lang="de-DE" b="1">
              <a:solidFill>
                <a:srgbClr val="00254C"/>
              </a:solidFill>
            </a:endParaRPr>
          </a:p>
          <a:p>
            <a:r>
              <a:rPr lang="de-DE">
                <a:solidFill>
                  <a:srgbClr val="00254C"/>
                </a:solidFill>
              </a:rPr>
              <a:t>Es gibt von der FDA vordefinierter Sterilisierungsmethoden. Diese sollten hier aufgelistet werden. Der Code für die Sterilisierungsmethoden spielt später eine wichtige Rolle bei einem XML Export, damit die Erzeugung eines validen HL7 XML Datensatzes möglich ist.</a:t>
            </a:r>
          </a:p>
          <a:p>
            <a:endParaRPr lang="de-DE">
              <a:solidFill>
                <a:srgbClr val="00254C"/>
              </a:solidFill>
            </a:endParaRPr>
          </a:p>
          <a:p>
            <a:r>
              <a:rPr lang="de-DE">
                <a:solidFill>
                  <a:srgbClr val="00254C"/>
                </a:solidFill>
              </a:rPr>
              <a:t>Die Sterilisierungsmethoden werden initial mit dem Add-On ausgeliefert. Gegebenenfalls ist bei einer Änderung durch die GUDID diese zu erweitern.</a:t>
            </a:r>
            <a:endParaRPr lang="de-CH">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1994813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UDI Sterilisierungsmethoden</a:t>
            </a:r>
            <a:endParaRPr lang="de-CH" b="1">
              <a:solidFill>
                <a:srgbClr val="00254C"/>
              </a:solidFill>
            </a:endParaRPr>
          </a:p>
        </p:txBody>
      </p:sp>
      <p:pic>
        <p:nvPicPr>
          <p:cNvPr id="5" name="Grafik 4">
            <a:extLst>
              <a:ext uri="{FF2B5EF4-FFF2-40B4-BE49-F238E27FC236}">
                <a16:creationId xmlns:a16="http://schemas.microsoft.com/office/drawing/2014/main" id="{59A7CAA3-1E5D-4A19-B8C6-7306C307A99E}"/>
              </a:ext>
            </a:extLst>
          </p:cNvPr>
          <p:cNvPicPr>
            <a:picLocks noChangeAspect="1"/>
          </p:cNvPicPr>
          <p:nvPr/>
        </p:nvPicPr>
        <p:blipFill>
          <a:blip r:embed="rId2"/>
          <a:stretch>
            <a:fillRect/>
          </a:stretch>
        </p:blipFill>
        <p:spPr>
          <a:xfrm>
            <a:off x="1040935" y="1691869"/>
            <a:ext cx="3864407" cy="2400000"/>
          </a:xfrm>
          <a:prstGeom prst="rect">
            <a:avLst/>
          </a:prstGeom>
        </p:spPr>
      </p:pic>
      <p:sp>
        <p:nvSpPr>
          <p:cNvPr id="6" name="Rechteck 5">
            <a:extLst>
              <a:ext uri="{FF2B5EF4-FFF2-40B4-BE49-F238E27FC236}">
                <a16:creationId xmlns:a16="http://schemas.microsoft.com/office/drawing/2014/main" id="{11B5A731-9054-48A7-9217-63BCE87D6F3C}"/>
              </a:ext>
            </a:extLst>
          </p:cNvPr>
          <p:cNvSpPr/>
          <p:nvPr/>
        </p:nvSpPr>
        <p:spPr>
          <a:xfrm>
            <a:off x="1040659" y="2558627"/>
            <a:ext cx="3852413"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7" name="Grafik 6">
            <a:extLst>
              <a:ext uri="{FF2B5EF4-FFF2-40B4-BE49-F238E27FC236}">
                <a16:creationId xmlns:a16="http://schemas.microsoft.com/office/drawing/2014/main" id="{3461B0BE-536B-4C36-ADE6-25B925F393E8}"/>
              </a:ext>
            </a:extLst>
          </p:cNvPr>
          <p:cNvPicPr/>
          <p:nvPr/>
        </p:nvPicPr>
        <p:blipFill>
          <a:blip r:embed="rId3"/>
          <a:stretch>
            <a:fillRect/>
          </a:stretch>
        </p:blipFill>
        <p:spPr>
          <a:xfrm>
            <a:off x="1871531" y="3089181"/>
            <a:ext cx="3198731" cy="3289524"/>
          </a:xfrm>
          <a:prstGeom prst="rect">
            <a:avLst/>
          </a:prstGeom>
          <a:ln>
            <a:noFill/>
          </a:ln>
          <a:effectLst>
            <a:outerShdw blurRad="292100" dist="139700" dir="2700000" algn="tl" rotWithShape="0">
              <a:srgbClr val="333333">
                <a:alpha val="65000"/>
              </a:srgbClr>
            </a:outerShdw>
          </a:effectLst>
        </p:spPr>
      </p:pic>
      <p:pic>
        <p:nvPicPr>
          <p:cNvPr id="8" name="Grafik 7">
            <a:extLst>
              <a:ext uri="{FF2B5EF4-FFF2-40B4-BE49-F238E27FC236}">
                <a16:creationId xmlns:a16="http://schemas.microsoft.com/office/drawing/2014/main" id="{B8422B71-386D-4743-AFF9-4906EE74A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pic>
        <p:nvPicPr>
          <p:cNvPr id="4" name="Grafik 3">
            <a:extLst>
              <a:ext uri="{FF2B5EF4-FFF2-40B4-BE49-F238E27FC236}">
                <a16:creationId xmlns:a16="http://schemas.microsoft.com/office/drawing/2014/main" id="{AE21C936-F7D3-4E95-B015-74D9D604A59A}"/>
              </a:ext>
            </a:extLst>
          </p:cNvPr>
          <p:cNvPicPr>
            <a:picLocks noChangeAspect="1"/>
          </p:cNvPicPr>
          <p:nvPr/>
        </p:nvPicPr>
        <p:blipFill>
          <a:blip r:embed="rId5"/>
          <a:stretch>
            <a:fillRect/>
          </a:stretch>
        </p:blipFill>
        <p:spPr>
          <a:xfrm>
            <a:off x="5644655" y="3089181"/>
            <a:ext cx="5301456" cy="2257612"/>
          </a:xfrm>
          <a:prstGeom prst="rect">
            <a:avLst/>
          </a:prstGeom>
          <a:ln>
            <a:noFill/>
          </a:ln>
          <a:effectLst>
            <a:outerShdw blurRad="292100" dist="139700" dir="2700000" algn="tl" rotWithShape="0">
              <a:srgbClr val="333333">
                <a:alpha val="65000"/>
              </a:srgbClr>
            </a:outerShdw>
          </a:effectLst>
        </p:spPr>
      </p:pic>
      <p:sp>
        <p:nvSpPr>
          <p:cNvPr id="10" name="Rechteck 9">
            <a:extLst>
              <a:ext uri="{FF2B5EF4-FFF2-40B4-BE49-F238E27FC236}">
                <a16:creationId xmlns:a16="http://schemas.microsoft.com/office/drawing/2014/main" id="{85A644B3-C6B4-4C37-BC0E-94E140A17B6B}"/>
              </a:ext>
            </a:extLst>
          </p:cNvPr>
          <p:cNvSpPr/>
          <p:nvPr/>
        </p:nvSpPr>
        <p:spPr>
          <a:xfrm>
            <a:off x="8981930" y="5925277"/>
            <a:ext cx="1338540" cy="534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Inhaltsplatzhalter 6">
            <a:extLst>
              <a:ext uri="{FF2B5EF4-FFF2-40B4-BE49-F238E27FC236}">
                <a16:creationId xmlns:a16="http://schemas.microsoft.com/office/drawing/2014/main" id="{1B0FC881-8A99-4088-8579-AEA038018ACD}"/>
              </a:ext>
            </a:extLst>
          </p:cNvPr>
          <p:cNvSpPr txBox="1">
            <a:spLocks/>
          </p:cNvSpPr>
          <p:nvPr/>
        </p:nvSpPr>
        <p:spPr>
          <a:xfrm>
            <a:off x="5711957" y="1214096"/>
            <a:ext cx="3333155" cy="1734851"/>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600">
                <a:solidFill>
                  <a:srgbClr val="00254C"/>
                </a:solidFill>
              </a:rPr>
              <a:t>Produkt benötigt eine Sterilisierungsmethode (Haken setzen)</a:t>
            </a:r>
          </a:p>
          <a:p>
            <a:pPr marL="457189" indent="-457189">
              <a:buAutoNum type="arabicPeriod"/>
            </a:pPr>
            <a:r>
              <a:rPr lang="de-DE" sz="1600">
                <a:solidFill>
                  <a:srgbClr val="00254C"/>
                </a:solidFill>
              </a:rPr>
              <a:t>Eine neue Zeile anlegen</a:t>
            </a:r>
          </a:p>
          <a:p>
            <a:pPr marL="457189" indent="-457189">
              <a:buAutoNum type="arabicPeriod"/>
            </a:pPr>
            <a:r>
              <a:rPr lang="de-DE" sz="1600">
                <a:solidFill>
                  <a:srgbClr val="00254C"/>
                </a:solidFill>
              </a:rPr>
              <a:t>Details ausfüllen</a:t>
            </a:r>
            <a:endParaRPr lang="de-CH" sz="1600">
              <a:solidFill>
                <a:srgbClr val="00254C"/>
              </a:solidFill>
            </a:endParaRPr>
          </a:p>
        </p:txBody>
      </p:sp>
      <p:sp>
        <p:nvSpPr>
          <p:cNvPr id="12" name="Ellipse 11">
            <a:extLst>
              <a:ext uri="{FF2B5EF4-FFF2-40B4-BE49-F238E27FC236}">
                <a16:creationId xmlns:a16="http://schemas.microsoft.com/office/drawing/2014/main" id="{06E519DB-F788-44AA-8CA8-04305FD1D9B7}"/>
              </a:ext>
            </a:extLst>
          </p:cNvPr>
          <p:cNvSpPr/>
          <p:nvPr/>
        </p:nvSpPr>
        <p:spPr>
          <a:xfrm>
            <a:off x="5519936" y="333298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3" name="Ellipse 12">
            <a:extLst>
              <a:ext uri="{FF2B5EF4-FFF2-40B4-BE49-F238E27FC236}">
                <a16:creationId xmlns:a16="http://schemas.microsoft.com/office/drawing/2014/main" id="{B51692A1-405A-4A62-BC11-A8D7DCD5E922}"/>
              </a:ext>
            </a:extLst>
          </p:cNvPr>
          <p:cNvSpPr/>
          <p:nvPr/>
        </p:nvSpPr>
        <p:spPr>
          <a:xfrm>
            <a:off x="7544908" y="3349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
        <p:nvSpPr>
          <p:cNvPr id="14" name="Ellipse 13">
            <a:extLst>
              <a:ext uri="{FF2B5EF4-FFF2-40B4-BE49-F238E27FC236}">
                <a16:creationId xmlns:a16="http://schemas.microsoft.com/office/drawing/2014/main" id="{E11752AD-C568-41E2-A105-DF417B9D3110}"/>
              </a:ext>
            </a:extLst>
          </p:cNvPr>
          <p:cNvSpPr/>
          <p:nvPr/>
        </p:nvSpPr>
        <p:spPr>
          <a:xfrm>
            <a:off x="5500639" y="414070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3</a:t>
            </a:r>
            <a:endParaRPr lang="de-CH" sz="2400"/>
          </a:p>
        </p:txBody>
      </p:sp>
    </p:spTree>
    <p:extLst>
      <p:ext uri="{BB962C8B-B14F-4D97-AF65-F5344CB8AC3E}">
        <p14:creationId xmlns:p14="http://schemas.microsoft.com/office/powerpoint/2010/main" val="104054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4BD8E-3F26-42FF-87C8-AB7B4DCD6D94}"/>
              </a:ext>
            </a:extLst>
          </p:cNvPr>
          <p:cNvSpPr>
            <a:spLocks noGrp="1"/>
          </p:cNvSpPr>
          <p:nvPr>
            <p:ph type="title"/>
          </p:nvPr>
        </p:nvSpPr>
        <p:spPr/>
        <p:txBody>
          <a:bodyPr/>
          <a:lstStyle/>
          <a:p>
            <a:r>
              <a:rPr lang="de-DE" dirty="0"/>
              <a:t>Disclaimer</a:t>
            </a:r>
          </a:p>
        </p:txBody>
      </p:sp>
    </p:spTree>
    <p:extLst>
      <p:ext uri="{BB962C8B-B14F-4D97-AF65-F5344CB8AC3E}">
        <p14:creationId xmlns:p14="http://schemas.microsoft.com/office/powerpoint/2010/main" val="3068593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dirty="0">
                <a:solidFill>
                  <a:srgbClr val="00254C"/>
                </a:solidFill>
              </a:rPr>
              <a:t>UDI Sterilisierungsmethoden</a:t>
            </a:r>
          </a:p>
          <a:p>
            <a:endParaRPr lang="en-US" dirty="0">
              <a:solidFill>
                <a:srgbClr val="00254C"/>
              </a:solidFill>
            </a:endParaRPr>
          </a:p>
          <a:p>
            <a:r>
              <a:rPr lang="en-US" dirty="0">
                <a:solidFill>
                  <a:srgbClr val="00254C"/>
                </a:solidFill>
              </a:rPr>
              <a:t>Aufgabe:	</a:t>
            </a:r>
            <a:r>
              <a:rPr lang="de-DE" dirty="0">
                <a:solidFill>
                  <a:srgbClr val="00254C"/>
                </a:solidFill>
              </a:rPr>
              <a:t>Fügen Sie die Sterilisierungsmethode „C107419“ bei einem Produkt hinzu. </a:t>
            </a:r>
            <a:endParaRPr lang="en-US" dirty="0">
              <a:solidFill>
                <a:srgbClr val="00254C"/>
              </a:solidFill>
            </a:endParaRPr>
          </a:p>
          <a:p>
            <a:endParaRPr lang="de-CH" dirty="0">
              <a:solidFill>
                <a:srgbClr val="00254C"/>
              </a:solidFill>
            </a:endParaRPr>
          </a:p>
          <a:p>
            <a:endParaRPr lang="de-CH" dirty="0">
              <a:solidFill>
                <a:srgbClr val="00254C"/>
              </a:solidFill>
            </a:endParaRPr>
          </a:p>
          <a:p>
            <a:r>
              <a:rPr lang="de-CH" dirty="0">
                <a:solidFill>
                  <a:srgbClr val="00254C"/>
                </a:solidFill>
              </a:rPr>
              <a:t>Transaktionscode:	/UDI/US_CL_SMETHOD</a:t>
            </a:r>
          </a:p>
          <a:p>
            <a:r>
              <a:rPr lang="de-CH" dirty="0">
                <a:solidFill>
                  <a:srgbClr val="00254C"/>
                </a:solidFill>
              </a:rPr>
              <a:t>			</a:t>
            </a:r>
            <a:r>
              <a:rPr lang="de-CH" dirty="0">
                <a:solidFill>
                  <a:srgbClr val="FF0000"/>
                </a:solidFill>
              </a:rPr>
              <a:t>/UDI/US_UDI_DATA </a:t>
            </a:r>
          </a:p>
          <a:p>
            <a:endParaRPr lang="de-CH" b="1" dirty="0">
              <a:solidFill>
                <a:srgbClr val="00254C"/>
              </a:solidFill>
            </a:endParaRPr>
          </a:p>
          <a:p>
            <a:endParaRPr lang="de-CH" b="1" dirty="0">
              <a:solidFill>
                <a:srgbClr val="00254C"/>
              </a:solidFill>
            </a:endParaRPr>
          </a:p>
          <a:p>
            <a:endParaRPr lang="de-CH" b="1" dirty="0">
              <a:solidFill>
                <a:srgbClr val="00254C"/>
              </a:solidFill>
            </a:endParaRPr>
          </a:p>
        </p:txBody>
      </p:sp>
      <p:pic>
        <p:nvPicPr>
          <p:cNvPr id="16" name="Grafik 15" descr="Bleistift">
            <a:extLst>
              <a:ext uri="{FF2B5EF4-FFF2-40B4-BE49-F238E27FC236}">
                <a16:creationId xmlns:a16="http://schemas.microsoft.com/office/drawing/2014/main" id="{B7AEF825-BB4D-4E75-8C9D-AEE430EC41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3887594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GMDN Nummern (</a:t>
            </a:r>
            <a:r>
              <a:rPr lang="de-CH" b="1">
                <a:solidFill>
                  <a:srgbClr val="00254C"/>
                </a:solidFill>
              </a:rPr>
              <a:t>Global Medical Device </a:t>
            </a:r>
            <a:r>
              <a:rPr lang="de-CH" b="1" err="1">
                <a:solidFill>
                  <a:srgbClr val="00254C"/>
                </a:solidFill>
              </a:rPr>
              <a:t>Nomenclature</a:t>
            </a:r>
            <a:r>
              <a:rPr lang="de-CH" b="1">
                <a:solidFill>
                  <a:srgbClr val="00254C"/>
                </a:solidFill>
              </a:rPr>
              <a:t>)</a:t>
            </a:r>
            <a:endParaRPr lang="de-DE" b="1">
              <a:solidFill>
                <a:srgbClr val="00254C"/>
              </a:solidFill>
            </a:endParaRPr>
          </a:p>
          <a:p>
            <a:endParaRPr lang="de-DE" b="1">
              <a:solidFill>
                <a:srgbClr val="00254C"/>
              </a:solidFill>
            </a:endParaRPr>
          </a:p>
          <a:p>
            <a:r>
              <a:rPr lang="de-DE">
                <a:solidFill>
                  <a:srgbClr val="00254C"/>
                </a:solidFill>
              </a:rPr>
              <a:t>Die GMDN Organisation definiert die GMDN Codes und deren Bedeutung. Aktuell sind etwa 260 (Stand 2018) GMDN Codes vorhanden. Ihr Unternehmen wird nur wenige dieser GMDN Codes benötigen. Sie sollten nur die Codes eintragen, die Sie wirklich benötigen. Weitere GMDN Codes können später noch ergänzt werden.</a:t>
            </a:r>
            <a:endParaRPr lang="de-CH">
              <a:solidFill>
                <a:srgbClr val="00254C"/>
              </a:solidFill>
            </a:endParaRPr>
          </a:p>
          <a:p>
            <a:r>
              <a:rPr lang="de-DE">
                <a:solidFill>
                  <a:srgbClr val="00254C"/>
                </a:solidFill>
              </a:rPr>
              <a:t>Von Zeit zu Zeit werden einige Codes von der GMDN Agency als ungültig erklärt und durch neue Codes ersetzt. </a:t>
            </a:r>
            <a:endParaRPr lang="de-CH">
              <a:solidFill>
                <a:srgbClr val="00254C"/>
              </a:solidFill>
            </a:endParaRPr>
          </a:p>
          <a:p>
            <a:r>
              <a:rPr lang="de-DE">
                <a:solidFill>
                  <a:srgbClr val="00254C"/>
                </a:solidFill>
              </a:rPr>
              <a:t>Weitere Informationen finden Sie auf der Webseite</a:t>
            </a:r>
            <a:r>
              <a:rPr lang="de-DE" b="1">
                <a:solidFill>
                  <a:srgbClr val="00254C"/>
                </a:solidFill>
              </a:rPr>
              <a:t>:</a:t>
            </a:r>
            <a:r>
              <a:rPr lang="de-DE">
                <a:solidFill>
                  <a:srgbClr val="00254C"/>
                </a:solidFill>
              </a:rPr>
              <a:t> </a:t>
            </a:r>
            <a:r>
              <a:rPr lang="de-DE" u="sng">
                <a:hlinkClick r:id="rId2"/>
              </a:rPr>
              <a:t>https://www.gmdnagency.org</a:t>
            </a:r>
            <a:endParaRPr lang="de-DE" u="sng"/>
          </a:p>
          <a:p>
            <a:endParaRPr lang="de-DE" u="sng"/>
          </a:p>
          <a:p>
            <a:r>
              <a:rPr lang="de-DE">
                <a:solidFill>
                  <a:srgbClr val="00254C"/>
                </a:solidFill>
              </a:rPr>
              <a:t>Die GMDN Codes sind nicht </a:t>
            </a:r>
            <a:r>
              <a:rPr lang="de-DE" err="1">
                <a:solidFill>
                  <a:srgbClr val="00254C"/>
                </a:solidFill>
              </a:rPr>
              <a:t>standardmässig</a:t>
            </a:r>
            <a:r>
              <a:rPr lang="de-DE">
                <a:solidFill>
                  <a:srgbClr val="00254C"/>
                </a:solidFill>
              </a:rPr>
              <a:t> verfügbar und müssen noch gepflegt werden.</a:t>
            </a:r>
          </a:p>
          <a:p>
            <a:endParaRPr lang="de-DE">
              <a:solidFill>
                <a:srgbClr val="00254C"/>
              </a:solidFill>
            </a:endParaRPr>
          </a:p>
          <a:p>
            <a:endParaRPr lang="de-CH">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417684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GMDN Nummern</a:t>
            </a:r>
            <a:endParaRPr lang="de-CH" b="1">
              <a:solidFill>
                <a:srgbClr val="00254C"/>
              </a:solidFill>
            </a:endParaRPr>
          </a:p>
        </p:txBody>
      </p:sp>
      <p:pic>
        <p:nvPicPr>
          <p:cNvPr id="5" name="Grafik 4">
            <a:extLst>
              <a:ext uri="{FF2B5EF4-FFF2-40B4-BE49-F238E27FC236}">
                <a16:creationId xmlns:a16="http://schemas.microsoft.com/office/drawing/2014/main" id="{933EA0AE-AFCE-4174-82B3-FC7EAEEDA14D}"/>
              </a:ext>
            </a:extLst>
          </p:cNvPr>
          <p:cNvPicPr>
            <a:picLocks noChangeAspect="1"/>
          </p:cNvPicPr>
          <p:nvPr/>
        </p:nvPicPr>
        <p:blipFill>
          <a:blip r:embed="rId2"/>
          <a:stretch>
            <a:fillRect/>
          </a:stretch>
        </p:blipFill>
        <p:spPr>
          <a:xfrm>
            <a:off x="1040935" y="1691869"/>
            <a:ext cx="3864407" cy="2400000"/>
          </a:xfrm>
          <a:prstGeom prst="rect">
            <a:avLst/>
          </a:prstGeom>
        </p:spPr>
      </p:pic>
      <p:sp>
        <p:nvSpPr>
          <p:cNvPr id="6" name="Rechteck 5">
            <a:extLst>
              <a:ext uri="{FF2B5EF4-FFF2-40B4-BE49-F238E27FC236}">
                <a16:creationId xmlns:a16="http://schemas.microsoft.com/office/drawing/2014/main" id="{B4435C77-775F-4770-B736-DDD900DFB85B}"/>
              </a:ext>
            </a:extLst>
          </p:cNvPr>
          <p:cNvSpPr/>
          <p:nvPr/>
        </p:nvSpPr>
        <p:spPr>
          <a:xfrm>
            <a:off x="1040659" y="2756925"/>
            <a:ext cx="3852413"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 name="Grafik 3">
            <a:extLst>
              <a:ext uri="{FF2B5EF4-FFF2-40B4-BE49-F238E27FC236}">
                <a16:creationId xmlns:a16="http://schemas.microsoft.com/office/drawing/2014/main" id="{49F15A62-68E1-4CF1-9EDD-1C22AD3E179F}"/>
              </a:ext>
            </a:extLst>
          </p:cNvPr>
          <p:cNvPicPr>
            <a:picLocks noChangeAspect="1"/>
          </p:cNvPicPr>
          <p:nvPr/>
        </p:nvPicPr>
        <p:blipFill>
          <a:blip r:embed="rId3"/>
          <a:stretch>
            <a:fillRect/>
          </a:stretch>
        </p:blipFill>
        <p:spPr>
          <a:xfrm>
            <a:off x="1729600" y="3245967"/>
            <a:ext cx="4078369" cy="2967343"/>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34DBEE69-F2A0-49AF-BBE8-C8B30A5D19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pic>
        <p:nvPicPr>
          <p:cNvPr id="2" name="Grafik 1">
            <a:extLst>
              <a:ext uri="{FF2B5EF4-FFF2-40B4-BE49-F238E27FC236}">
                <a16:creationId xmlns:a16="http://schemas.microsoft.com/office/drawing/2014/main" id="{F15D45D4-1736-4D4F-8832-5847CEB8CEAA}"/>
              </a:ext>
            </a:extLst>
          </p:cNvPr>
          <p:cNvPicPr>
            <a:picLocks noChangeAspect="1"/>
          </p:cNvPicPr>
          <p:nvPr/>
        </p:nvPicPr>
        <p:blipFill>
          <a:blip r:embed="rId5"/>
          <a:stretch>
            <a:fillRect/>
          </a:stretch>
        </p:blipFill>
        <p:spPr>
          <a:xfrm>
            <a:off x="5519937" y="981614"/>
            <a:ext cx="5753100" cy="1993900"/>
          </a:xfrm>
          <a:prstGeom prst="rect">
            <a:avLst/>
          </a:prstGeom>
          <a:ln>
            <a:noFill/>
          </a:ln>
          <a:effectLst>
            <a:outerShdw blurRad="292100" dist="139700" dir="2700000" algn="tl" rotWithShape="0">
              <a:srgbClr val="333333">
                <a:alpha val="65000"/>
              </a:srgbClr>
            </a:outerShdw>
          </a:effectLst>
        </p:spPr>
      </p:pic>
      <p:sp>
        <p:nvSpPr>
          <p:cNvPr id="9" name="Rechteck 8">
            <a:extLst>
              <a:ext uri="{FF2B5EF4-FFF2-40B4-BE49-F238E27FC236}">
                <a16:creationId xmlns:a16="http://schemas.microsoft.com/office/drawing/2014/main" id="{EBFFCD3B-84F9-4468-8553-BDF40A848972}"/>
              </a:ext>
            </a:extLst>
          </p:cNvPr>
          <p:cNvSpPr/>
          <p:nvPr/>
        </p:nvSpPr>
        <p:spPr>
          <a:xfrm>
            <a:off x="10283329" y="3967320"/>
            <a:ext cx="989707"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Ellipse 9">
            <a:extLst>
              <a:ext uri="{FF2B5EF4-FFF2-40B4-BE49-F238E27FC236}">
                <a16:creationId xmlns:a16="http://schemas.microsoft.com/office/drawing/2014/main" id="{1129335B-8E86-4165-A3B0-B679009E258D}"/>
              </a:ext>
            </a:extLst>
          </p:cNvPr>
          <p:cNvSpPr/>
          <p:nvPr/>
        </p:nvSpPr>
        <p:spPr>
          <a:xfrm>
            <a:off x="7597120" y="101466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1" name="Ellipse 10">
            <a:extLst>
              <a:ext uri="{FF2B5EF4-FFF2-40B4-BE49-F238E27FC236}">
                <a16:creationId xmlns:a16="http://schemas.microsoft.com/office/drawing/2014/main" id="{155C9C36-B5AB-4300-ABA1-4819297A720E}"/>
              </a:ext>
            </a:extLst>
          </p:cNvPr>
          <p:cNvSpPr/>
          <p:nvPr/>
        </p:nvSpPr>
        <p:spPr>
          <a:xfrm>
            <a:off x="6240277" y="222150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
        <p:nvSpPr>
          <p:cNvPr id="12" name="Inhaltsplatzhalter 6">
            <a:extLst>
              <a:ext uri="{FF2B5EF4-FFF2-40B4-BE49-F238E27FC236}">
                <a16:creationId xmlns:a16="http://schemas.microsoft.com/office/drawing/2014/main" id="{89F6C00A-C870-476E-B08A-8C48F5D246B7}"/>
              </a:ext>
            </a:extLst>
          </p:cNvPr>
          <p:cNvSpPr txBox="1">
            <a:spLocks/>
          </p:cNvSpPr>
          <p:nvPr/>
        </p:nvSpPr>
        <p:spPr>
          <a:xfrm>
            <a:off x="6046541" y="3447194"/>
            <a:ext cx="3333155" cy="845903"/>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600">
                <a:solidFill>
                  <a:srgbClr val="00254C"/>
                </a:solidFill>
              </a:rPr>
              <a:t>Eine neue Zeile anlegen</a:t>
            </a:r>
          </a:p>
          <a:p>
            <a:pPr marL="457189" indent="-457189">
              <a:buAutoNum type="arabicPeriod"/>
            </a:pPr>
            <a:r>
              <a:rPr lang="de-DE" sz="1600">
                <a:solidFill>
                  <a:srgbClr val="00254C"/>
                </a:solidFill>
              </a:rPr>
              <a:t>Details ausfüllen</a:t>
            </a:r>
            <a:endParaRPr lang="de-CH" sz="1600">
              <a:solidFill>
                <a:srgbClr val="00254C"/>
              </a:solidFill>
            </a:endParaRPr>
          </a:p>
        </p:txBody>
      </p:sp>
    </p:spTree>
    <p:extLst>
      <p:ext uri="{BB962C8B-B14F-4D97-AF65-F5344CB8AC3E}">
        <p14:creationId xmlns:p14="http://schemas.microsoft.com/office/powerpoint/2010/main" val="1219835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dirty="0">
                <a:solidFill>
                  <a:srgbClr val="00254C"/>
                </a:solidFill>
              </a:rPr>
              <a:t>GMDN Nummern</a:t>
            </a:r>
          </a:p>
          <a:p>
            <a:endParaRPr lang="en-US" dirty="0">
              <a:solidFill>
                <a:srgbClr val="00254C"/>
              </a:solidFill>
            </a:endParaRPr>
          </a:p>
          <a:p>
            <a:r>
              <a:rPr lang="en-US" dirty="0">
                <a:solidFill>
                  <a:srgbClr val="00254C"/>
                </a:solidFill>
              </a:rPr>
              <a:t>Aufgabe:	</a:t>
            </a:r>
            <a:r>
              <a:rPr lang="de-DE" dirty="0">
                <a:solidFill>
                  <a:srgbClr val="00254C"/>
                </a:solidFill>
              </a:rPr>
              <a:t>Fügen Sie den Beispielcode bei einem beliebigen Produkt hinzu. </a:t>
            </a:r>
            <a:endParaRPr lang="en-US" dirty="0">
              <a:solidFill>
                <a:srgbClr val="00254C"/>
              </a:solidFill>
            </a:endParaRPr>
          </a:p>
          <a:p>
            <a:endParaRPr lang="de-CH" b="1" dirty="0">
              <a:solidFill>
                <a:srgbClr val="00254C"/>
              </a:solidFill>
            </a:endParaRPr>
          </a:p>
          <a:p>
            <a:endParaRPr lang="de-CH" b="1" dirty="0">
              <a:solidFill>
                <a:srgbClr val="00254C"/>
              </a:solidFill>
            </a:endParaRPr>
          </a:p>
          <a:p>
            <a:r>
              <a:rPr lang="de-CH" dirty="0">
                <a:solidFill>
                  <a:srgbClr val="00254C"/>
                </a:solidFill>
              </a:rPr>
              <a:t>Transaktionscode:	/UDI/US_CL_GMDN</a:t>
            </a:r>
          </a:p>
          <a:p>
            <a:r>
              <a:rPr lang="de-CH" dirty="0">
                <a:solidFill>
                  <a:srgbClr val="00254C"/>
                </a:solidFill>
              </a:rPr>
              <a:t>			</a:t>
            </a:r>
            <a:r>
              <a:rPr lang="de-CH" dirty="0">
                <a:solidFill>
                  <a:srgbClr val="FF0000"/>
                </a:solidFill>
              </a:rPr>
              <a:t>/UDI/US_UDI_DATA </a:t>
            </a:r>
          </a:p>
          <a:p>
            <a:endParaRPr lang="de-CH" b="1" dirty="0">
              <a:solidFill>
                <a:srgbClr val="00254C"/>
              </a:solidFill>
            </a:endParaRPr>
          </a:p>
        </p:txBody>
      </p:sp>
      <p:pic>
        <p:nvPicPr>
          <p:cNvPr id="16" name="Grafik 15" descr="Bleistift">
            <a:extLst>
              <a:ext uri="{FF2B5EF4-FFF2-40B4-BE49-F238E27FC236}">
                <a16:creationId xmlns:a16="http://schemas.microsoft.com/office/drawing/2014/main" id="{B7AEF825-BB4D-4E75-8C9D-AEE430EC41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2597796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UDI FDA Produkt Code</a:t>
            </a:r>
          </a:p>
          <a:p>
            <a:endParaRPr lang="de-DE" b="1">
              <a:solidFill>
                <a:srgbClr val="00254C"/>
              </a:solidFill>
            </a:endParaRPr>
          </a:p>
          <a:p>
            <a:r>
              <a:rPr lang="de-DE">
                <a:solidFill>
                  <a:srgbClr val="00254C"/>
                </a:solidFill>
              </a:rPr>
              <a:t>Die FDA Produkt Codes dienen dazu, Ihre Produkte zu klassifizieren. Tragen Sie hier die Produkt Codes ein, die Sie für Ihre Produkte benötigen.</a:t>
            </a:r>
            <a:endParaRPr lang="de-CH" b="1">
              <a:solidFill>
                <a:srgbClr val="00254C"/>
              </a:solidFill>
            </a:endParaRPr>
          </a:p>
        </p:txBody>
      </p:sp>
    </p:spTree>
    <p:extLst>
      <p:ext uri="{BB962C8B-B14F-4D97-AF65-F5344CB8AC3E}">
        <p14:creationId xmlns:p14="http://schemas.microsoft.com/office/powerpoint/2010/main" val="2004699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UDI FDA Produkt Code</a:t>
            </a:r>
            <a:endParaRPr lang="de-CH" b="1">
              <a:solidFill>
                <a:srgbClr val="00254C"/>
              </a:solidFill>
            </a:endParaRPr>
          </a:p>
        </p:txBody>
      </p:sp>
      <p:pic>
        <p:nvPicPr>
          <p:cNvPr id="6" name="Grafik 5">
            <a:extLst>
              <a:ext uri="{FF2B5EF4-FFF2-40B4-BE49-F238E27FC236}">
                <a16:creationId xmlns:a16="http://schemas.microsoft.com/office/drawing/2014/main" id="{6D3E14CA-483A-4C0C-80CB-CC3905CA3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sp>
        <p:nvSpPr>
          <p:cNvPr id="7" name="Rechteck 6">
            <a:extLst>
              <a:ext uri="{FF2B5EF4-FFF2-40B4-BE49-F238E27FC236}">
                <a16:creationId xmlns:a16="http://schemas.microsoft.com/office/drawing/2014/main" id="{0A32FA74-00C7-444F-B9D0-315464CAA53F}"/>
              </a:ext>
            </a:extLst>
          </p:cNvPr>
          <p:cNvSpPr/>
          <p:nvPr/>
        </p:nvSpPr>
        <p:spPr>
          <a:xfrm>
            <a:off x="10287899" y="3546116"/>
            <a:ext cx="989707"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 name="Grafik 7">
            <a:extLst>
              <a:ext uri="{FF2B5EF4-FFF2-40B4-BE49-F238E27FC236}">
                <a16:creationId xmlns:a16="http://schemas.microsoft.com/office/drawing/2014/main" id="{8D8CB767-E6B5-43E0-A17F-E3E124E50D59}"/>
              </a:ext>
            </a:extLst>
          </p:cNvPr>
          <p:cNvPicPr>
            <a:picLocks noChangeAspect="1"/>
          </p:cNvPicPr>
          <p:nvPr/>
        </p:nvPicPr>
        <p:blipFill>
          <a:blip r:embed="rId3"/>
          <a:stretch>
            <a:fillRect/>
          </a:stretch>
        </p:blipFill>
        <p:spPr>
          <a:xfrm>
            <a:off x="1040935" y="1691869"/>
            <a:ext cx="3864407" cy="2400000"/>
          </a:xfrm>
          <a:prstGeom prst="rect">
            <a:avLst/>
          </a:prstGeom>
        </p:spPr>
      </p:pic>
      <p:sp>
        <p:nvSpPr>
          <p:cNvPr id="9" name="Rechteck 8">
            <a:extLst>
              <a:ext uri="{FF2B5EF4-FFF2-40B4-BE49-F238E27FC236}">
                <a16:creationId xmlns:a16="http://schemas.microsoft.com/office/drawing/2014/main" id="{C1C9C4BC-C420-4644-B36A-DCE4A8E796E3}"/>
              </a:ext>
            </a:extLst>
          </p:cNvPr>
          <p:cNvSpPr/>
          <p:nvPr/>
        </p:nvSpPr>
        <p:spPr>
          <a:xfrm>
            <a:off x="1040659" y="2945128"/>
            <a:ext cx="3852413" cy="205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7ECD741D-852B-4FF4-B667-5E74BB6921B1}"/>
              </a:ext>
            </a:extLst>
          </p:cNvPr>
          <p:cNvPicPr>
            <a:picLocks noChangeAspect="1"/>
          </p:cNvPicPr>
          <p:nvPr/>
        </p:nvPicPr>
        <p:blipFill>
          <a:blip r:embed="rId4"/>
          <a:stretch>
            <a:fillRect/>
          </a:stretch>
        </p:blipFill>
        <p:spPr>
          <a:xfrm>
            <a:off x="1391479" y="3456149"/>
            <a:ext cx="4422355" cy="2791097"/>
          </a:xfrm>
          <a:prstGeom prst="rect">
            <a:avLst/>
          </a:prstGeom>
          <a:ln>
            <a:noFill/>
          </a:ln>
          <a:effectLst>
            <a:outerShdw blurRad="292100" dist="139700" dir="2700000" algn="tl" rotWithShape="0">
              <a:srgbClr val="333333">
                <a:alpha val="65000"/>
              </a:srgbClr>
            </a:outerShdw>
          </a:effectLst>
        </p:spPr>
      </p:pic>
      <p:pic>
        <p:nvPicPr>
          <p:cNvPr id="10" name="Grafik 9">
            <a:extLst>
              <a:ext uri="{FF2B5EF4-FFF2-40B4-BE49-F238E27FC236}">
                <a16:creationId xmlns:a16="http://schemas.microsoft.com/office/drawing/2014/main" id="{CB3EECB3-691C-44FB-AB7F-7D8130485634}"/>
              </a:ext>
            </a:extLst>
          </p:cNvPr>
          <p:cNvPicPr>
            <a:picLocks noChangeAspect="1"/>
          </p:cNvPicPr>
          <p:nvPr/>
        </p:nvPicPr>
        <p:blipFill>
          <a:blip r:embed="rId5"/>
          <a:stretch>
            <a:fillRect/>
          </a:stretch>
        </p:blipFill>
        <p:spPr>
          <a:xfrm>
            <a:off x="5525875" y="1400705"/>
            <a:ext cx="5520399" cy="1584329"/>
          </a:xfrm>
          <a:prstGeom prst="rect">
            <a:avLst/>
          </a:prstGeom>
          <a:ln>
            <a:noFill/>
          </a:ln>
          <a:effectLst>
            <a:outerShdw blurRad="292100" dist="139700" dir="2700000" algn="tl" rotWithShape="0">
              <a:srgbClr val="333333">
                <a:alpha val="65000"/>
              </a:srgbClr>
            </a:outerShdw>
          </a:effectLst>
        </p:spPr>
      </p:pic>
      <p:sp>
        <p:nvSpPr>
          <p:cNvPr id="12" name="Inhaltsplatzhalter 6">
            <a:extLst>
              <a:ext uri="{FF2B5EF4-FFF2-40B4-BE49-F238E27FC236}">
                <a16:creationId xmlns:a16="http://schemas.microsoft.com/office/drawing/2014/main" id="{9CAC6F67-45AB-4A41-8CF7-81605C761D3E}"/>
              </a:ext>
            </a:extLst>
          </p:cNvPr>
          <p:cNvSpPr txBox="1">
            <a:spLocks/>
          </p:cNvSpPr>
          <p:nvPr/>
        </p:nvSpPr>
        <p:spPr>
          <a:xfrm>
            <a:off x="6046541" y="3447194"/>
            <a:ext cx="3333155" cy="845903"/>
          </a:xfrm>
          <a:prstGeom prst="rect">
            <a:avLst/>
          </a:prstGeom>
        </p:spPr>
        <p:txBody>
          <a:bodyPr vert="horz" lIns="121920" tIns="60960" rIns="121920" bIns="60960" rtlCol="0">
            <a:normAutofit lnSpcReduction="10000"/>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600">
                <a:solidFill>
                  <a:srgbClr val="00254C"/>
                </a:solidFill>
              </a:rPr>
              <a:t>Eine neue Zeile anlegen</a:t>
            </a:r>
          </a:p>
          <a:p>
            <a:pPr marL="457189" indent="-457189">
              <a:buAutoNum type="arabicPeriod"/>
            </a:pPr>
            <a:r>
              <a:rPr lang="de-DE" sz="1600">
                <a:solidFill>
                  <a:srgbClr val="00254C"/>
                </a:solidFill>
              </a:rPr>
              <a:t>Entsprechenden Code </a:t>
            </a:r>
            <a:r>
              <a:rPr lang="de-DE" sz="1600" err="1">
                <a:solidFill>
                  <a:srgbClr val="00254C"/>
                </a:solidFill>
              </a:rPr>
              <a:t>auwählen</a:t>
            </a:r>
            <a:endParaRPr lang="de-CH" sz="1600">
              <a:solidFill>
                <a:srgbClr val="00254C"/>
              </a:solidFill>
            </a:endParaRPr>
          </a:p>
        </p:txBody>
      </p:sp>
      <p:sp>
        <p:nvSpPr>
          <p:cNvPr id="13" name="Ellipse 12">
            <a:extLst>
              <a:ext uri="{FF2B5EF4-FFF2-40B4-BE49-F238E27FC236}">
                <a16:creationId xmlns:a16="http://schemas.microsoft.com/office/drawing/2014/main" id="{4308846C-D10C-400C-9446-86CE0571D0A9}"/>
              </a:ext>
            </a:extLst>
          </p:cNvPr>
          <p:cNvSpPr/>
          <p:nvPr/>
        </p:nvSpPr>
        <p:spPr>
          <a:xfrm>
            <a:off x="7546320" y="131676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4" name="Ellipse 13">
            <a:extLst>
              <a:ext uri="{FF2B5EF4-FFF2-40B4-BE49-F238E27FC236}">
                <a16:creationId xmlns:a16="http://schemas.microsoft.com/office/drawing/2014/main" id="{2B2BCE2C-CEE4-41AF-B950-4A7281BADFD3}"/>
              </a:ext>
            </a:extLst>
          </p:cNvPr>
          <p:cNvSpPr/>
          <p:nvPr/>
        </p:nvSpPr>
        <p:spPr>
          <a:xfrm>
            <a:off x="5487129" y="224217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Tree>
    <p:extLst>
      <p:ext uri="{BB962C8B-B14F-4D97-AF65-F5344CB8AC3E}">
        <p14:creationId xmlns:p14="http://schemas.microsoft.com/office/powerpoint/2010/main" val="96735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dirty="0">
                <a:solidFill>
                  <a:srgbClr val="00254C"/>
                </a:solidFill>
              </a:rPr>
              <a:t>UDI FDA Produkt Code</a:t>
            </a:r>
            <a:endParaRPr lang="de-CH" b="1" dirty="0">
              <a:solidFill>
                <a:srgbClr val="00254C"/>
              </a:solidFill>
            </a:endParaRPr>
          </a:p>
          <a:p>
            <a:endParaRPr lang="en-US" dirty="0">
              <a:solidFill>
                <a:srgbClr val="00254C"/>
              </a:solidFill>
            </a:endParaRPr>
          </a:p>
          <a:p>
            <a:r>
              <a:rPr lang="en-US" dirty="0">
                <a:solidFill>
                  <a:srgbClr val="00254C"/>
                </a:solidFill>
              </a:rPr>
              <a:t>Aufgabe:	</a:t>
            </a:r>
            <a:r>
              <a:rPr lang="de-DE" dirty="0">
                <a:solidFill>
                  <a:srgbClr val="00254C"/>
                </a:solidFill>
              </a:rPr>
              <a:t>Fügen Sie einem Produkt den FDA Produkt Code „FZT“ hinzu. </a:t>
            </a:r>
            <a:endParaRPr lang="en-US" dirty="0">
              <a:solidFill>
                <a:srgbClr val="00254C"/>
              </a:solidFill>
            </a:endParaRPr>
          </a:p>
          <a:p>
            <a:endParaRPr lang="de-CH" b="1" dirty="0">
              <a:solidFill>
                <a:srgbClr val="00254C"/>
              </a:solidFill>
            </a:endParaRPr>
          </a:p>
          <a:p>
            <a:endParaRPr lang="de-CH" b="1" dirty="0">
              <a:solidFill>
                <a:srgbClr val="00254C"/>
              </a:solidFill>
            </a:endParaRPr>
          </a:p>
          <a:p>
            <a:r>
              <a:rPr lang="de-CH" dirty="0">
                <a:solidFill>
                  <a:srgbClr val="00254C"/>
                </a:solidFill>
              </a:rPr>
              <a:t>Transaktionscode:	/UDI/US_CL_PRODUCT</a:t>
            </a:r>
          </a:p>
          <a:p>
            <a:r>
              <a:rPr lang="de-CH" dirty="0">
                <a:solidFill>
                  <a:srgbClr val="00254C"/>
                </a:solidFill>
              </a:rPr>
              <a:t>			</a:t>
            </a:r>
            <a:r>
              <a:rPr lang="de-CH" dirty="0">
                <a:solidFill>
                  <a:srgbClr val="FF0000"/>
                </a:solidFill>
              </a:rPr>
              <a:t>/UDI/US_UDI_DATA </a:t>
            </a:r>
          </a:p>
          <a:p>
            <a:endParaRPr lang="de-CH" b="1" dirty="0">
              <a:solidFill>
                <a:srgbClr val="00254C"/>
              </a:solidFill>
            </a:endParaRPr>
          </a:p>
        </p:txBody>
      </p:sp>
      <p:pic>
        <p:nvPicPr>
          <p:cNvPr id="16" name="Grafik 15" descr="Bleistift">
            <a:extLst>
              <a:ext uri="{FF2B5EF4-FFF2-40B4-BE49-F238E27FC236}">
                <a16:creationId xmlns:a16="http://schemas.microsoft.com/office/drawing/2014/main" id="{B7AEF825-BB4D-4E75-8C9D-AEE430EC41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1905805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FDA Listing Nummern</a:t>
            </a:r>
          </a:p>
          <a:p>
            <a:endParaRPr lang="de-DE" b="1">
              <a:solidFill>
                <a:srgbClr val="00254C"/>
              </a:solidFill>
            </a:endParaRPr>
          </a:p>
          <a:p>
            <a:r>
              <a:rPr lang="de-DE">
                <a:solidFill>
                  <a:srgbClr val="00254C"/>
                </a:solidFill>
              </a:rPr>
              <a:t>Für ein registriertes Medizinprodukt muss eine Registrierungs-, Eigentümer- / Betreibernummer und eine </a:t>
            </a:r>
            <a:r>
              <a:rPr lang="de-DE" err="1">
                <a:solidFill>
                  <a:srgbClr val="00254C"/>
                </a:solidFill>
              </a:rPr>
              <a:t>Listungsnummer</a:t>
            </a:r>
            <a:r>
              <a:rPr lang="de-DE">
                <a:solidFill>
                  <a:srgbClr val="00254C"/>
                </a:solidFill>
              </a:rPr>
              <a:t>(n) angeben werden, um den Versand des Geräts in die USA zu erleichtern. Die </a:t>
            </a:r>
            <a:r>
              <a:rPr lang="de-DE" err="1">
                <a:solidFill>
                  <a:srgbClr val="00254C"/>
                </a:solidFill>
              </a:rPr>
              <a:t>Listingnummer</a:t>
            </a:r>
            <a:r>
              <a:rPr lang="de-DE">
                <a:solidFill>
                  <a:srgbClr val="00254C"/>
                </a:solidFill>
              </a:rPr>
              <a:t>(n) für Medizinprodukte sind jedoch nicht öffentlich verfügbar.</a:t>
            </a:r>
            <a:endParaRPr lang="de-CH">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3661002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FDA Listing Nummern</a:t>
            </a:r>
            <a:endParaRPr lang="de-CH" b="1">
              <a:solidFill>
                <a:srgbClr val="00254C"/>
              </a:solidFill>
            </a:endParaRPr>
          </a:p>
        </p:txBody>
      </p:sp>
      <p:pic>
        <p:nvPicPr>
          <p:cNvPr id="4" name="Grafik 3">
            <a:extLst>
              <a:ext uri="{FF2B5EF4-FFF2-40B4-BE49-F238E27FC236}">
                <a16:creationId xmlns:a16="http://schemas.microsoft.com/office/drawing/2014/main" id="{449D4220-C518-4565-B9C2-F3D491D904BF}"/>
              </a:ext>
            </a:extLst>
          </p:cNvPr>
          <p:cNvPicPr>
            <a:picLocks noChangeAspect="1"/>
          </p:cNvPicPr>
          <p:nvPr/>
        </p:nvPicPr>
        <p:blipFill>
          <a:blip r:embed="rId2"/>
          <a:stretch>
            <a:fillRect/>
          </a:stretch>
        </p:blipFill>
        <p:spPr>
          <a:xfrm>
            <a:off x="1040935" y="1691869"/>
            <a:ext cx="3864407" cy="2400000"/>
          </a:xfrm>
          <a:prstGeom prst="rect">
            <a:avLst/>
          </a:prstGeom>
        </p:spPr>
      </p:pic>
      <p:sp>
        <p:nvSpPr>
          <p:cNvPr id="5" name="Rechteck 4">
            <a:extLst>
              <a:ext uri="{FF2B5EF4-FFF2-40B4-BE49-F238E27FC236}">
                <a16:creationId xmlns:a16="http://schemas.microsoft.com/office/drawing/2014/main" id="{B5613813-D799-439A-9B93-37CC94BDCD88}"/>
              </a:ext>
            </a:extLst>
          </p:cNvPr>
          <p:cNvSpPr/>
          <p:nvPr/>
        </p:nvSpPr>
        <p:spPr>
          <a:xfrm>
            <a:off x="1040659" y="3140968"/>
            <a:ext cx="3852413" cy="205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6FD3084F-0772-4359-9BA4-2994DC6B09A1}"/>
              </a:ext>
            </a:extLst>
          </p:cNvPr>
          <p:cNvPicPr/>
          <p:nvPr/>
        </p:nvPicPr>
        <p:blipFill>
          <a:blip r:embed="rId3"/>
          <a:stretch>
            <a:fillRect/>
          </a:stretch>
        </p:blipFill>
        <p:spPr>
          <a:xfrm>
            <a:off x="1296248" y="3889433"/>
            <a:ext cx="4799753" cy="1732280"/>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F9DBBD91-E827-40B4-8F47-1B0A3361B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sp>
        <p:nvSpPr>
          <p:cNvPr id="8" name="Rechteck 7">
            <a:extLst>
              <a:ext uri="{FF2B5EF4-FFF2-40B4-BE49-F238E27FC236}">
                <a16:creationId xmlns:a16="http://schemas.microsoft.com/office/drawing/2014/main" id="{1513D84A-1D59-4E36-923E-8FD1F9213200}"/>
              </a:ext>
            </a:extLst>
          </p:cNvPr>
          <p:cNvSpPr/>
          <p:nvPr/>
        </p:nvSpPr>
        <p:spPr>
          <a:xfrm>
            <a:off x="8984189" y="3967320"/>
            <a:ext cx="989707"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09B32F76-E7D0-441C-AADE-8DD0A07BC81E}"/>
              </a:ext>
            </a:extLst>
          </p:cNvPr>
          <p:cNvPicPr>
            <a:picLocks noChangeAspect="1"/>
          </p:cNvPicPr>
          <p:nvPr/>
        </p:nvPicPr>
        <p:blipFill>
          <a:blip r:embed="rId5"/>
          <a:stretch>
            <a:fillRect/>
          </a:stretch>
        </p:blipFill>
        <p:spPr>
          <a:xfrm>
            <a:off x="5494039" y="1347141"/>
            <a:ext cx="4926807" cy="1896761"/>
          </a:xfrm>
          <a:prstGeom prst="rect">
            <a:avLst/>
          </a:prstGeom>
          <a:ln>
            <a:noFill/>
          </a:ln>
          <a:effectLst>
            <a:outerShdw blurRad="292100" dist="139700" dir="2700000" algn="tl" rotWithShape="0">
              <a:srgbClr val="333333">
                <a:alpha val="65000"/>
              </a:srgbClr>
            </a:outerShdw>
          </a:effectLst>
        </p:spPr>
      </p:pic>
      <p:sp>
        <p:nvSpPr>
          <p:cNvPr id="10" name="Inhaltsplatzhalter 6">
            <a:extLst>
              <a:ext uri="{FF2B5EF4-FFF2-40B4-BE49-F238E27FC236}">
                <a16:creationId xmlns:a16="http://schemas.microsoft.com/office/drawing/2014/main" id="{C7D475F1-1B52-4065-B2C7-1EFF4D516B22}"/>
              </a:ext>
            </a:extLst>
          </p:cNvPr>
          <p:cNvSpPr txBox="1">
            <a:spLocks/>
          </p:cNvSpPr>
          <p:nvPr/>
        </p:nvSpPr>
        <p:spPr>
          <a:xfrm>
            <a:off x="6126623" y="3668918"/>
            <a:ext cx="2937648" cy="845903"/>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600">
                <a:solidFill>
                  <a:srgbClr val="00254C"/>
                </a:solidFill>
              </a:rPr>
              <a:t>Eine neue Zeile anlegen</a:t>
            </a:r>
          </a:p>
          <a:p>
            <a:pPr marL="457189" indent="-457189">
              <a:buAutoNum type="arabicPeriod"/>
            </a:pPr>
            <a:r>
              <a:rPr lang="de-DE" sz="1600">
                <a:solidFill>
                  <a:srgbClr val="00254C"/>
                </a:solidFill>
              </a:rPr>
              <a:t>Details ausfüllen</a:t>
            </a:r>
            <a:endParaRPr lang="de-CH" sz="1600">
              <a:solidFill>
                <a:srgbClr val="00254C"/>
              </a:solidFill>
            </a:endParaRPr>
          </a:p>
        </p:txBody>
      </p:sp>
      <p:sp>
        <p:nvSpPr>
          <p:cNvPr id="11" name="Ellipse 10">
            <a:extLst>
              <a:ext uri="{FF2B5EF4-FFF2-40B4-BE49-F238E27FC236}">
                <a16:creationId xmlns:a16="http://schemas.microsoft.com/office/drawing/2014/main" id="{DF8B3F02-5926-446E-9981-ACF92AF19AD3}"/>
              </a:ext>
            </a:extLst>
          </p:cNvPr>
          <p:cNvSpPr/>
          <p:nvPr/>
        </p:nvSpPr>
        <p:spPr>
          <a:xfrm>
            <a:off x="7458613" y="131676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2" name="Ellipse 11">
            <a:extLst>
              <a:ext uri="{FF2B5EF4-FFF2-40B4-BE49-F238E27FC236}">
                <a16:creationId xmlns:a16="http://schemas.microsoft.com/office/drawing/2014/main" id="{A1865045-374A-4260-8446-706613D34835}"/>
              </a:ext>
            </a:extLst>
          </p:cNvPr>
          <p:cNvSpPr/>
          <p:nvPr/>
        </p:nvSpPr>
        <p:spPr>
          <a:xfrm>
            <a:off x="5519936" y="215150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Tree>
    <p:extLst>
      <p:ext uri="{BB962C8B-B14F-4D97-AF65-F5344CB8AC3E}">
        <p14:creationId xmlns:p14="http://schemas.microsoft.com/office/powerpoint/2010/main" val="3402156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dirty="0">
                <a:solidFill>
                  <a:srgbClr val="00254C"/>
                </a:solidFill>
              </a:rPr>
              <a:t>FDA Listing Nummern</a:t>
            </a:r>
            <a:endParaRPr lang="de-CH" b="1" dirty="0">
              <a:solidFill>
                <a:srgbClr val="00254C"/>
              </a:solidFill>
            </a:endParaRPr>
          </a:p>
          <a:p>
            <a:endParaRPr lang="en-US" dirty="0">
              <a:solidFill>
                <a:srgbClr val="00254C"/>
              </a:solidFill>
            </a:endParaRPr>
          </a:p>
          <a:p>
            <a:r>
              <a:rPr lang="en-US" dirty="0">
                <a:solidFill>
                  <a:srgbClr val="00254C"/>
                </a:solidFill>
              </a:rPr>
              <a:t>Aufgabe:	</a:t>
            </a:r>
            <a:r>
              <a:rPr lang="de-DE" dirty="0">
                <a:solidFill>
                  <a:srgbClr val="00254C"/>
                </a:solidFill>
              </a:rPr>
              <a:t>Fügen Sie eine Testnummer einem Produkt hinzu.</a:t>
            </a:r>
          </a:p>
          <a:p>
            <a:endParaRPr lang="de-DE" b="1" dirty="0">
              <a:solidFill>
                <a:srgbClr val="00254C"/>
              </a:solidFill>
            </a:endParaRPr>
          </a:p>
          <a:p>
            <a:endParaRPr lang="de-DE" b="1" dirty="0">
              <a:solidFill>
                <a:srgbClr val="00254C"/>
              </a:solidFill>
            </a:endParaRPr>
          </a:p>
          <a:p>
            <a:r>
              <a:rPr lang="de-CH" dirty="0">
                <a:solidFill>
                  <a:srgbClr val="00254C"/>
                </a:solidFill>
              </a:rPr>
              <a:t>Transaktionscode:	/UDI/US_CL_LISTING</a:t>
            </a:r>
          </a:p>
          <a:p>
            <a:r>
              <a:rPr lang="de-CH" dirty="0">
                <a:solidFill>
                  <a:srgbClr val="00254C"/>
                </a:solidFill>
              </a:rPr>
              <a:t>			</a:t>
            </a:r>
            <a:r>
              <a:rPr lang="de-CH" dirty="0">
                <a:solidFill>
                  <a:srgbClr val="FF0000"/>
                </a:solidFill>
              </a:rPr>
              <a:t>/UDI/US_UDI_DATA </a:t>
            </a:r>
          </a:p>
          <a:p>
            <a:endParaRPr lang="de-CH" dirty="0">
              <a:solidFill>
                <a:srgbClr val="00254C"/>
              </a:solidFill>
            </a:endParaRPr>
          </a:p>
          <a:p>
            <a:endParaRPr lang="de-CH" b="1" dirty="0">
              <a:solidFill>
                <a:srgbClr val="00254C"/>
              </a:solidFill>
            </a:endParaRPr>
          </a:p>
        </p:txBody>
      </p:sp>
      <p:pic>
        <p:nvPicPr>
          <p:cNvPr id="16" name="Grafik 15" descr="Bleistift">
            <a:extLst>
              <a:ext uri="{FF2B5EF4-FFF2-40B4-BE49-F238E27FC236}">
                <a16:creationId xmlns:a16="http://schemas.microsoft.com/office/drawing/2014/main" id="{B7AEF825-BB4D-4E75-8C9D-AEE430EC41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287610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74FE54E8-925C-4FB7-B9C5-63DEDFFA62F1}"/>
              </a:ext>
            </a:extLst>
          </p:cNvPr>
          <p:cNvSpPr txBox="1"/>
          <p:nvPr/>
        </p:nvSpPr>
        <p:spPr>
          <a:xfrm>
            <a:off x="1967541" y="164637"/>
            <a:ext cx="1528752" cy="400110"/>
          </a:xfrm>
          <a:prstGeom prst="rect">
            <a:avLst/>
          </a:prstGeom>
          <a:noFill/>
        </p:spPr>
        <p:txBody>
          <a:bodyPr wrap="none" rtlCol="0">
            <a:spAutoFit/>
          </a:bodyPr>
          <a:lstStyle/>
          <a:p>
            <a:r>
              <a:rPr lang="de-DE" sz="2000" b="1">
                <a:solidFill>
                  <a:schemeClr val="bg1"/>
                </a:solidFill>
                <a:latin typeface="Segoe UI"/>
                <a:cs typeface="Segoe UI"/>
              </a:rPr>
              <a:t>Einführung</a:t>
            </a:r>
          </a:p>
        </p:txBody>
      </p:sp>
      <p:sp>
        <p:nvSpPr>
          <p:cNvPr id="4" name="Rechteck 3">
            <a:extLst>
              <a:ext uri="{FF2B5EF4-FFF2-40B4-BE49-F238E27FC236}">
                <a16:creationId xmlns:a16="http://schemas.microsoft.com/office/drawing/2014/main" id="{D73A406D-4692-4C93-AECF-60FAD6237E10}"/>
              </a:ext>
            </a:extLst>
          </p:cNvPr>
          <p:cNvSpPr/>
          <p:nvPr/>
        </p:nvSpPr>
        <p:spPr>
          <a:xfrm>
            <a:off x="960000" y="1200000"/>
            <a:ext cx="9313035" cy="4402167"/>
          </a:xfrm>
          <a:prstGeom prst="rect">
            <a:avLst/>
          </a:prstGeom>
        </p:spPr>
        <p:txBody>
          <a:bodyPr wrap="square">
            <a:spAutoFit/>
          </a:bodyPr>
          <a:lstStyle/>
          <a:p>
            <a:r>
              <a:rPr lang="de-DE" sz="1867" b="1" dirty="0">
                <a:solidFill>
                  <a:srgbClr val="00254C"/>
                </a:solidFill>
                <a:latin typeface="Segoe UI"/>
                <a:cs typeface="Segoe UI"/>
              </a:rPr>
              <a:t>UDI FDA SAP Add-On</a:t>
            </a:r>
          </a:p>
          <a:p>
            <a:endParaRPr lang="de-DE" sz="1867" dirty="0">
              <a:solidFill>
                <a:srgbClr val="00254C"/>
              </a:solidFill>
              <a:latin typeface="Segoe UI"/>
              <a:cs typeface="Segoe UI"/>
            </a:endParaRPr>
          </a:p>
          <a:p>
            <a:r>
              <a:rPr lang="de-DE" sz="1867" dirty="0">
                <a:solidFill>
                  <a:srgbClr val="00254C"/>
                </a:solidFill>
                <a:latin typeface="Segoe UI"/>
                <a:cs typeface="Segoe UI"/>
              </a:rPr>
              <a:t>Das UDI SAP Add-On ermöglicht die Pflege von UDI Feldern im SAP, deren Ausprägungen von der amerikanischen Gesundheitsbehörde FDA definiert </a:t>
            </a:r>
          </a:p>
          <a:p>
            <a:r>
              <a:rPr lang="de-DE" sz="1867" dirty="0">
                <a:solidFill>
                  <a:srgbClr val="00254C"/>
                </a:solidFill>
                <a:latin typeface="Segoe UI"/>
                <a:cs typeface="Segoe UI"/>
              </a:rPr>
              <a:t>wurden.</a:t>
            </a:r>
          </a:p>
          <a:p>
            <a:endParaRPr lang="de-CH" sz="1867" dirty="0">
              <a:solidFill>
                <a:srgbClr val="00254C"/>
              </a:solidFill>
              <a:latin typeface="Segoe UI"/>
              <a:cs typeface="Segoe UI"/>
            </a:endParaRPr>
          </a:p>
          <a:p>
            <a:r>
              <a:rPr lang="de-DE" sz="1867" dirty="0">
                <a:solidFill>
                  <a:srgbClr val="00254C"/>
                </a:solidFill>
                <a:latin typeface="Segoe UI"/>
                <a:cs typeface="Segoe UI"/>
              </a:rPr>
              <a:t>Laut den regulatorischen Anforderungen der FDA müssen zukünftig alle in die USA eingeführten medizinischen Produkte in der GUDID (Global UDI Database) erfasst werden.</a:t>
            </a:r>
          </a:p>
          <a:p>
            <a:endParaRPr lang="de-CH" sz="1867" dirty="0">
              <a:solidFill>
                <a:srgbClr val="00254C"/>
              </a:solidFill>
              <a:latin typeface="Segoe UI"/>
              <a:cs typeface="Segoe UI"/>
            </a:endParaRPr>
          </a:p>
          <a:p>
            <a:r>
              <a:rPr lang="de-DE" sz="1867" dirty="0">
                <a:solidFill>
                  <a:srgbClr val="00254C"/>
                </a:solidFill>
                <a:latin typeface="Segoe UI"/>
                <a:cs typeface="Segoe UI"/>
              </a:rPr>
              <a:t>Das UDI SAP Add-On bietet für Unternehmen die Verwaltung der UDI Stammdaten im SAP an und ermöglicht zudem eine digitale Datenübertragung zur GUDID mit Hilfe eines </a:t>
            </a:r>
            <a:r>
              <a:rPr lang="de-DE" sz="1867" dirty="0" err="1">
                <a:solidFill>
                  <a:srgbClr val="00254C"/>
                </a:solidFill>
                <a:latin typeface="Segoe UI"/>
                <a:cs typeface="Segoe UI"/>
              </a:rPr>
              <a:t>WebServices</a:t>
            </a:r>
            <a:r>
              <a:rPr lang="de-DE" sz="1867" dirty="0">
                <a:solidFill>
                  <a:srgbClr val="00254C"/>
                </a:solidFill>
                <a:latin typeface="Segoe UI"/>
                <a:cs typeface="Segoe UI"/>
              </a:rPr>
              <a:t>.</a:t>
            </a:r>
          </a:p>
          <a:p>
            <a:endParaRPr lang="de-DE" sz="1867" dirty="0">
              <a:solidFill>
                <a:srgbClr val="00254C"/>
              </a:solidFill>
              <a:latin typeface="Segoe UI"/>
              <a:cs typeface="Segoe UI"/>
            </a:endParaRPr>
          </a:p>
          <a:p>
            <a:r>
              <a:rPr lang="de-DE" sz="1867" dirty="0">
                <a:solidFill>
                  <a:srgbClr val="00254C"/>
                </a:solidFill>
                <a:latin typeface="Segoe UI"/>
                <a:cs typeface="Segoe UI"/>
              </a:rPr>
              <a:t>Das UDI Add-On ist in drei Bereiche gegliedert:</a:t>
            </a:r>
            <a:endParaRPr lang="de-CH" sz="1867" dirty="0">
              <a:solidFill>
                <a:srgbClr val="00254C"/>
              </a:solidFill>
              <a:latin typeface="Segoe UI"/>
              <a:cs typeface="Segoe UI"/>
            </a:endParaRPr>
          </a:p>
        </p:txBody>
      </p:sp>
      <p:pic>
        <p:nvPicPr>
          <p:cNvPr id="3" name="Grafik 2" descr="Ein Bild, das blau, geparkt enthält.&#10;&#10;Automatisch generierte Beschreibung">
            <a:extLst>
              <a:ext uri="{FF2B5EF4-FFF2-40B4-BE49-F238E27FC236}">
                <a16:creationId xmlns:a16="http://schemas.microsoft.com/office/drawing/2014/main" id="{185D3A9A-9F77-402F-B79F-2F1230B36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363" y="359484"/>
            <a:ext cx="2708995" cy="2708995"/>
          </a:xfrm>
          <a:prstGeom prst="rect">
            <a:avLst/>
          </a:prstGeom>
        </p:spPr>
      </p:pic>
    </p:spTree>
    <p:extLst>
      <p:ext uri="{BB962C8B-B14F-4D97-AF65-F5344CB8AC3E}">
        <p14:creationId xmlns:p14="http://schemas.microsoft.com/office/powerpoint/2010/main" val="1582156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FDA </a:t>
            </a:r>
            <a:r>
              <a:rPr lang="de-DE" b="1" err="1">
                <a:solidFill>
                  <a:srgbClr val="00254C"/>
                </a:solidFill>
              </a:rPr>
              <a:t>Premarket</a:t>
            </a:r>
            <a:r>
              <a:rPr lang="de-DE" b="1">
                <a:solidFill>
                  <a:srgbClr val="00254C"/>
                </a:solidFill>
              </a:rPr>
              <a:t> Submission Nummer (510K)</a:t>
            </a:r>
          </a:p>
          <a:p>
            <a:endParaRPr lang="de-DE">
              <a:solidFill>
                <a:srgbClr val="00254C"/>
              </a:solidFill>
            </a:endParaRPr>
          </a:p>
          <a:p>
            <a:r>
              <a:rPr lang="de-DE">
                <a:solidFill>
                  <a:srgbClr val="00254C"/>
                </a:solidFill>
              </a:rPr>
              <a:t>Das </a:t>
            </a:r>
            <a:r>
              <a:rPr lang="de-DE" err="1">
                <a:solidFill>
                  <a:srgbClr val="00254C"/>
                </a:solidFill>
              </a:rPr>
              <a:t>Abbreviated</a:t>
            </a:r>
            <a:r>
              <a:rPr lang="de-DE">
                <a:solidFill>
                  <a:srgbClr val="00254C"/>
                </a:solidFill>
              </a:rPr>
              <a:t> 510(k) ist ein Verfahren, das auf die Einhaltung und Befolgung von Normen, „Special Controls“ und FDA „</a:t>
            </a:r>
            <a:r>
              <a:rPr lang="de-DE" err="1">
                <a:solidFill>
                  <a:srgbClr val="00254C"/>
                </a:solidFill>
              </a:rPr>
              <a:t>Guidance</a:t>
            </a:r>
            <a:r>
              <a:rPr lang="de-DE">
                <a:solidFill>
                  <a:srgbClr val="00254C"/>
                </a:solidFill>
              </a:rPr>
              <a:t> </a:t>
            </a:r>
            <a:r>
              <a:rPr lang="de-DE" err="1">
                <a:solidFill>
                  <a:srgbClr val="00254C"/>
                </a:solidFill>
              </a:rPr>
              <a:t>Documents</a:t>
            </a:r>
            <a:r>
              <a:rPr lang="de-DE">
                <a:solidFill>
                  <a:srgbClr val="00254C"/>
                </a:solidFill>
              </a:rPr>
              <a:t>“ baut.</a:t>
            </a:r>
            <a:endParaRPr lang="de-CH">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2986573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FDA </a:t>
            </a:r>
            <a:r>
              <a:rPr lang="de-DE" b="1" err="1">
                <a:solidFill>
                  <a:srgbClr val="00254C"/>
                </a:solidFill>
              </a:rPr>
              <a:t>Premarket</a:t>
            </a:r>
            <a:r>
              <a:rPr lang="de-DE" b="1">
                <a:solidFill>
                  <a:srgbClr val="00254C"/>
                </a:solidFill>
              </a:rPr>
              <a:t> Submission Nummer (510K)</a:t>
            </a:r>
            <a:endParaRPr lang="de-CH" b="1">
              <a:solidFill>
                <a:srgbClr val="00254C"/>
              </a:solidFill>
            </a:endParaRPr>
          </a:p>
        </p:txBody>
      </p:sp>
      <p:pic>
        <p:nvPicPr>
          <p:cNvPr id="4" name="Grafik 3">
            <a:extLst>
              <a:ext uri="{FF2B5EF4-FFF2-40B4-BE49-F238E27FC236}">
                <a16:creationId xmlns:a16="http://schemas.microsoft.com/office/drawing/2014/main" id="{2D47314B-BC5D-405F-A2C7-72DEB5E7EA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sp>
        <p:nvSpPr>
          <p:cNvPr id="5" name="Rechteck 4">
            <a:extLst>
              <a:ext uri="{FF2B5EF4-FFF2-40B4-BE49-F238E27FC236}">
                <a16:creationId xmlns:a16="http://schemas.microsoft.com/office/drawing/2014/main" id="{F680E501-264F-4BB8-90FB-CCFC0F9C3F98}"/>
              </a:ext>
            </a:extLst>
          </p:cNvPr>
          <p:cNvSpPr/>
          <p:nvPr/>
        </p:nvSpPr>
        <p:spPr>
          <a:xfrm>
            <a:off x="8984189" y="3563855"/>
            <a:ext cx="989707" cy="24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388099F3-2E81-4798-B888-D8ECA86D4C09}"/>
              </a:ext>
            </a:extLst>
          </p:cNvPr>
          <p:cNvPicPr>
            <a:picLocks noChangeAspect="1"/>
          </p:cNvPicPr>
          <p:nvPr/>
        </p:nvPicPr>
        <p:blipFill>
          <a:blip r:embed="rId3"/>
          <a:stretch>
            <a:fillRect/>
          </a:stretch>
        </p:blipFill>
        <p:spPr>
          <a:xfrm>
            <a:off x="1040935" y="1691869"/>
            <a:ext cx="3864407" cy="2400000"/>
          </a:xfrm>
          <a:prstGeom prst="rect">
            <a:avLst/>
          </a:prstGeom>
        </p:spPr>
      </p:pic>
      <p:sp>
        <p:nvSpPr>
          <p:cNvPr id="7" name="Rechteck 6">
            <a:extLst>
              <a:ext uri="{FF2B5EF4-FFF2-40B4-BE49-F238E27FC236}">
                <a16:creationId xmlns:a16="http://schemas.microsoft.com/office/drawing/2014/main" id="{AF33CE10-CE93-4E09-8912-814C3D9F3A3F}"/>
              </a:ext>
            </a:extLst>
          </p:cNvPr>
          <p:cNvSpPr/>
          <p:nvPr/>
        </p:nvSpPr>
        <p:spPr>
          <a:xfrm>
            <a:off x="1040659" y="3319144"/>
            <a:ext cx="3852413" cy="205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8" name="Grafik 7">
            <a:extLst>
              <a:ext uri="{FF2B5EF4-FFF2-40B4-BE49-F238E27FC236}">
                <a16:creationId xmlns:a16="http://schemas.microsoft.com/office/drawing/2014/main" id="{62AA00C7-5ECD-4407-BC47-749D915FA938}"/>
              </a:ext>
            </a:extLst>
          </p:cNvPr>
          <p:cNvPicPr/>
          <p:nvPr/>
        </p:nvPicPr>
        <p:blipFill>
          <a:blip r:embed="rId4"/>
          <a:stretch>
            <a:fillRect/>
          </a:stretch>
        </p:blipFill>
        <p:spPr>
          <a:xfrm>
            <a:off x="1267675" y="3949574"/>
            <a:ext cx="4566349" cy="1797079"/>
          </a:xfrm>
          <a:prstGeom prst="rect">
            <a:avLst/>
          </a:prstGeom>
          <a:ln>
            <a:noFill/>
          </a:ln>
          <a:effectLst>
            <a:outerShdw blurRad="292100" dist="139700" dir="2700000" algn="tl" rotWithShape="0">
              <a:srgbClr val="333333">
                <a:alpha val="65000"/>
              </a:srgbClr>
            </a:outerShdw>
          </a:effectLst>
        </p:spPr>
      </p:pic>
      <p:pic>
        <p:nvPicPr>
          <p:cNvPr id="2" name="Grafik 1">
            <a:extLst>
              <a:ext uri="{FF2B5EF4-FFF2-40B4-BE49-F238E27FC236}">
                <a16:creationId xmlns:a16="http://schemas.microsoft.com/office/drawing/2014/main" id="{F3EACAE8-2B5A-48E4-A6E9-13CB6570810D}"/>
              </a:ext>
            </a:extLst>
          </p:cNvPr>
          <p:cNvPicPr>
            <a:picLocks noChangeAspect="1"/>
          </p:cNvPicPr>
          <p:nvPr/>
        </p:nvPicPr>
        <p:blipFill>
          <a:blip r:embed="rId5"/>
          <a:stretch>
            <a:fillRect/>
          </a:stretch>
        </p:blipFill>
        <p:spPr>
          <a:xfrm>
            <a:off x="6294211" y="981614"/>
            <a:ext cx="5699672" cy="2247377"/>
          </a:xfrm>
          <a:prstGeom prst="rect">
            <a:avLst/>
          </a:prstGeom>
          <a:ln>
            <a:noFill/>
          </a:ln>
          <a:effectLst>
            <a:outerShdw blurRad="292100" dist="139700" dir="2700000" algn="tl" rotWithShape="0">
              <a:srgbClr val="333333">
                <a:alpha val="65000"/>
              </a:srgbClr>
            </a:outerShdw>
          </a:effectLst>
        </p:spPr>
      </p:pic>
      <p:sp>
        <p:nvSpPr>
          <p:cNvPr id="10" name="Inhaltsplatzhalter 6">
            <a:extLst>
              <a:ext uri="{FF2B5EF4-FFF2-40B4-BE49-F238E27FC236}">
                <a16:creationId xmlns:a16="http://schemas.microsoft.com/office/drawing/2014/main" id="{6C6BA6CB-2B6C-4DD3-AE12-5F58DC48F394}"/>
              </a:ext>
            </a:extLst>
          </p:cNvPr>
          <p:cNvSpPr txBox="1">
            <a:spLocks/>
          </p:cNvSpPr>
          <p:nvPr/>
        </p:nvSpPr>
        <p:spPr>
          <a:xfrm>
            <a:off x="6100809" y="3575054"/>
            <a:ext cx="2937648" cy="845903"/>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600">
                <a:solidFill>
                  <a:srgbClr val="00254C"/>
                </a:solidFill>
              </a:rPr>
              <a:t>Eine neue Zeile anlegen</a:t>
            </a:r>
          </a:p>
          <a:p>
            <a:pPr marL="457189" indent="-457189">
              <a:buAutoNum type="arabicPeriod"/>
            </a:pPr>
            <a:r>
              <a:rPr lang="de-DE" sz="1600">
                <a:solidFill>
                  <a:srgbClr val="00254C"/>
                </a:solidFill>
              </a:rPr>
              <a:t>Details ausfüllen</a:t>
            </a:r>
            <a:endParaRPr lang="de-CH" sz="1600">
              <a:solidFill>
                <a:srgbClr val="00254C"/>
              </a:solidFill>
            </a:endParaRPr>
          </a:p>
        </p:txBody>
      </p:sp>
      <p:sp>
        <p:nvSpPr>
          <p:cNvPr id="11" name="Ellipse 10">
            <a:extLst>
              <a:ext uri="{FF2B5EF4-FFF2-40B4-BE49-F238E27FC236}">
                <a16:creationId xmlns:a16="http://schemas.microsoft.com/office/drawing/2014/main" id="{E4F210F6-2F32-41F7-BD51-067EB46576FD}"/>
              </a:ext>
            </a:extLst>
          </p:cNvPr>
          <p:cNvSpPr/>
          <p:nvPr/>
        </p:nvSpPr>
        <p:spPr>
          <a:xfrm>
            <a:off x="8529857" y="130158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2" name="Ellipse 11">
            <a:extLst>
              <a:ext uri="{FF2B5EF4-FFF2-40B4-BE49-F238E27FC236}">
                <a16:creationId xmlns:a16="http://schemas.microsoft.com/office/drawing/2014/main" id="{C7D3ABCD-2FBF-480F-B9BE-5745AFDBBFB0}"/>
              </a:ext>
            </a:extLst>
          </p:cNvPr>
          <p:cNvSpPr/>
          <p:nvPr/>
        </p:nvSpPr>
        <p:spPr>
          <a:xfrm>
            <a:off x="5999989" y="237288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Tree>
    <p:extLst>
      <p:ext uri="{BB962C8B-B14F-4D97-AF65-F5344CB8AC3E}">
        <p14:creationId xmlns:p14="http://schemas.microsoft.com/office/powerpoint/2010/main" val="2346507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dirty="0">
                <a:solidFill>
                  <a:srgbClr val="00254C"/>
                </a:solidFill>
              </a:rPr>
              <a:t>FDA </a:t>
            </a:r>
            <a:r>
              <a:rPr lang="de-DE" b="1" dirty="0" err="1">
                <a:solidFill>
                  <a:srgbClr val="00254C"/>
                </a:solidFill>
              </a:rPr>
              <a:t>Premarket</a:t>
            </a:r>
            <a:r>
              <a:rPr lang="de-DE" b="1" dirty="0">
                <a:solidFill>
                  <a:srgbClr val="00254C"/>
                </a:solidFill>
              </a:rPr>
              <a:t> Submission Nummer (510K)</a:t>
            </a:r>
          </a:p>
          <a:p>
            <a:endParaRPr lang="de-DE" dirty="0">
              <a:solidFill>
                <a:srgbClr val="00254C"/>
              </a:solidFill>
            </a:endParaRPr>
          </a:p>
          <a:p>
            <a:r>
              <a:rPr lang="de-DE" dirty="0">
                <a:solidFill>
                  <a:srgbClr val="00254C"/>
                </a:solidFill>
              </a:rPr>
              <a:t>Aufgabe:	Fügen Sie eine Testnummer einem Produkt hinzu.</a:t>
            </a:r>
            <a:endParaRPr lang="de-CH" b="1" dirty="0">
              <a:solidFill>
                <a:srgbClr val="00254C"/>
              </a:solidFill>
            </a:endParaRPr>
          </a:p>
          <a:p>
            <a:endParaRPr lang="de-DE" dirty="0">
              <a:solidFill>
                <a:srgbClr val="00254C"/>
              </a:solidFill>
            </a:endParaRPr>
          </a:p>
          <a:p>
            <a:endParaRPr lang="de-DE" dirty="0">
              <a:solidFill>
                <a:srgbClr val="00254C"/>
              </a:solidFill>
            </a:endParaRPr>
          </a:p>
          <a:p>
            <a:r>
              <a:rPr lang="de-CH" dirty="0">
                <a:solidFill>
                  <a:srgbClr val="00254C"/>
                </a:solidFill>
              </a:rPr>
              <a:t>Transaktionscode:	/UDI/US_UDI_PREMARKE</a:t>
            </a:r>
          </a:p>
          <a:p>
            <a:r>
              <a:rPr lang="de-CH" dirty="0">
                <a:solidFill>
                  <a:srgbClr val="00254C"/>
                </a:solidFill>
              </a:rPr>
              <a:t>			</a:t>
            </a:r>
            <a:r>
              <a:rPr lang="de-CH" dirty="0">
                <a:solidFill>
                  <a:srgbClr val="FF0000"/>
                </a:solidFill>
              </a:rPr>
              <a:t>/UDI/US_UDI_DATA </a:t>
            </a:r>
          </a:p>
          <a:p>
            <a:endParaRPr lang="de-CH" dirty="0">
              <a:solidFill>
                <a:srgbClr val="00254C"/>
              </a:solidFill>
            </a:endParaRPr>
          </a:p>
          <a:p>
            <a:endParaRPr lang="de-DE" dirty="0">
              <a:solidFill>
                <a:srgbClr val="00254C"/>
              </a:solidFill>
            </a:endParaRPr>
          </a:p>
          <a:p>
            <a:endParaRPr lang="de-DE" dirty="0">
              <a:solidFill>
                <a:srgbClr val="00254C"/>
              </a:solidFill>
            </a:endParaRPr>
          </a:p>
          <a:p>
            <a:endParaRPr lang="de-CH" dirty="0">
              <a:solidFill>
                <a:srgbClr val="00254C"/>
              </a:solidFill>
            </a:endParaRPr>
          </a:p>
        </p:txBody>
      </p:sp>
      <p:pic>
        <p:nvPicPr>
          <p:cNvPr id="4" name="Grafik 3" descr="Bleistift">
            <a:extLst>
              <a:ext uri="{FF2B5EF4-FFF2-40B4-BE49-F238E27FC236}">
                <a16:creationId xmlns:a16="http://schemas.microsoft.com/office/drawing/2014/main" id="{A05DE4AD-0DF9-46A4-97AD-F74CE644E9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2169284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a:solidFill>
                  <a:srgbClr val="00254C"/>
                </a:solidFill>
              </a:rPr>
              <a:t>UDI MRT Sicherheit</a:t>
            </a:r>
          </a:p>
          <a:p>
            <a:endParaRPr lang="de-DE" b="1">
              <a:solidFill>
                <a:srgbClr val="00254C"/>
              </a:solidFill>
            </a:endParaRPr>
          </a:p>
          <a:p>
            <a:r>
              <a:rPr lang="de-DE">
                <a:solidFill>
                  <a:srgbClr val="00254C"/>
                </a:solidFill>
              </a:rPr>
              <a:t>Die MRI </a:t>
            </a:r>
            <a:r>
              <a:rPr lang="de-DE" err="1">
                <a:solidFill>
                  <a:srgbClr val="00254C"/>
                </a:solidFill>
              </a:rPr>
              <a:t>Safety</a:t>
            </a:r>
            <a:r>
              <a:rPr lang="de-DE">
                <a:solidFill>
                  <a:srgbClr val="00254C"/>
                </a:solidFill>
              </a:rPr>
              <a:t> Werte sind von der FDA vorgegeben. Aktuell existieren nur 4 Werte. Diese dienen ebenfalls als Auswahlliste bei der Datenerfassung.</a:t>
            </a:r>
            <a:endParaRPr lang="de-DE" b="1">
              <a:solidFill>
                <a:srgbClr val="00254C"/>
              </a:solidFill>
            </a:endParaRPr>
          </a:p>
          <a:p>
            <a:endParaRPr lang="de-CH">
              <a:solidFill>
                <a:srgbClr val="00254C"/>
              </a:solidFill>
            </a:endParaRPr>
          </a:p>
          <a:p>
            <a:r>
              <a:rPr lang="de-DE">
                <a:solidFill>
                  <a:srgbClr val="00254C"/>
                </a:solidFill>
              </a:rPr>
              <a:t>In Verbindung mit den C-Codes ist die Voraussetzung für die Generierung eines HL7 XML Datei gegeben.</a:t>
            </a:r>
            <a:endParaRPr lang="de-CH">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3563033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6C88A01-9C39-4028-B30F-887CA02A96AC}"/>
              </a:ext>
            </a:extLst>
          </p:cNvPr>
          <p:cNvPicPr>
            <a:picLocks noChangeAspect="1"/>
          </p:cNvPicPr>
          <p:nvPr/>
        </p:nvPicPr>
        <p:blipFill>
          <a:blip r:embed="rId2"/>
          <a:stretch>
            <a:fillRect/>
          </a:stretch>
        </p:blipFill>
        <p:spPr>
          <a:xfrm>
            <a:off x="1040935" y="1691869"/>
            <a:ext cx="3864407" cy="2400000"/>
          </a:xfrm>
          <a:prstGeom prst="rect">
            <a:avLst/>
          </a:prstGeom>
        </p:spPr>
      </p:pic>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2976331" cy="480053"/>
          </a:xfrm>
        </p:spPr>
        <p:txBody>
          <a:bodyPr>
            <a:normAutofit/>
          </a:bodyPr>
          <a:lstStyle/>
          <a:p>
            <a:r>
              <a:rPr lang="de-DE" b="1">
                <a:solidFill>
                  <a:srgbClr val="00254C"/>
                </a:solidFill>
              </a:rPr>
              <a:t>UDI MRT Sicherheit</a:t>
            </a:r>
            <a:endParaRPr lang="de-CH" b="1">
              <a:solidFill>
                <a:srgbClr val="00254C"/>
              </a:solidFill>
            </a:endParaRPr>
          </a:p>
        </p:txBody>
      </p:sp>
      <p:pic>
        <p:nvPicPr>
          <p:cNvPr id="2" name="Grafik 1">
            <a:extLst>
              <a:ext uri="{FF2B5EF4-FFF2-40B4-BE49-F238E27FC236}">
                <a16:creationId xmlns:a16="http://schemas.microsoft.com/office/drawing/2014/main" id="{7633D18E-B674-44C8-A9EE-F7F257B84370}"/>
              </a:ext>
            </a:extLst>
          </p:cNvPr>
          <p:cNvPicPr>
            <a:picLocks noChangeAspect="1"/>
          </p:cNvPicPr>
          <p:nvPr/>
        </p:nvPicPr>
        <p:blipFill>
          <a:blip r:embed="rId3"/>
          <a:stretch>
            <a:fillRect/>
          </a:stretch>
        </p:blipFill>
        <p:spPr>
          <a:xfrm>
            <a:off x="564833" y="3929352"/>
            <a:ext cx="4804064" cy="1999661"/>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47590A5C-193D-4597-AD91-04F6C97992CC}"/>
              </a:ext>
            </a:extLst>
          </p:cNvPr>
          <p:cNvSpPr/>
          <p:nvPr/>
        </p:nvSpPr>
        <p:spPr>
          <a:xfrm>
            <a:off x="1040659" y="3511165"/>
            <a:ext cx="3852413" cy="205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7" name="Grafik 6">
            <a:extLst>
              <a:ext uri="{FF2B5EF4-FFF2-40B4-BE49-F238E27FC236}">
                <a16:creationId xmlns:a16="http://schemas.microsoft.com/office/drawing/2014/main" id="{2F5D729A-FAE7-4059-B093-5DA071E34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pic>
        <p:nvPicPr>
          <p:cNvPr id="4" name="Grafik 3">
            <a:extLst>
              <a:ext uri="{FF2B5EF4-FFF2-40B4-BE49-F238E27FC236}">
                <a16:creationId xmlns:a16="http://schemas.microsoft.com/office/drawing/2014/main" id="{93ADF849-D9E0-4125-8439-8C91DB374160}"/>
              </a:ext>
            </a:extLst>
          </p:cNvPr>
          <p:cNvPicPr>
            <a:picLocks noChangeAspect="1"/>
          </p:cNvPicPr>
          <p:nvPr/>
        </p:nvPicPr>
        <p:blipFill>
          <a:blip r:embed="rId5"/>
          <a:stretch>
            <a:fillRect/>
          </a:stretch>
        </p:blipFill>
        <p:spPr>
          <a:xfrm>
            <a:off x="4271798" y="2127743"/>
            <a:ext cx="7607300" cy="1130300"/>
          </a:xfrm>
          <a:prstGeom prst="rect">
            <a:avLst/>
          </a:prstGeom>
          <a:ln>
            <a:noFill/>
          </a:ln>
          <a:effectLst>
            <a:outerShdw blurRad="292100" dist="139700" dir="2700000" algn="tl" rotWithShape="0">
              <a:srgbClr val="333333">
                <a:alpha val="65000"/>
              </a:srgbClr>
            </a:outerShdw>
          </a:effectLst>
        </p:spPr>
      </p:pic>
      <p:sp>
        <p:nvSpPr>
          <p:cNvPr id="9" name="Rechteck 8">
            <a:extLst>
              <a:ext uri="{FF2B5EF4-FFF2-40B4-BE49-F238E27FC236}">
                <a16:creationId xmlns:a16="http://schemas.microsoft.com/office/drawing/2014/main" id="{57A4988A-C68E-44DC-B625-25EAAE0CF959}"/>
              </a:ext>
            </a:extLst>
          </p:cNvPr>
          <p:cNvSpPr/>
          <p:nvPr/>
        </p:nvSpPr>
        <p:spPr>
          <a:xfrm>
            <a:off x="10384678" y="4942205"/>
            <a:ext cx="1344149" cy="214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924070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DE" b="1" dirty="0">
                <a:solidFill>
                  <a:srgbClr val="00254C"/>
                </a:solidFill>
              </a:rPr>
              <a:t>UDI MRT Sicherheit</a:t>
            </a:r>
          </a:p>
          <a:p>
            <a:endParaRPr lang="de-DE" b="1" dirty="0">
              <a:solidFill>
                <a:srgbClr val="00254C"/>
              </a:solidFill>
            </a:endParaRPr>
          </a:p>
          <a:p>
            <a:r>
              <a:rPr lang="de-CH" dirty="0">
                <a:solidFill>
                  <a:srgbClr val="00254C"/>
                </a:solidFill>
              </a:rPr>
              <a:t>Aufgabe:	Fügen Sie einem Produkt den MRI </a:t>
            </a:r>
            <a:r>
              <a:rPr lang="de-CH" dirty="0" err="1">
                <a:solidFill>
                  <a:srgbClr val="00254C"/>
                </a:solidFill>
              </a:rPr>
              <a:t>Safety</a:t>
            </a:r>
            <a:r>
              <a:rPr lang="de-CH" dirty="0">
                <a:solidFill>
                  <a:srgbClr val="00254C"/>
                </a:solidFill>
              </a:rPr>
              <a:t> Wert «SAFE» hinzu.</a:t>
            </a:r>
          </a:p>
          <a:p>
            <a:endParaRPr lang="de-CH" dirty="0">
              <a:solidFill>
                <a:srgbClr val="00254C"/>
              </a:solidFill>
            </a:endParaRPr>
          </a:p>
          <a:p>
            <a:r>
              <a:rPr lang="de-CH" dirty="0">
                <a:solidFill>
                  <a:srgbClr val="00254C"/>
                </a:solidFill>
              </a:rPr>
              <a:t>Transaktionscode:	/UDI/US_CL_MRI</a:t>
            </a:r>
            <a:r>
              <a:rPr lang="de-CH" dirty="0"/>
              <a:t> </a:t>
            </a:r>
          </a:p>
          <a:p>
            <a:r>
              <a:rPr lang="de-CH" dirty="0">
                <a:solidFill>
                  <a:srgbClr val="00254C"/>
                </a:solidFill>
              </a:rPr>
              <a:t>			</a:t>
            </a:r>
            <a:r>
              <a:rPr lang="de-CH" dirty="0">
                <a:solidFill>
                  <a:srgbClr val="FF0000"/>
                </a:solidFill>
              </a:rPr>
              <a:t>/UDI/US_UDI_DATA </a:t>
            </a:r>
          </a:p>
          <a:p>
            <a:endParaRPr lang="de-CH" dirty="0">
              <a:solidFill>
                <a:srgbClr val="00254C"/>
              </a:solidFill>
            </a:endParaRPr>
          </a:p>
          <a:p>
            <a:r>
              <a:rPr lang="de-CH" dirty="0">
                <a:solidFill>
                  <a:srgbClr val="00254C"/>
                </a:solidFill>
              </a:rPr>
              <a:t> </a:t>
            </a:r>
          </a:p>
        </p:txBody>
      </p:sp>
      <p:pic>
        <p:nvPicPr>
          <p:cNvPr id="4" name="Grafik 3" descr="Bleistift">
            <a:extLst>
              <a:ext uri="{FF2B5EF4-FFF2-40B4-BE49-F238E27FC236}">
                <a16:creationId xmlns:a16="http://schemas.microsoft.com/office/drawing/2014/main" id="{B640572E-36EF-4A05-B194-F08312EF4C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3451254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err="1">
                <a:solidFill>
                  <a:srgbClr val="00254C"/>
                </a:solidFill>
              </a:rPr>
              <a:t>Klinische</a:t>
            </a:r>
            <a:r>
              <a:rPr lang="en-US" b="1">
                <a:solidFill>
                  <a:srgbClr val="00254C"/>
                </a:solidFill>
              </a:rPr>
              <a:t> </a:t>
            </a:r>
            <a:r>
              <a:rPr lang="en-US" b="1" err="1">
                <a:solidFill>
                  <a:srgbClr val="00254C"/>
                </a:solidFill>
              </a:rPr>
              <a:t>Grössenkategorien</a:t>
            </a:r>
            <a:r>
              <a:rPr lang="en-US" b="1">
                <a:solidFill>
                  <a:srgbClr val="00254C"/>
                </a:solidFill>
              </a:rPr>
              <a:t> und </a:t>
            </a:r>
            <a:r>
              <a:rPr lang="en-US" b="1" err="1">
                <a:solidFill>
                  <a:srgbClr val="00254C"/>
                </a:solidFill>
              </a:rPr>
              <a:t>klinische</a:t>
            </a:r>
            <a:r>
              <a:rPr lang="en-US" b="1">
                <a:solidFill>
                  <a:srgbClr val="00254C"/>
                </a:solidFill>
              </a:rPr>
              <a:t> </a:t>
            </a:r>
            <a:r>
              <a:rPr lang="en-US" b="1" err="1">
                <a:solidFill>
                  <a:srgbClr val="00254C"/>
                </a:solidFill>
              </a:rPr>
              <a:t>Grösseneinheiten</a:t>
            </a:r>
            <a:endParaRPr lang="en-US" b="1">
              <a:solidFill>
                <a:srgbClr val="00254C"/>
              </a:solidFill>
            </a:endParaRPr>
          </a:p>
          <a:p>
            <a:endParaRPr lang="en-US" b="1">
              <a:solidFill>
                <a:srgbClr val="00254C"/>
              </a:solidFill>
            </a:endParaRPr>
          </a:p>
          <a:p>
            <a:r>
              <a:rPr lang="de-DE">
                <a:solidFill>
                  <a:srgbClr val="00254C"/>
                </a:solidFill>
              </a:rPr>
              <a:t>Die klinischen </a:t>
            </a:r>
            <a:r>
              <a:rPr lang="de-DE" err="1">
                <a:solidFill>
                  <a:srgbClr val="00254C"/>
                </a:solidFill>
              </a:rPr>
              <a:t>Grössen</a:t>
            </a:r>
            <a:r>
              <a:rPr lang="de-DE">
                <a:solidFill>
                  <a:srgbClr val="00254C"/>
                </a:solidFill>
              </a:rPr>
              <a:t> beschreiben die Form des medizinischen Produktes. Soweit klinische </a:t>
            </a:r>
            <a:r>
              <a:rPr lang="de-DE" err="1">
                <a:solidFill>
                  <a:srgbClr val="00254C"/>
                </a:solidFill>
              </a:rPr>
              <a:t>Grössen</a:t>
            </a:r>
            <a:r>
              <a:rPr lang="de-DE">
                <a:solidFill>
                  <a:srgbClr val="00254C"/>
                </a:solidFill>
              </a:rPr>
              <a:t> Angaben auf dem Etikett des Produktes aufgedruckt sind, sollten diese auch bei Datenerfassung mit angegeben werden.</a:t>
            </a:r>
          </a:p>
          <a:p>
            <a:endParaRPr lang="de-DE">
              <a:solidFill>
                <a:srgbClr val="00254C"/>
              </a:solidFill>
            </a:endParaRPr>
          </a:p>
          <a:p>
            <a:r>
              <a:rPr lang="de-DE">
                <a:solidFill>
                  <a:srgbClr val="00254C"/>
                </a:solidFill>
              </a:rPr>
              <a:t>Da es sich bei der Erfassung der klinischen </a:t>
            </a:r>
            <a:r>
              <a:rPr lang="de-DE" err="1">
                <a:solidFill>
                  <a:srgbClr val="00254C"/>
                </a:solidFill>
              </a:rPr>
              <a:t>Grössen</a:t>
            </a:r>
            <a:r>
              <a:rPr lang="de-DE">
                <a:solidFill>
                  <a:srgbClr val="00254C"/>
                </a:solidFill>
              </a:rPr>
              <a:t> um eine Tabelle handelt mit der Art der </a:t>
            </a:r>
            <a:r>
              <a:rPr lang="de-DE" err="1">
                <a:solidFill>
                  <a:srgbClr val="00254C"/>
                </a:solidFill>
              </a:rPr>
              <a:t>Grösse</a:t>
            </a:r>
            <a:r>
              <a:rPr lang="de-DE">
                <a:solidFill>
                  <a:srgbClr val="00254C"/>
                </a:solidFill>
              </a:rPr>
              <a:t>, Einheit und Wert, dient diese Tabelle als Matchcode. Somit wird sichergestellt, dass die </a:t>
            </a:r>
            <a:r>
              <a:rPr lang="de-DE" err="1">
                <a:solidFill>
                  <a:srgbClr val="00254C"/>
                </a:solidFill>
              </a:rPr>
              <a:t>Grössen</a:t>
            </a:r>
            <a:r>
              <a:rPr lang="de-DE">
                <a:solidFill>
                  <a:srgbClr val="00254C"/>
                </a:solidFill>
              </a:rPr>
              <a:t> Art mit der für Ihn gültigen Einheit erfasst wird.</a:t>
            </a:r>
            <a:endParaRPr lang="de-CH">
              <a:solidFill>
                <a:srgbClr val="00254C"/>
              </a:solidFill>
            </a:endParaRPr>
          </a:p>
          <a:p>
            <a:endParaRPr lang="de-CH">
              <a:solidFill>
                <a:srgbClr val="00254C"/>
              </a:solidFill>
            </a:endParaRPr>
          </a:p>
          <a:p>
            <a:endParaRPr lang="en-US" b="1">
              <a:solidFill>
                <a:srgbClr val="00254C"/>
              </a:solidFill>
            </a:endParaRPr>
          </a:p>
        </p:txBody>
      </p:sp>
    </p:spTree>
    <p:extLst>
      <p:ext uri="{BB962C8B-B14F-4D97-AF65-F5344CB8AC3E}">
        <p14:creationId xmlns:p14="http://schemas.microsoft.com/office/powerpoint/2010/main" val="1280126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err="1">
                <a:solidFill>
                  <a:srgbClr val="00254C"/>
                </a:solidFill>
              </a:rPr>
              <a:t>Klinische</a:t>
            </a:r>
            <a:r>
              <a:rPr lang="en-US" b="1">
                <a:solidFill>
                  <a:srgbClr val="00254C"/>
                </a:solidFill>
              </a:rPr>
              <a:t> </a:t>
            </a:r>
            <a:r>
              <a:rPr lang="en-US" b="1" err="1">
                <a:solidFill>
                  <a:srgbClr val="00254C"/>
                </a:solidFill>
              </a:rPr>
              <a:t>Grössenkategorien</a:t>
            </a:r>
            <a:r>
              <a:rPr lang="en-US" b="1">
                <a:solidFill>
                  <a:srgbClr val="00254C"/>
                </a:solidFill>
              </a:rPr>
              <a:t> und </a:t>
            </a:r>
            <a:r>
              <a:rPr lang="en-US" b="1" err="1">
                <a:solidFill>
                  <a:srgbClr val="00254C"/>
                </a:solidFill>
              </a:rPr>
              <a:t>klinische</a:t>
            </a:r>
            <a:r>
              <a:rPr lang="en-US" b="1">
                <a:solidFill>
                  <a:srgbClr val="00254C"/>
                </a:solidFill>
              </a:rPr>
              <a:t> </a:t>
            </a:r>
            <a:r>
              <a:rPr lang="en-US" b="1" err="1">
                <a:solidFill>
                  <a:srgbClr val="00254C"/>
                </a:solidFill>
              </a:rPr>
              <a:t>Grösseneinheiten</a:t>
            </a:r>
            <a:endParaRPr lang="en-US" b="1">
              <a:solidFill>
                <a:srgbClr val="00254C"/>
              </a:solidFill>
            </a:endParaRPr>
          </a:p>
        </p:txBody>
      </p:sp>
      <p:pic>
        <p:nvPicPr>
          <p:cNvPr id="4" name="Grafik 3">
            <a:extLst>
              <a:ext uri="{FF2B5EF4-FFF2-40B4-BE49-F238E27FC236}">
                <a16:creationId xmlns:a16="http://schemas.microsoft.com/office/drawing/2014/main" id="{DA78F356-77DA-4C21-9210-A4732B4404E8}"/>
              </a:ext>
            </a:extLst>
          </p:cNvPr>
          <p:cNvPicPr>
            <a:picLocks noChangeAspect="1"/>
          </p:cNvPicPr>
          <p:nvPr/>
        </p:nvPicPr>
        <p:blipFill>
          <a:blip r:embed="rId2"/>
          <a:stretch>
            <a:fillRect/>
          </a:stretch>
        </p:blipFill>
        <p:spPr>
          <a:xfrm>
            <a:off x="1007436" y="1700808"/>
            <a:ext cx="3139921" cy="2400000"/>
          </a:xfrm>
          <a:prstGeom prst="rect">
            <a:avLst/>
          </a:prstGeom>
        </p:spPr>
      </p:pic>
      <p:sp>
        <p:nvSpPr>
          <p:cNvPr id="5" name="Rechteck 4">
            <a:extLst>
              <a:ext uri="{FF2B5EF4-FFF2-40B4-BE49-F238E27FC236}">
                <a16:creationId xmlns:a16="http://schemas.microsoft.com/office/drawing/2014/main" id="{2517EB0C-A09C-4793-9374-6A7896DF1AA9}"/>
              </a:ext>
            </a:extLst>
          </p:cNvPr>
          <p:cNvSpPr/>
          <p:nvPr/>
        </p:nvSpPr>
        <p:spPr>
          <a:xfrm>
            <a:off x="1007435" y="3349513"/>
            <a:ext cx="3183812" cy="602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1C944384-2F79-4940-ACB8-C968D186CE74}"/>
              </a:ext>
            </a:extLst>
          </p:cNvPr>
          <p:cNvPicPr>
            <a:picLocks noChangeAspect="1"/>
          </p:cNvPicPr>
          <p:nvPr/>
        </p:nvPicPr>
        <p:blipFill>
          <a:blip r:embed="rId3"/>
          <a:stretch>
            <a:fillRect/>
          </a:stretch>
        </p:blipFill>
        <p:spPr>
          <a:xfrm>
            <a:off x="4325806" y="2116010"/>
            <a:ext cx="3648405" cy="4062015"/>
          </a:xfrm>
          <a:prstGeom prst="rect">
            <a:avLst/>
          </a:prstGeom>
          <a:ln>
            <a:noFill/>
          </a:ln>
          <a:effectLst>
            <a:outerShdw blurRad="292100" dist="139700" dir="2700000" algn="tl" rotWithShape="0">
              <a:srgbClr val="333333">
                <a:alpha val="65000"/>
              </a:srgbClr>
            </a:outerShdw>
          </a:effectLst>
        </p:spPr>
      </p:pic>
      <p:pic>
        <p:nvPicPr>
          <p:cNvPr id="8" name="Grafik 7">
            <a:extLst>
              <a:ext uri="{FF2B5EF4-FFF2-40B4-BE49-F238E27FC236}">
                <a16:creationId xmlns:a16="http://schemas.microsoft.com/office/drawing/2014/main" id="{F88E9BC1-9A72-442B-B2D2-539C263418D8}"/>
              </a:ext>
            </a:extLst>
          </p:cNvPr>
          <p:cNvPicPr>
            <a:picLocks noChangeAspect="1"/>
          </p:cNvPicPr>
          <p:nvPr/>
        </p:nvPicPr>
        <p:blipFill>
          <a:blip r:embed="rId4"/>
          <a:stretch>
            <a:fillRect/>
          </a:stretch>
        </p:blipFill>
        <p:spPr>
          <a:xfrm>
            <a:off x="8208235" y="1124744"/>
            <a:ext cx="3837971" cy="35652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602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15B6C37-A20D-4CE6-8610-B892C80AFB57}"/>
              </a:ext>
            </a:extLst>
          </p:cNvPr>
          <p:cNvPicPr>
            <a:picLocks noChangeAspect="1"/>
          </p:cNvPicPr>
          <p:nvPr/>
        </p:nvPicPr>
        <p:blipFill>
          <a:blip r:embed="rId2"/>
          <a:stretch>
            <a:fillRect/>
          </a:stretch>
        </p:blipFill>
        <p:spPr>
          <a:xfrm>
            <a:off x="998133" y="2083427"/>
            <a:ext cx="7813604" cy="1747780"/>
          </a:xfrm>
          <a:prstGeom prst="rect">
            <a:avLst/>
          </a:prstGeom>
        </p:spPr>
      </p:pic>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err="1">
                <a:solidFill>
                  <a:srgbClr val="00254C"/>
                </a:solidFill>
              </a:rPr>
              <a:t>Klinische</a:t>
            </a:r>
            <a:r>
              <a:rPr lang="en-US" b="1">
                <a:solidFill>
                  <a:srgbClr val="00254C"/>
                </a:solidFill>
              </a:rPr>
              <a:t> </a:t>
            </a:r>
            <a:r>
              <a:rPr lang="en-US" b="1" err="1">
                <a:solidFill>
                  <a:srgbClr val="00254C"/>
                </a:solidFill>
              </a:rPr>
              <a:t>Grössenkategorien</a:t>
            </a:r>
            <a:r>
              <a:rPr lang="en-US" b="1">
                <a:solidFill>
                  <a:srgbClr val="00254C"/>
                </a:solidFill>
              </a:rPr>
              <a:t> und </a:t>
            </a:r>
            <a:r>
              <a:rPr lang="en-US" b="1" err="1">
                <a:solidFill>
                  <a:srgbClr val="00254C"/>
                </a:solidFill>
              </a:rPr>
              <a:t>klinische</a:t>
            </a:r>
            <a:r>
              <a:rPr lang="en-US" b="1">
                <a:solidFill>
                  <a:srgbClr val="00254C"/>
                </a:solidFill>
              </a:rPr>
              <a:t> </a:t>
            </a:r>
            <a:r>
              <a:rPr lang="en-US" b="1" err="1">
                <a:solidFill>
                  <a:srgbClr val="00254C"/>
                </a:solidFill>
              </a:rPr>
              <a:t>Grösseneinheiten</a:t>
            </a:r>
            <a:endParaRPr lang="en-US" b="1">
              <a:solidFill>
                <a:srgbClr val="00254C"/>
              </a:solidFill>
            </a:endParaRPr>
          </a:p>
        </p:txBody>
      </p:sp>
      <p:pic>
        <p:nvPicPr>
          <p:cNvPr id="7" name="Grafik 6">
            <a:extLst>
              <a:ext uri="{FF2B5EF4-FFF2-40B4-BE49-F238E27FC236}">
                <a16:creationId xmlns:a16="http://schemas.microsoft.com/office/drawing/2014/main" id="{25D4F93E-18CD-4BE8-B3AC-39C648D9B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sp>
        <p:nvSpPr>
          <p:cNvPr id="9" name="Rechteck 8">
            <a:extLst>
              <a:ext uri="{FF2B5EF4-FFF2-40B4-BE49-F238E27FC236}">
                <a16:creationId xmlns:a16="http://schemas.microsoft.com/office/drawing/2014/main" id="{EEEE14D3-E4AC-49B2-BD74-9AE1D9B25CE4}"/>
              </a:ext>
            </a:extLst>
          </p:cNvPr>
          <p:cNvSpPr/>
          <p:nvPr/>
        </p:nvSpPr>
        <p:spPr>
          <a:xfrm>
            <a:off x="8932836" y="5034701"/>
            <a:ext cx="2817193" cy="602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Ellipse 9">
            <a:extLst>
              <a:ext uri="{FF2B5EF4-FFF2-40B4-BE49-F238E27FC236}">
                <a16:creationId xmlns:a16="http://schemas.microsoft.com/office/drawing/2014/main" id="{5D09718F-77F7-492E-B350-558CF32FE7B1}"/>
              </a:ext>
            </a:extLst>
          </p:cNvPr>
          <p:cNvSpPr/>
          <p:nvPr/>
        </p:nvSpPr>
        <p:spPr>
          <a:xfrm>
            <a:off x="3791744" y="208485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1" name="Ellipse 10">
            <a:extLst>
              <a:ext uri="{FF2B5EF4-FFF2-40B4-BE49-F238E27FC236}">
                <a16:creationId xmlns:a16="http://schemas.microsoft.com/office/drawing/2014/main" id="{5381F625-C394-45E2-8FBD-E24251AC29C5}"/>
              </a:ext>
            </a:extLst>
          </p:cNvPr>
          <p:cNvSpPr/>
          <p:nvPr/>
        </p:nvSpPr>
        <p:spPr>
          <a:xfrm>
            <a:off x="2063552" y="371703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
        <p:nvSpPr>
          <p:cNvPr id="12" name="Ellipse 11">
            <a:extLst>
              <a:ext uri="{FF2B5EF4-FFF2-40B4-BE49-F238E27FC236}">
                <a16:creationId xmlns:a16="http://schemas.microsoft.com/office/drawing/2014/main" id="{32DD9E7A-86B9-43AB-B115-93BD379992A4}"/>
              </a:ext>
            </a:extLst>
          </p:cNvPr>
          <p:cNvSpPr/>
          <p:nvPr/>
        </p:nvSpPr>
        <p:spPr>
          <a:xfrm>
            <a:off x="5423925" y="371703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4</a:t>
            </a:r>
            <a:endParaRPr lang="de-CH" sz="2400"/>
          </a:p>
        </p:txBody>
      </p:sp>
      <p:sp>
        <p:nvSpPr>
          <p:cNvPr id="13" name="Ellipse 12">
            <a:extLst>
              <a:ext uri="{FF2B5EF4-FFF2-40B4-BE49-F238E27FC236}">
                <a16:creationId xmlns:a16="http://schemas.microsoft.com/office/drawing/2014/main" id="{7148842D-1811-4E5E-9A65-A5F75FDCA7E1}"/>
              </a:ext>
            </a:extLst>
          </p:cNvPr>
          <p:cNvSpPr/>
          <p:nvPr/>
        </p:nvSpPr>
        <p:spPr>
          <a:xfrm>
            <a:off x="3695733" y="371703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3</a:t>
            </a:r>
            <a:endParaRPr lang="de-CH" sz="2400"/>
          </a:p>
        </p:txBody>
      </p:sp>
      <p:sp>
        <p:nvSpPr>
          <p:cNvPr id="14" name="Inhaltsplatzhalter 6">
            <a:extLst>
              <a:ext uri="{FF2B5EF4-FFF2-40B4-BE49-F238E27FC236}">
                <a16:creationId xmlns:a16="http://schemas.microsoft.com/office/drawing/2014/main" id="{585EB773-EC61-449D-A451-58CB90B0D8C6}"/>
              </a:ext>
            </a:extLst>
          </p:cNvPr>
          <p:cNvSpPr txBox="1">
            <a:spLocks/>
          </p:cNvSpPr>
          <p:nvPr/>
        </p:nvSpPr>
        <p:spPr>
          <a:xfrm>
            <a:off x="1007435" y="4398432"/>
            <a:ext cx="4800533" cy="2060169"/>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867">
                <a:solidFill>
                  <a:srgbClr val="00254C"/>
                </a:solidFill>
              </a:rPr>
              <a:t>Eine neue Zeile anlegen</a:t>
            </a:r>
          </a:p>
          <a:p>
            <a:pPr marL="457189" indent="-457189">
              <a:buAutoNum type="arabicPeriod"/>
            </a:pPr>
            <a:r>
              <a:rPr lang="de-DE" sz="1867" err="1">
                <a:solidFill>
                  <a:srgbClr val="00254C"/>
                </a:solidFill>
              </a:rPr>
              <a:t>Grössenkategorie</a:t>
            </a:r>
            <a:r>
              <a:rPr lang="de-DE" sz="1867">
                <a:solidFill>
                  <a:srgbClr val="00254C"/>
                </a:solidFill>
              </a:rPr>
              <a:t> auswählen</a:t>
            </a:r>
          </a:p>
          <a:p>
            <a:pPr marL="457189" indent="-457189">
              <a:buAutoNum type="arabicPeriod"/>
            </a:pPr>
            <a:r>
              <a:rPr lang="de-DE" sz="1867">
                <a:solidFill>
                  <a:srgbClr val="00254C"/>
                </a:solidFill>
              </a:rPr>
              <a:t>Menge eintragen</a:t>
            </a:r>
          </a:p>
          <a:p>
            <a:pPr marL="457189" indent="-457189">
              <a:buAutoNum type="arabicPeriod"/>
            </a:pPr>
            <a:r>
              <a:rPr lang="de-DE" sz="1867" err="1">
                <a:solidFill>
                  <a:srgbClr val="00254C"/>
                </a:solidFill>
              </a:rPr>
              <a:t>Grösseneinheit</a:t>
            </a:r>
            <a:r>
              <a:rPr lang="de-DE" sz="1867">
                <a:solidFill>
                  <a:srgbClr val="00254C"/>
                </a:solidFill>
              </a:rPr>
              <a:t> auswählen</a:t>
            </a:r>
            <a:endParaRPr lang="de-CH" sz="1867">
              <a:solidFill>
                <a:srgbClr val="00254C"/>
              </a:solidFill>
            </a:endParaRPr>
          </a:p>
        </p:txBody>
      </p:sp>
    </p:spTree>
    <p:extLst>
      <p:ext uri="{BB962C8B-B14F-4D97-AF65-F5344CB8AC3E}">
        <p14:creationId xmlns:p14="http://schemas.microsoft.com/office/powerpoint/2010/main" val="463382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6FDD4C3-C4E8-4A30-A726-D2B50760A1F8}"/>
              </a:ext>
            </a:extLst>
          </p:cNvPr>
          <p:cNvPicPr>
            <a:picLocks noChangeAspect="1"/>
          </p:cNvPicPr>
          <p:nvPr/>
        </p:nvPicPr>
        <p:blipFill>
          <a:blip r:embed="rId2"/>
          <a:stretch>
            <a:fillRect/>
          </a:stretch>
        </p:blipFill>
        <p:spPr>
          <a:xfrm>
            <a:off x="1036672" y="2084495"/>
            <a:ext cx="7814400" cy="1740325"/>
          </a:xfrm>
          <a:prstGeom prst="rect">
            <a:avLst/>
          </a:prstGeom>
        </p:spPr>
      </p:pic>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3177676"/>
          </a:xfrm>
        </p:spPr>
        <p:txBody>
          <a:bodyPr>
            <a:normAutofit/>
          </a:bodyPr>
          <a:lstStyle/>
          <a:p>
            <a:r>
              <a:rPr lang="en-US" b="1" err="1">
                <a:solidFill>
                  <a:srgbClr val="00254C"/>
                </a:solidFill>
              </a:rPr>
              <a:t>Klinische</a:t>
            </a:r>
            <a:r>
              <a:rPr lang="en-US" b="1">
                <a:solidFill>
                  <a:srgbClr val="00254C"/>
                </a:solidFill>
              </a:rPr>
              <a:t> </a:t>
            </a:r>
            <a:r>
              <a:rPr lang="en-US" b="1" err="1">
                <a:solidFill>
                  <a:srgbClr val="00254C"/>
                </a:solidFill>
              </a:rPr>
              <a:t>Grössenkategorien</a:t>
            </a:r>
            <a:r>
              <a:rPr lang="en-US" b="1">
                <a:solidFill>
                  <a:srgbClr val="00254C"/>
                </a:solidFill>
              </a:rPr>
              <a:t> und </a:t>
            </a:r>
            <a:r>
              <a:rPr lang="en-US" b="1" err="1">
                <a:solidFill>
                  <a:srgbClr val="00254C"/>
                </a:solidFill>
              </a:rPr>
              <a:t>klinische</a:t>
            </a:r>
            <a:r>
              <a:rPr lang="en-US" b="1">
                <a:solidFill>
                  <a:srgbClr val="00254C"/>
                </a:solidFill>
              </a:rPr>
              <a:t> </a:t>
            </a:r>
            <a:r>
              <a:rPr lang="en-US" b="1" err="1">
                <a:solidFill>
                  <a:srgbClr val="00254C"/>
                </a:solidFill>
              </a:rPr>
              <a:t>Grösseneinheiten</a:t>
            </a:r>
            <a:endParaRPr lang="en-US" b="1">
              <a:solidFill>
                <a:srgbClr val="00254C"/>
              </a:solidFill>
            </a:endParaRPr>
          </a:p>
        </p:txBody>
      </p:sp>
      <p:sp>
        <p:nvSpPr>
          <p:cNvPr id="10" name="Ellipse 9">
            <a:extLst>
              <a:ext uri="{FF2B5EF4-FFF2-40B4-BE49-F238E27FC236}">
                <a16:creationId xmlns:a16="http://schemas.microsoft.com/office/drawing/2014/main" id="{5D09718F-77F7-492E-B350-558CF32FE7B1}"/>
              </a:ext>
            </a:extLst>
          </p:cNvPr>
          <p:cNvSpPr/>
          <p:nvPr/>
        </p:nvSpPr>
        <p:spPr>
          <a:xfrm>
            <a:off x="3791744" y="218086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1" name="Ellipse 10">
            <a:extLst>
              <a:ext uri="{FF2B5EF4-FFF2-40B4-BE49-F238E27FC236}">
                <a16:creationId xmlns:a16="http://schemas.microsoft.com/office/drawing/2014/main" id="{5381F625-C394-45E2-8FBD-E24251AC29C5}"/>
              </a:ext>
            </a:extLst>
          </p:cNvPr>
          <p:cNvSpPr/>
          <p:nvPr/>
        </p:nvSpPr>
        <p:spPr>
          <a:xfrm>
            <a:off x="2255573" y="371703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
        <p:nvSpPr>
          <p:cNvPr id="12" name="Ellipse 11">
            <a:extLst>
              <a:ext uri="{FF2B5EF4-FFF2-40B4-BE49-F238E27FC236}">
                <a16:creationId xmlns:a16="http://schemas.microsoft.com/office/drawing/2014/main" id="{32DD9E7A-86B9-43AB-B115-93BD379992A4}"/>
              </a:ext>
            </a:extLst>
          </p:cNvPr>
          <p:cNvSpPr/>
          <p:nvPr/>
        </p:nvSpPr>
        <p:spPr>
          <a:xfrm>
            <a:off x="5423925" y="371703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4</a:t>
            </a:r>
            <a:endParaRPr lang="de-CH" sz="2400"/>
          </a:p>
        </p:txBody>
      </p:sp>
      <p:sp>
        <p:nvSpPr>
          <p:cNvPr id="13" name="Ellipse 12">
            <a:extLst>
              <a:ext uri="{FF2B5EF4-FFF2-40B4-BE49-F238E27FC236}">
                <a16:creationId xmlns:a16="http://schemas.microsoft.com/office/drawing/2014/main" id="{7148842D-1811-4E5E-9A65-A5F75FDCA7E1}"/>
              </a:ext>
            </a:extLst>
          </p:cNvPr>
          <p:cNvSpPr/>
          <p:nvPr/>
        </p:nvSpPr>
        <p:spPr>
          <a:xfrm>
            <a:off x="3695733" y="371703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3</a:t>
            </a:r>
            <a:endParaRPr lang="de-CH" sz="2400"/>
          </a:p>
        </p:txBody>
      </p:sp>
      <p:sp>
        <p:nvSpPr>
          <p:cNvPr id="14" name="Inhaltsplatzhalter 6">
            <a:extLst>
              <a:ext uri="{FF2B5EF4-FFF2-40B4-BE49-F238E27FC236}">
                <a16:creationId xmlns:a16="http://schemas.microsoft.com/office/drawing/2014/main" id="{585EB773-EC61-449D-A451-58CB90B0D8C6}"/>
              </a:ext>
            </a:extLst>
          </p:cNvPr>
          <p:cNvSpPr txBox="1">
            <a:spLocks/>
          </p:cNvSpPr>
          <p:nvPr/>
        </p:nvSpPr>
        <p:spPr>
          <a:xfrm>
            <a:off x="1007435" y="4398432"/>
            <a:ext cx="5952661" cy="2053793"/>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867">
                <a:solidFill>
                  <a:srgbClr val="00254C"/>
                </a:solidFill>
              </a:rPr>
              <a:t>Eine neue Zeile anlegen</a:t>
            </a:r>
          </a:p>
          <a:p>
            <a:pPr marL="457189" indent="-457189">
              <a:buAutoNum type="arabicPeriod"/>
            </a:pPr>
            <a:r>
              <a:rPr lang="de-DE" sz="1867" err="1">
                <a:solidFill>
                  <a:srgbClr val="00254C"/>
                </a:solidFill>
              </a:rPr>
              <a:t>Grössenkategorie</a:t>
            </a:r>
            <a:r>
              <a:rPr lang="de-DE" sz="1867">
                <a:solidFill>
                  <a:srgbClr val="00254C"/>
                </a:solidFill>
              </a:rPr>
              <a:t> DEV_SZ_TXT auswählen</a:t>
            </a:r>
          </a:p>
          <a:p>
            <a:pPr marL="457189" indent="-457189">
              <a:buAutoNum type="arabicPeriod"/>
            </a:pPr>
            <a:r>
              <a:rPr lang="de-DE" sz="1867">
                <a:solidFill>
                  <a:srgbClr val="00254C"/>
                </a:solidFill>
              </a:rPr>
              <a:t>Keine Menge eintragen (0.00)</a:t>
            </a:r>
          </a:p>
          <a:p>
            <a:pPr marL="457189" indent="-457189">
              <a:buAutoNum type="arabicPeriod"/>
            </a:pPr>
            <a:r>
              <a:rPr lang="de-DE" sz="1867">
                <a:solidFill>
                  <a:srgbClr val="00254C"/>
                </a:solidFill>
              </a:rPr>
              <a:t>Keine </a:t>
            </a:r>
            <a:r>
              <a:rPr lang="de-DE" sz="1867" err="1">
                <a:solidFill>
                  <a:srgbClr val="00254C"/>
                </a:solidFill>
              </a:rPr>
              <a:t>Grösseneinheit</a:t>
            </a:r>
            <a:r>
              <a:rPr lang="de-DE" sz="1867">
                <a:solidFill>
                  <a:srgbClr val="00254C"/>
                </a:solidFill>
              </a:rPr>
              <a:t> auswählen</a:t>
            </a:r>
          </a:p>
          <a:p>
            <a:pPr marL="457189" indent="-457189">
              <a:buAutoNum type="arabicPeriod"/>
            </a:pPr>
            <a:r>
              <a:rPr lang="de-DE" sz="1867">
                <a:solidFill>
                  <a:srgbClr val="00254C"/>
                </a:solidFill>
              </a:rPr>
              <a:t>Freitext eingeben</a:t>
            </a:r>
            <a:endParaRPr lang="de-CH" sz="1867">
              <a:solidFill>
                <a:srgbClr val="00254C"/>
              </a:solidFill>
            </a:endParaRPr>
          </a:p>
        </p:txBody>
      </p:sp>
      <p:sp>
        <p:nvSpPr>
          <p:cNvPr id="17" name="Textfeld 16">
            <a:extLst>
              <a:ext uri="{FF2B5EF4-FFF2-40B4-BE49-F238E27FC236}">
                <a16:creationId xmlns:a16="http://schemas.microsoft.com/office/drawing/2014/main" id="{D4421C57-62E5-4663-9380-4864CA1C9BF6}"/>
              </a:ext>
            </a:extLst>
          </p:cNvPr>
          <p:cNvSpPr txBox="1"/>
          <p:nvPr/>
        </p:nvSpPr>
        <p:spPr>
          <a:xfrm>
            <a:off x="969083" y="1674125"/>
            <a:ext cx="6951119" cy="379656"/>
          </a:xfrm>
          <a:prstGeom prst="rect">
            <a:avLst/>
          </a:prstGeom>
          <a:noFill/>
        </p:spPr>
        <p:txBody>
          <a:bodyPr wrap="square" rtlCol="0">
            <a:spAutoFit/>
          </a:bodyPr>
          <a:lstStyle/>
          <a:p>
            <a:r>
              <a:rPr lang="de-DE" sz="1867">
                <a:solidFill>
                  <a:srgbClr val="00254C"/>
                </a:solidFill>
                <a:latin typeface="Segoe UI"/>
                <a:cs typeface="Segoe UI"/>
              </a:rPr>
              <a:t>Freitext Eingabe für besondere Kategorien </a:t>
            </a:r>
            <a:endParaRPr lang="de-CH" sz="1867">
              <a:solidFill>
                <a:srgbClr val="00254C"/>
              </a:solidFill>
              <a:latin typeface="Segoe UI"/>
              <a:cs typeface="Segoe UI"/>
            </a:endParaRPr>
          </a:p>
        </p:txBody>
      </p:sp>
      <p:pic>
        <p:nvPicPr>
          <p:cNvPr id="18" name="Grafik 17">
            <a:extLst>
              <a:ext uri="{FF2B5EF4-FFF2-40B4-BE49-F238E27FC236}">
                <a16:creationId xmlns:a16="http://schemas.microsoft.com/office/drawing/2014/main" id="{0C97A2E2-636E-4D73-871E-CAFD3A20D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885" y="796193"/>
            <a:ext cx="2817193" cy="5662409"/>
          </a:xfrm>
          <a:prstGeom prst="rect">
            <a:avLst/>
          </a:prstGeom>
        </p:spPr>
      </p:pic>
      <p:sp>
        <p:nvSpPr>
          <p:cNvPr id="19" name="Rechteck 18">
            <a:extLst>
              <a:ext uri="{FF2B5EF4-FFF2-40B4-BE49-F238E27FC236}">
                <a16:creationId xmlns:a16="http://schemas.microsoft.com/office/drawing/2014/main" id="{1EB3EB11-C97A-402F-AF7E-09F14CC1C9F1}"/>
              </a:ext>
            </a:extLst>
          </p:cNvPr>
          <p:cNvSpPr/>
          <p:nvPr/>
        </p:nvSpPr>
        <p:spPr>
          <a:xfrm>
            <a:off x="8932836" y="5034701"/>
            <a:ext cx="2817193" cy="602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Ellipse 19">
            <a:extLst>
              <a:ext uri="{FF2B5EF4-FFF2-40B4-BE49-F238E27FC236}">
                <a16:creationId xmlns:a16="http://schemas.microsoft.com/office/drawing/2014/main" id="{731DA86C-1733-4CA1-BAAE-849075DF0E30}"/>
              </a:ext>
            </a:extLst>
          </p:cNvPr>
          <p:cNvSpPr/>
          <p:nvPr/>
        </p:nvSpPr>
        <p:spPr>
          <a:xfrm>
            <a:off x="7536160" y="371703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5</a:t>
            </a:r>
            <a:endParaRPr lang="de-CH" sz="2400"/>
          </a:p>
        </p:txBody>
      </p:sp>
    </p:spTree>
    <p:extLst>
      <p:ext uri="{BB962C8B-B14F-4D97-AF65-F5344CB8AC3E}">
        <p14:creationId xmlns:p14="http://schemas.microsoft.com/office/powerpoint/2010/main" val="248788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74FE54E8-925C-4FB7-B9C5-63DEDFFA62F1}"/>
              </a:ext>
            </a:extLst>
          </p:cNvPr>
          <p:cNvSpPr txBox="1"/>
          <p:nvPr/>
        </p:nvSpPr>
        <p:spPr>
          <a:xfrm>
            <a:off x="2063552" y="68627"/>
            <a:ext cx="1528752" cy="400110"/>
          </a:xfrm>
          <a:prstGeom prst="rect">
            <a:avLst/>
          </a:prstGeom>
          <a:noFill/>
        </p:spPr>
        <p:txBody>
          <a:bodyPr wrap="none" rtlCol="0">
            <a:spAutoFit/>
          </a:bodyPr>
          <a:lstStyle/>
          <a:p>
            <a:r>
              <a:rPr lang="de-DE" sz="2000" b="1">
                <a:solidFill>
                  <a:schemeClr val="bg1"/>
                </a:solidFill>
                <a:latin typeface="Segoe UI"/>
                <a:cs typeface="Segoe UI"/>
              </a:rPr>
              <a:t>Einführung</a:t>
            </a:r>
          </a:p>
        </p:txBody>
      </p:sp>
      <p:sp>
        <p:nvSpPr>
          <p:cNvPr id="4" name="Rechteck 3">
            <a:extLst>
              <a:ext uri="{FF2B5EF4-FFF2-40B4-BE49-F238E27FC236}">
                <a16:creationId xmlns:a16="http://schemas.microsoft.com/office/drawing/2014/main" id="{D73A406D-4692-4C93-AECF-60FAD6237E10}"/>
              </a:ext>
            </a:extLst>
          </p:cNvPr>
          <p:cNvSpPr/>
          <p:nvPr/>
        </p:nvSpPr>
        <p:spPr>
          <a:xfrm>
            <a:off x="960000" y="1200001"/>
            <a:ext cx="6576160" cy="4319965"/>
          </a:xfrm>
          <a:prstGeom prst="rect">
            <a:avLst/>
          </a:prstGeom>
        </p:spPr>
        <p:txBody>
          <a:bodyPr wrap="square">
            <a:spAutoFit/>
          </a:bodyPr>
          <a:lstStyle/>
          <a:p>
            <a:r>
              <a:rPr lang="de-DE" sz="1867" b="1" dirty="0">
                <a:solidFill>
                  <a:srgbClr val="00254C"/>
                </a:solidFill>
                <a:latin typeface="Segoe UI"/>
                <a:cs typeface="Segoe UI"/>
              </a:rPr>
              <a:t>Code Listen</a:t>
            </a:r>
          </a:p>
          <a:p>
            <a:endParaRPr lang="de-DE" sz="1600" dirty="0"/>
          </a:p>
          <a:p>
            <a:r>
              <a:rPr lang="de-DE" sz="1867" dirty="0">
                <a:solidFill>
                  <a:srgbClr val="00254C"/>
                </a:solidFill>
                <a:latin typeface="Segoe UI"/>
                <a:cs typeface="Segoe UI"/>
              </a:rPr>
              <a:t>Innerhalb dieser SAP Transaktionen werden Vorgabewerte definiert, die später zur Auswahlhilfe in der UDI Stammdatenpflege dienen. Dazu werden Wertebereiche für Einheiten als auch von dem jeweiligen Unternehmen erworbene Zulassungsdaten (z.B. 510k Zulassung, Listing Nummern, Produkt Codes etc.) definiert.</a:t>
            </a:r>
            <a:endParaRPr lang="de-CH" sz="1867" dirty="0">
              <a:solidFill>
                <a:srgbClr val="00254C"/>
              </a:solidFill>
              <a:latin typeface="Segoe UI"/>
              <a:cs typeface="Segoe UI"/>
            </a:endParaRPr>
          </a:p>
          <a:p>
            <a:r>
              <a:rPr lang="de-DE" sz="1867" dirty="0">
                <a:solidFill>
                  <a:srgbClr val="00254C"/>
                </a:solidFill>
                <a:latin typeface="Segoe UI"/>
                <a:cs typeface="Segoe UI"/>
              </a:rPr>
              <a:t> </a:t>
            </a:r>
            <a:endParaRPr lang="de-CH" sz="1867" dirty="0">
              <a:solidFill>
                <a:srgbClr val="00254C"/>
              </a:solidFill>
              <a:latin typeface="Segoe UI"/>
              <a:cs typeface="Segoe UI"/>
            </a:endParaRPr>
          </a:p>
          <a:p>
            <a:r>
              <a:rPr lang="de-DE" sz="1867" dirty="0">
                <a:solidFill>
                  <a:srgbClr val="00254C"/>
                </a:solidFill>
                <a:latin typeface="Segoe UI"/>
                <a:cs typeface="Segoe UI"/>
              </a:rPr>
              <a:t>Die erfassten Werte in den Codelisten unterstützten den Benutzer für eine schnellere Datenerfassung. Zusätzlich werden die erfassten Werte beim Datenexport und Datentransfer gegen diese geprüft.</a:t>
            </a:r>
            <a:endParaRPr lang="de-CH" sz="1867" dirty="0">
              <a:solidFill>
                <a:srgbClr val="00254C"/>
              </a:solidFill>
              <a:latin typeface="Segoe UI"/>
              <a:cs typeface="Segoe UI"/>
            </a:endParaRPr>
          </a:p>
          <a:p>
            <a:endParaRPr lang="de-DE" sz="1867" dirty="0">
              <a:solidFill>
                <a:srgbClr val="00254C"/>
              </a:solidFill>
              <a:latin typeface="Segoe UI"/>
              <a:cs typeface="Segoe UI"/>
            </a:endParaRPr>
          </a:p>
          <a:p>
            <a:endParaRPr lang="de-DE" sz="1600" dirty="0"/>
          </a:p>
        </p:txBody>
      </p:sp>
      <p:pic>
        <p:nvPicPr>
          <p:cNvPr id="2" name="Grafik 1">
            <a:extLst>
              <a:ext uri="{FF2B5EF4-FFF2-40B4-BE49-F238E27FC236}">
                <a16:creationId xmlns:a16="http://schemas.microsoft.com/office/drawing/2014/main" id="{4C6E60C6-035E-4702-9A65-A70190CA0B21}"/>
              </a:ext>
            </a:extLst>
          </p:cNvPr>
          <p:cNvPicPr>
            <a:picLocks noChangeAspect="1"/>
          </p:cNvPicPr>
          <p:nvPr/>
        </p:nvPicPr>
        <p:blipFill>
          <a:blip r:embed="rId2"/>
          <a:stretch>
            <a:fillRect/>
          </a:stretch>
        </p:blipFill>
        <p:spPr>
          <a:xfrm>
            <a:off x="8303861" y="1200000"/>
            <a:ext cx="3458936" cy="4917299"/>
          </a:xfrm>
          <a:prstGeom prst="rect">
            <a:avLst/>
          </a:prstGeom>
        </p:spPr>
      </p:pic>
      <p:sp>
        <p:nvSpPr>
          <p:cNvPr id="5" name="Rechteck 4">
            <a:extLst>
              <a:ext uri="{FF2B5EF4-FFF2-40B4-BE49-F238E27FC236}">
                <a16:creationId xmlns:a16="http://schemas.microsoft.com/office/drawing/2014/main" id="{703E1EEF-9F03-4935-A117-DA05CB79537C}"/>
              </a:ext>
            </a:extLst>
          </p:cNvPr>
          <p:cNvSpPr/>
          <p:nvPr/>
        </p:nvSpPr>
        <p:spPr>
          <a:xfrm>
            <a:off x="8303861" y="1391573"/>
            <a:ext cx="3458936" cy="2016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112376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dirty="0" err="1">
                <a:solidFill>
                  <a:srgbClr val="00254C"/>
                </a:solidFill>
              </a:rPr>
              <a:t>Klinische</a:t>
            </a:r>
            <a:r>
              <a:rPr lang="en-US" b="1" dirty="0">
                <a:solidFill>
                  <a:srgbClr val="00254C"/>
                </a:solidFill>
              </a:rPr>
              <a:t> </a:t>
            </a:r>
            <a:r>
              <a:rPr lang="en-US" b="1" dirty="0" err="1">
                <a:solidFill>
                  <a:srgbClr val="00254C"/>
                </a:solidFill>
              </a:rPr>
              <a:t>Grössenkategorien</a:t>
            </a:r>
            <a:r>
              <a:rPr lang="en-US" b="1" dirty="0">
                <a:solidFill>
                  <a:srgbClr val="00254C"/>
                </a:solidFill>
              </a:rPr>
              <a:t> und </a:t>
            </a:r>
            <a:r>
              <a:rPr lang="en-US" b="1" dirty="0" err="1">
                <a:solidFill>
                  <a:srgbClr val="00254C"/>
                </a:solidFill>
              </a:rPr>
              <a:t>klinische</a:t>
            </a:r>
            <a:r>
              <a:rPr lang="en-US" b="1" dirty="0">
                <a:solidFill>
                  <a:srgbClr val="00254C"/>
                </a:solidFill>
              </a:rPr>
              <a:t> </a:t>
            </a:r>
            <a:r>
              <a:rPr lang="en-US" b="1" dirty="0" err="1">
                <a:solidFill>
                  <a:srgbClr val="00254C"/>
                </a:solidFill>
              </a:rPr>
              <a:t>Grösseneinheiten</a:t>
            </a:r>
            <a:endParaRPr lang="en-US" b="1" dirty="0">
              <a:solidFill>
                <a:srgbClr val="00254C"/>
              </a:solidFill>
            </a:endParaRPr>
          </a:p>
          <a:p>
            <a:endParaRPr lang="en-US" b="1" dirty="0">
              <a:solidFill>
                <a:srgbClr val="00254C"/>
              </a:solidFill>
            </a:endParaRPr>
          </a:p>
          <a:p>
            <a:r>
              <a:rPr lang="en-US" dirty="0">
                <a:solidFill>
                  <a:srgbClr val="00254C"/>
                </a:solidFill>
              </a:rPr>
              <a:t>Aufgabe:	</a:t>
            </a:r>
            <a:r>
              <a:rPr lang="de-CH" dirty="0">
                <a:solidFill>
                  <a:srgbClr val="00254C"/>
                </a:solidFill>
              </a:rPr>
              <a:t>Fügen Sie einem Produkt die Grössenkategorie «DPTH» hinzu und 			wählen Sie eine passende Grösseneinheit.</a:t>
            </a:r>
          </a:p>
          <a:p>
            <a:endParaRPr lang="de-CH" dirty="0">
              <a:solidFill>
                <a:srgbClr val="00254C"/>
              </a:solidFill>
            </a:endParaRPr>
          </a:p>
          <a:p>
            <a:endParaRPr lang="de-CH" dirty="0">
              <a:solidFill>
                <a:srgbClr val="00254C"/>
              </a:solidFill>
            </a:endParaRPr>
          </a:p>
          <a:p>
            <a:r>
              <a:rPr lang="de-CH" dirty="0">
                <a:solidFill>
                  <a:srgbClr val="00254C"/>
                </a:solidFill>
              </a:rPr>
              <a:t>Transaktionscode: 	/UDI/US_CL_CLINICAL</a:t>
            </a:r>
          </a:p>
          <a:p>
            <a:r>
              <a:rPr lang="de-CH" dirty="0">
                <a:solidFill>
                  <a:srgbClr val="00254C"/>
                </a:solidFill>
              </a:rPr>
              <a:t>			/UDI/US_CL_CLINICALX</a:t>
            </a:r>
          </a:p>
          <a:p>
            <a:r>
              <a:rPr lang="de-CH" dirty="0">
                <a:solidFill>
                  <a:srgbClr val="00254C"/>
                </a:solidFill>
              </a:rPr>
              <a:t>			</a:t>
            </a:r>
            <a:r>
              <a:rPr lang="de-CH" dirty="0">
                <a:solidFill>
                  <a:srgbClr val="FF0000"/>
                </a:solidFill>
              </a:rPr>
              <a:t>/UDI/US_UDI_DATA </a:t>
            </a:r>
          </a:p>
          <a:p>
            <a:endParaRPr lang="de-CH" dirty="0">
              <a:solidFill>
                <a:srgbClr val="00254C"/>
              </a:solidFill>
            </a:endParaRPr>
          </a:p>
          <a:p>
            <a:endParaRPr lang="de-CH" dirty="0">
              <a:solidFill>
                <a:srgbClr val="00254C"/>
              </a:solidFill>
            </a:endParaRPr>
          </a:p>
          <a:p>
            <a:endParaRPr lang="de-CH" dirty="0">
              <a:solidFill>
                <a:srgbClr val="00254C"/>
              </a:solidFill>
            </a:endParaRPr>
          </a:p>
        </p:txBody>
      </p:sp>
      <p:pic>
        <p:nvPicPr>
          <p:cNvPr id="11" name="Grafik 10" descr="Bleistift">
            <a:extLst>
              <a:ext uri="{FF2B5EF4-FFF2-40B4-BE49-F238E27FC236}">
                <a16:creationId xmlns:a16="http://schemas.microsoft.com/office/drawing/2014/main" id="{C5DAE3BA-09F1-4912-A784-5678E8A688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1113361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409045" cy="4826600"/>
          </a:xfrm>
        </p:spPr>
        <p:txBody>
          <a:bodyPr>
            <a:normAutofit/>
          </a:bodyPr>
          <a:lstStyle/>
          <a:p>
            <a:r>
              <a:rPr lang="de-CH" b="1">
                <a:solidFill>
                  <a:srgbClr val="00254C"/>
                </a:solidFill>
              </a:rPr>
              <a:t>Lagerungs- &amp; Handhabungskategorien und Lagerungs- &amp; Handhabungseinheiten</a:t>
            </a:r>
          </a:p>
          <a:p>
            <a:endParaRPr lang="de-CH" b="1">
              <a:solidFill>
                <a:srgbClr val="00254C"/>
              </a:solidFill>
            </a:endParaRPr>
          </a:p>
          <a:p>
            <a:r>
              <a:rPr lang="de-DE">
                <a:solidFill>
                  <a:srgbClr val="00254C"/>
                </a:solidFill>
              </a:rPr>
              <a:t>Die Lagerungs- und die Handhabungstabelle beschreibt wie ein Produkt gelagert werden sollte und auf was beim Transport zu achten ist.</a:t>
            </a:r>
            <a:endParaRPr lang="de-CH">
              <a:solidFill>
                <a:srgbClr val="00254C"/>
              </a:solidFill>
            </a:endParaRPr>
          </a:p>
          <a:p>
            <a:r>
              <a:rPr lang="de-DE">
                <a:solidFill>
                  <a:srgbClr val="00254C"/>
                </a:solidFill>
              </a:rPr>
              <a:t>Soweit die Lagerung und die Handhabung auf dem Etikett des Produktes aufgedruckt sind, sollten diese auch bei der Datenerfassung mit angegeben werden.</a:t>
            </a:r>
          </a:p>
          <a:p>
            <a:endParaRPr lang="de-DE">
              <a:solidFill>
                <a:srgbClr val="00254C"/>
              </a:solidFill>
            </a:endParaRPr>
          </a:p>
          <a:p>
            <a:r>
              <a:rPr lang="de-DE">
                <a:solidFill>
                  <a:srgbClr val="00254C"/>
                </a:solidFill>
              </a:rPr>
              <a:t>Da es sich bei der Erfassung der Lagerung und Handhabung um eine Tabelle handelt mit Lagerungsart, Einheit und Wert, dient diese Tabelle als Matchcode. Somit wird sichergestellt, dass die richtige Einheit je </a:t>
            </a:r>
            <a:r>
              <a:rPr lang="de-DE" err="1">
                <a:solidFill>
                  <a:srgbClr val="00254C"/>
                </a:solidFill>
              </a:rPr>
              <a:t>Storage&amp;Handling</a:t>
            </a:r>
            <a:r>
              <a:rPr lang="de-DE">
                <a:solidFill>
                  <a:srgbClr val="00254C"/>
                </a:solidFill>
              </a:rPr>
              <a:t> Type erfasst wird.</a:t>
            </a:r>
            <a:endParaRPr lang="de-CH">
              <a:solidFill>
                <a:srgbClr val="00254C"/>
              </a:solidFill>
            </a:endParaRPr>
          </a:p>
          <a:p>
            <a:endParaRPr lang="de-CH" b="1">
              <a:solidFill>
                <a:srgbClr val="00254C"/>
              </a:solidFill>
            </a:endParaRPr>
          </a:p>
          <a:p>
            <a:endParaRPr lang="de-CH" b="1">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3948091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793088" cy="4826600"/>
          </a:xfrm>
        </p:spPr>
        <p:txBody>
          <a:bodyPr>
            <a:normAutofit/>
          </a:bodyPr>
          <a:lstStyle/>
          <a:p>
            <a:r>
              <a:rPr lang="de-CH" b="1">
                <a:solidFill>
                  <a:srgbClr val="00254C"/>
                </a:solidFill>
              </a:rPr>
              <a:t>Lagerungs- &amp; Handhabungskategorien und Lagerungs- &amp; Handhabungseinheiten</a:t>
            </a:r>
          </a:p>
        </p:txBody>
      </p:sp>
      <p:pic>
        <p:nvPicPr>
          <p:cNvPr id="2" name="Grafik 1">
            <a:extLst>
              <a:ext uri="{FF2B5EF4-FFF2-40B4-BE49-F238E27FC236}">
                <a16:creationId xmlns:a16="http://schemas.microsoft.com/office/drawing/2014/main" id="{A3308DB6-464D-4545-B1DD-8B8066BAB4F9}"/>
              </a:ext>
            </a:extLst>
          </p:cNvPr>
          <p:cNvPicPr>
            <a:picLocks noChangeAspect="1"/>
          </p:cNvPicPr>
          <p:nvPr/>
        </p:nvPicPr>
        <p:blipFill>
          <a:blip r:embed="rId2"/>
          <a:stretch>
            <a:fillRect/>
          </a:stretch>
        </p:blipFill>
        <p:spPr>
          <a:xfrm>
            <a:off x="1007435" y="1700808"/>
            <a:ext cx="3215811" cy="2400000"/>
          </a:xfrm>
          <a:prstGeom prst="rect">
            <a:avLst/>
          </a:prstGeom>
        </p:spPr>
      </p:pic>
      <p:sp>
        <p:nvSpPr>
          <p:cNvPr id="5" name="Rechteck 4">
            <a:extLst>
              <a:ext uri="{FF2B5EF4-FFF2-40B4-BE49-F238E27FC236}">
                <a16:creationId xmlns:a16="http://schemas.microsoft.com/office/drawing/2014/main" id="{8AFCAF2A-67EA-4AA4-82A1-57C799F1EE1C}"/>
              </a:ext>
            </a:extLst>
          </p:cNvPr>
          <p:cNvSpPr/>
          <p:nvPr/>
        </p:nvSpPr>
        <p:spPr>
          <a:xfrm>
            <a:off x="1018037" y="3573339"/>
            <a:ext cx="3183812" cy="5719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 name="Grafik 3">
            <a:extLst>
              <a:ext uri="{FF2B5EF4-FFF2-40B4-BE49-F238E27FC236}">
                <a16:creationId xmlns:a16="http://schemas.microsoft.com/office/drawing/2014/main" id="{DE0B1777-3D0B-4FDC-B733-E37077843F85}"/>
              </a:ext>
            </a:extLst>
          </p:cNvPr>
          <p:cNvPicPr>
            <a:picLocks noChangeAspect="1"/>
          </p:cNvPicPr>
          <p:nvPr/>
        </p:nvPicPr>
        <p:blipFill>
          <a:blip r:embed="rId3"/>
          <a:stretch>
            <a:fillRect/>
          </a:stretch>
        </p:blipFill>
        <p:spPr>
          <a:xfrm>
            <a:off x="4551465" y="1700808"/>
            <a:ext cx="4437887" cy="2393347"/>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4F7B1A54-4989-4F70-8999-EE609F7D1E42}"/>
              </a:ext>
            </a:extLst>
          </p:cNvPr>
          <p:cNvPicPr>
            <a:picLocks noChangeAspect="1"/>
          </p:cNvPicPr>
          <p:nvPr/>
        </p:nvPicPr>
        <p:blipFill>
          <a:blip r:embed="rId4"/>
          <a:stretch>
            <a:fillRect/>
          </a:stretch>
        </p:blipFill>
        <p:spPr>
          <a:xfrm>
            <a:off x="7920203" y="3055725"/>
            <a:ext cx="3887883" cy="3036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6335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9390ECD-5A69-42EE-B1B1-E941F976C7F6}"/>
              </a:ext>
            </a:extLst>
          </p:cNvPr>
          <p:cNvPicPr>
            <a:picLocks noChangeAspect="1"/>
          </p:cNvPicPr>
          <p:nvPr/>
        </p:nvPicPr>
        <p:blipFill>
          <a:blip r:embed="rId2"/>
          <a:stretch>
            <a:fillRect/>
          </a:stretch>
        </p:blipFill>
        <p:spPr>
          <a:xfrm>
            <a:off x="1008000" y="2452801"/>
            <a:ext cx="8064000" cy="1501975"/>
          </a:xfrm>
          <a:prstGeom prst="rect">
            <a:avLst/>
          </a:prstGeom>
        </p:spPr>
      </p:pic>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pic>
        <p:nvPicPr>
          <p:cNvPr id="8" name="Grafik 7">
            <a:extLst>
              <a:ext uri="{FF2B5EF4-FFF2-40B4-BE49-F238E27FC236}">
                <a16:creationId xmlns:a16="http://schemas.microsoft.com/office/drawing/2014/main" id="{A6A04E2C-6C67-446C-91AF-F3C42473A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7708" y="1625625"/>
            <a:ext cx="2401357" cy="4826600"/>
          </a:xfrm>
          <a:prstGeom prst="rect">
            <a:avLst/>
          </a:prstGeom>
        </p:spPr>
      </p:pic>
      <p:sp>
        <p:nvSpPr>
          <p:cNvPr id="9" name="Rechteck 8">
            <a:extLst>
              <a:ext uri="{FF2B5EF4-FFF2-40B4-BE49-F238E27FC236}">
                <a16:creationId xmlns:a16="http://schemas.microsoft.com/office/drawing/2014/main" id="{BED242B7-708B-40F7-942B-325A2F505A74}"/>
              </a:ext>
            </a:extLst>
          </p:cNvPr>
          <p:cNvSpPr/>
          <p:nvPr/>
        </p:nvSpPr>
        <p:spPr>
          <a:xfrm>
            <a:off x="9327709" y="5637246"/>
            <a:ext cx="2379308" cy="3984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601067" cy="4826600"/>
          </a:xfrm>
        </p:spPr>
        <p:txBody>
          <a:bodyPr>
            <a:normAutofit/>
          </a:bodyPr>
          <a:lstStyle/>
          <a:p>
            <a:r>
              <a:rPr lang="de-CH" b="1">
                <a:solidFill>
                  <a:srgbClr val="00254C"/>
                </a:solidFill>
              </a:rPr>
              <a:t>Lagerungs- &amp; Handhabungskategorien und Lagerungs- &amp; Handhabungseinheiten</a:t>
            </a:r>
          </a:p>
        </p:txBody>
      </p:sp>
      <p:sp>
        <p:nvSpPr>
          <p:cNvPr id="11" name="Inhaltsplatzhalter 6">
            <a:extLst>
              <a:ext uri="{FF2B5EF4-FFF2-40B4-BE49-F238E27FC236}">
                <a16:creationId xmlns:a16="http://schemas.microsoft.com/office/drawing/2014/main" id="{9F42DA8E-F192-414C-B463-F6581833F956}"/>
              </a:ext>
            </a:extLst>
          </p:cNvPr>
          <p:cNvSpPr txBox="1">
            <a:spLocks/>
          </p:cNvSpPr>
          <p:nvPr/>
        </p:nvSpPr>
        <p:spPr>
          <a:xfrm>
            <a:off x="1007435" y="4806871"/>
            <a:ext cx="6336704" cy="1526845"/>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867">
                <a:solidFill>
                  <a:srgbClr val="00254C"/>
                </a:solidFill>
              </a:rPr>
              <a:t>Eine neue Zeile anlegen</a:t>
            </a:r>
          </a:p>
          <a:p>
            <a:pPr marL="457189" indent="-457189">
              <a:buAutoNum type="arabicPeriod"/>
            </a:pPr>
            <a:r>
              <a:rPr lang="de-DE" sz="1867">
                <a:solidFill>
                  <a:srgbClr val="00254C"/>
                </a:solidFill>
              </a:rPr>
              <a:t>Lagerungs- und Handhabungskategorie auswählen</a:t>
            </a:r>
          </a:p>
          <a:p>
            <a:pPr marL="457189" indent="-457189">
              <a:buAutoNum type="arabicPeriod"/>
            </a:pPr>
            <a:r>
              <a:rPr lang="de-DE" sz="1867">
                <a:solidFill>
                  <a:srgbClr val="00254C"/>
                </a:solidFill>
              </a:rPr>
              <a:t>Parameter eintragen</a:t>
            </a:r>
          </a:p>
          <a:p>
            <a:pPr marL="457189" indent="-457189">
              <a:buAutoNum type="arabicPeriod"/>
            </a:pPr>
            <a:r>
              <a:rPr lang="de-DE" sz="1867">
                <a:solidFill>
                  <a:srgbClr val="00254C"/>
                </a:solidFill>
              </a:rPr>
              <a:t>Lagerungs- und Handhabungseinheit auswählen</a:t>
            </a:r>
            <a:endParaRPr lang="de-CH" sz="1867">
              <a:solidFill>
                <a:srgbClr val="00254C"/>
              </a:solidFill>
            </a:endParaRPr>
          </a:p>
        </p:txBody>
      </p:sp>
      <p:sp>
        <p:nvSpPr>
          <p:cNvPr id="12" name="Ellipse 11">
            <a:extLst>
              <a:ext uri="{FF2B5EF4-FFF2-40B4-BE49-F238E27FC236}">
                <a16:creationId xmlns:a16="http://schemas.microsoft.com/office/drawing/2014/main" id="{C90EFFCC-9ABF-4161-ACFF-B47442979563}"/>
              </a:ext>
            </a:extLst>
          </p:cNvPr>
          <p:cNvSpPr/>
          <p:nvPr/>
        </p:nvSpPr>
        <p:spPr>
          <a:xfrm>
            <a:off x="3407701" y="237754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3" name="Ellipse 12">
            <a:extLst>
              <a:ext uri="{FF2B5EF4-FFF2-40B4-BE49-F238E27FC236}">
                <a16:creationId xmlns:a16="http://schemas.microsoft.com/office/drawing/2014/main" id="{6109209B-A2CF-4437-BE95-F17D6439B82E}"/>
              </a:ext>
            </a:extLst>
          </p:cNvPr>
          <p:cNvSpPr/>
          <p:nvPr/>
        </p:nvSpPr>
        <p:spPr>
          <a:xfrm>
            <a:off x="2159563" y="39090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
        <p:nvSpPr>
          <p:cNvPr id="14" name="Ellipse 13">
            <a:extLst>
              <a:ext uri="{FF2B5EF4-FFF2-40B4-BE49-F238E27FC236}">
                <a16:creationId xmlns:a16="http://schemas.microsoft.com/office/drawing/2014/main" id="{1ED34B83-02AB-447B-BECC-7E1C504EDC97}"/>
              </a:ext>
            </a:extLst>
          </p:cNvPr>
          <p:cNvSpPr/>
          <p:nvPr/>
        </p:nvSpPr>
        <p:spPr>
          <a:xfrm>
            <a:off x="5615947" y="39090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4</a:t>
            </a:r>
            <a:endParaRPr lang="de-CH" sz="2400"/>
          </a:p>
        </p:txBody>
      </p:sp>
      <p:sp>
        <p:nvSpPr>
          <p:cNvPr id="15" name="Ellipse 14">
            <a:extLst>
              <a:ext uri="{FF2B5EF4-FFF2-40B4-BE49-F238E27FC236}">
                <a16:creationId xmlns:a16="http://schemas.microsoft.com/office/drawing/2014/main" id="{DE01E88C-AC9E-4AA3-A84C-6590E26B930D}"/>
              </a:ext>
            </a:extLst>
          </p:cNvPr>
          <p:cNvSpPr/>
          <p:nvPr/>
        </p:nvSpPr>
        <p:spPr>
          <a:xfrm>
            <a:off x="4271797" y="39090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3</a:t>
            </a:r>
            <a:endParaRPr lang="de-CH" sz="2400"/>
          </a:p>
        </p:txBody>
      </p:sp>
    </p:spTree>
    <p:extLst>
      <p:ext uri="{BB962C8B-B14F-4D97-AF65-F5344CB8AC3E}">
        <p14:creationId xmlns:p14="http://schemas.microsoft.com/office/powerpoint/2010/main" val="831429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67D778F-63D1-4F76-A42A-89FF8FCAD867}"/>
              </a:ext>
            </a:extLst>
          </p:cNvPr>
          <p:cNvPicPr>
            <a:picLocks noChangeAspect="1"/>
          </p:cNvPicPr>
          <p:nvPr/>
        </p:nvPicPr>
        <p:blipFill>
          <a:blip r:embed="rId2"/>
          <a:stretch>
            <a:fillRect/>
          </a:stretch>
        </p:blipFill>
        <p:spPr>
          <a:xfrm>
            <a:off x="1007435" y="2451743"/>
            <a:ext cx="8064896" cy="1541819"/>
          </a:xfrm>
          <a:prstGeom prst="rect">
            <a:avLst/>
          </a:prstGeom>
        </p:spPr>
      </p:pic>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pic>
        <p:nvPicPr>
          <p:cNvPr id="8" name="Grafik 7">
            <a:extLst>
              <a:ext uri="{FF2B5EF4-FFF2-40B4-BE49-F238E27FC236}">
                <a16:creationId xmlns:a16="http://schemas.microsoft.com/office/drawing/2014/main" id="{A6A04E2C-6C67-446C-91AF-F3C42473A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7708" y="1625625"/>
            <a:ext cx="2401357" cy="4826600"/>
          </a:xfrm>
          <a:prstGeom prst="rect">
            <a:avLst/>
          </a:prstGeom>
        </p:spPr>
      </p:pic>
      <p:sp>
        <p:nvSpPr>
          <p:cNvPr id="9" name="Rechteck 8">
            <a:extLst>
              <a:ext uri="{FF2B5EF4-FFF2-40B4-BE49-F238E27FC236}">
                <a16:creationId xmlns:a16="http://schemas.microsoft.com/office/drawing/2014/main" id="{BED242B7-708B-40F7-942B-325A2F505A74}"/>
              </a:ext>
            </a:extLst>
          </p:cNvPr>
          <p:cNvSpPr/>
          <p:nvPr/>
        </p:nvSpPr>
        <p:spPr>
          <a:xfrm>
            <a:off x="9327709" y="5637246"/>
            <a:ext cx="2379308" cy="3984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601067" cy="4826600"/>
          </a:xfrm>
        </p:spPr>
        <p:txBody>
          <a:bodyPr>
            <a:normAutofit/>
          </a:bodyPr>
          <a:lstStyle/>
          <a:p>
            <a:r>
              <a:rPr lang="de-CH" b="1">
                <a:solidFill>
                  <a:srgbClr val="00254C"/>
                </a:solidFill>
              </a:rPr>
              <a:t>Lagerungs- &amp; Handhabungskategorien und Lagerungs- &amp; Handhabungseinheiten</a:t>
            </a:r>
          </a:p>
        </p:txBody>
      </p:sp>
      <p:sp>
        <p:nvSpPr>
          <p:cNvPr id="11" name="Inhaltsplatzhalter 6">
            <a:extLst>
              <a:ext uri="{FF2B5EF4-FFF2-40B4-BE49-F238E27FC236}">
                <a16:creationId xmlns:a16="http://schemas.microsoft.com/office/drawing/2014/main" id="{9F42DA8E-F192-414C-B463-F6581833F956}"/>
              </a:ext>
            </a:extLst>
          </p:cNvPr>
          <p:cNvSpPr txBox="1">
            <a:spLocks/>
          </p:cNvSpPr>
          <p:nvPr/>
        </p:nvSpPr>
        <p:spPr>
          <a:xfrm>
            <a:off x="1007435" y="4553604"/>
            <a:ext cx="8064896" cy="1910888"/>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7189" indent="-457189">
              <a:buAutoNum type="arabicPeriod"/>
            </a:pPr>
            <a:r>
              <a:rPr lang="de-DE" sz="1867">
                <a:solidFill>
                  <a:srgbClr val="00254C"/>
                </a:solidFill>
              </a:rPr>
              <a:t>Eine neue Zeile anlegen</a:t>
            </a:r>
          </a:p>
          <a:p>
            <a:pPr marL="457189" indent="-457189">
              <a:buAutoNum type="arabicPeriod"/>
            </a:pPr>
            <a:r>
              <a:rPr lang="de-DE" sz="1867">
                <a:solidFill>
                  <a:srgbClr val="00254C"/>
                </a:solidFill>
              </a:rPr>
              <a:t>Lagerungs- und Handhabungskategorie  SPC_STOR_COND auswählen  </a:t>
            </a:r>
          </a:p>
          <a:p>
            <a:pPr marL="457189" indent="-457189">
              <a:buAutoNum type="arabicPeriod"/>
            </a:pPr>
            <a:r>
              <a:rPr lang="de-DE" sz="1867">
                <a:solidFill>
                  <a:srgbClr val="00254C"/>
                </a:solidFill>
              </a:rPr>
              <a:t>Keine Parameter eintragen (0.00)</a:t>
            </a:r>
          </a:p>
          <a:p>
            <a:pPr marL="457189" indent="-457189">
              <a:buAutoNum type="arabicPeriod"/>
            </a:pPr>
            <a:r>
              <a:rPr lang="de-DE" sz="1867">
                <a:solidFill>
                  <a:srgbClr val="00254C"/>
                </a:solidFill>
              </a:rPr>
              <a:t>Keine Lagerungs- und Handhabungseinheit auswählen</a:t>
            </a:r>
          </a:p>
          <a:p>
            <a:pPr marL="457189" indent="-457189">
              <a:buAutoNum type="arabicPeriod"/>
            </a:pPr>
            <a:r>
              <a:rPr lang="de-DE" sz="1867">
                <a:solidFill>
                  <a:srgbClr val="00254C"/>
                </a:solidFill>
              </a:rPr>
              <a:t>Freitext eingeben</a:t>
            </a:r>
            <a:endParaRPr lang="de-CH" sz="1867">
              <a:solidFill>
                <a:srgbClr val="00254C"/>
              </a:solidFill>
            </a:endParaRPr>
          </a:p>
        </p:txBody>
      </p:sp>
      <p:sp>
        <p:nvSpPr>
          <p:cNvPr id="12" name="Ellipse 11">
            <a:extLst>
              <a:ext uri="{FF2B5EF4-FFF2-40B4-BE49-F238E27FC236}">
                <a16:creationId xmlns:a16="http://schemas.microsoft.com/office/drawing/2014/main" id="{C90EFFCC-9ABF-4161-ACFF-B47442979563}"/>
              </a:ext>
            </a:extLst>
          </p:cNvPr>
          <p:cNvSpPr/>
          <p:nvPr/>
        </p:nvSpPr>
        <p:spPr>
          <a:xfrm>
            <a:off x="3407701" y="237288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1</a:t>
            </a:r>
            <a:endParaRPr lang="de-CH" sz="2400"/>
          </a:p>
        </p:txBody>
      </p:sp>
      <p:sp>
        <p:nvSpPr>
          <p:cNvPr id="13" name="Ellipse 12">
            <a:extLst>
              <a:ext uri="{FF2B5EF4-FFF2-40B4-BE49-F238E27FC236}">
                <a16:creationId xmlns:a16="http://schemas.microsoft.com/office/drawing/2014/main" id="{6109209B-A2CF-4437-BE95-F17D6439B82E}"/>
              </a:ext>
            </a:extLst>
          </p:cNvPr>
          <p:cNvSpPr/>
          <p:nvPr/>
        </p:nvSpPr>
        <p:spPr>
          <a:xfrm>
            <a:off x="2063552" y="39090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2</a:t>
            </a:r>
            <a:endParaRPr lang="de-CH" sz="2400"/>
          </a:p>
        </p:txBody>
      </p:sp>
      <p:sp>
        <p:nvSpPr>
          <p:cNvPr id="14" name="Ellipse 13">
            <a:extLst>
              <a:ext uri="{FF2B5EF4-FFF2-40B4-BE49-F238E27FC236}">
                <a16:creationId xmlns:a16="http://schemas.microsoft.com/office/drawing/2014/main" id="{1ED34B83-02AB-447B-BECC-7E1C504EDC97}"/>
              </a:ext>
            </a:extLst>
          </p:cNvPr>
          <p:cNvSpPr/>
          <p:nvPr/>
        </p:nvSpPr>
        <p:spPr>
          <a:xfrm>
            <a:off x="5615947" y="39090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4</a:t>
            </a:r>
            <a:endParaRPr lang="de-CH" sz="2400"/>
          </a:p>
        </p:txBody>
      </p:sp>
      <p:sp>
        <p:nvSpPr>
          <p:cNvPr id="15" name="Ellipse 14">
            <a:extLst>
              <a:ext uri="{FF2B5EF4-FFF2-40B4-BE49-F238E27FC236}">
                <a16:creationId xmlns:a16="http://schemas.microsoft.com/office/drawing/2014/main" id="{DE01E88C-AC9E-4AA3-A84C-6590E26B930D}"/>
              </a:ext>
            </a:extLst>
          </p:cNvPr>
          <p:cNvSpPr/>
          <p:nvPr/>
        </p:nvSpPr>
        <p:spPr>
          <a:xfrm>
            <a:off x="4271797" y="39090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3</a:t>
            </a:r>
            <a:endParaRPr lang="de-CH" sz="2400"/>
          </a:p>
        </p:txBody>
      </p:sp>
      <p:sp>
        <p:nvSpPr>
          <p:cNvPr id="17" name="Ellipse 16">
            <a:extLst>
              <a:ext uri="{FF2B5EF4-FFF2-40B4-BE49-F238E27FC236}">
                <a16:creationId xmlns:a16="http://schemas.microsoft.com/office/drawing/2014/main" id="{C9A5E372-BBC0-401A-AF20-934670F7921F}"/>
              </a:ext>
            </a:extLst>
          </p:cNvPr>
          <p:cNvSpPr/>
          <p:nvPr/>
        </p:nvSpPr>
        <p:spPr>
          <a:xfrm>
            <a:off x="7344139" y="39090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t>5</a:t>
            </a:r>
            <a:endParaRPr lang="de-CH" sz="2400"/>
          </a:p>
        </p:txBody>
      </p:sp>
    </p:spTree>
    <p:extLst>
      <p:ext uri="{BB962C8B-B14F-4D97-AF65-F5344CB8AC3E}">
        <p14:creationId xmlns:p14="http://schemas.microsoft.com/office/powerpoint/2010/main" val="4270499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noProof="0">
                <a:solidFill>
                  <a:schemeClr val="bg1"/>
                </a:solidFill>
              </a:rPr>
              <a:t>Code Listen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dirty="0">
                <a:solidFill>
                  <a:srgbClr val="00254C"/>
                </a:solidFill>
              </a:rPr>
              <a:t>Lagerung- &amp; Handhabungskategorien und Lagerung- &amp; Handhabungseinheiten</a:t>
            </a:r>
          </a:p>
          <a:p>
            <a:endParaRPr lang="de-CH" b="1" dirty="0">
              <a:solidFill>
                <a:srgbClr val="00254C"/>
              </a:solidFill>
            </a:endParaRPr>
          </a:p>
          <a:p>
            <a:r>
              <a:rPr lang="de-CH" dirty="0">
                <a:solidFill>
                  <a:srgbClr val="00254C"/>
                </a:solidFill>
              </a:rPr>
              <a:t>Aufgabe:	Fügen Sie einem Produkt die Lagerungs- und Handhabungskategorie 			«STR_HDL_TMP» hinzu und wählen Sie eine passende Lagerungs- und 			Handhabungseinheit.</a:t>
            </a:r>
          </a:p>
          <a:p>
            <a:endParaRPr lang="de-CH" dirty="0">
              <a:solidFill>
                <a:srgbClr val="00254C"/>
              </a:solidFill>
            </a:endParaRPr>
          </a:p>
          <a:p>
            <a:endParaRPr lang="de-CH" dirty="0">
              <a:solidFill>
                <a:srgbClr val="00254C"/>
              </a:solidFill>
            </a:endParaRPr>
          </a:p>
          <a:p>
            <a:r>
              <a:rPr lang="de-CH" dirty="0">
                <a:solidFill>
                  <a:srgbClr val="00254C"/>
                </a:solidFill>
              </a:rPr>
              <a:t>Transaktionscode: 	/UDI/US_CL_SH </a:t>
            </a:r>
          </a:p>
          <a:p>
            <a:r>
              <a:rPr lang="de-CH" dirty="0">
                <a:solidFill>
                  <a:srgbClr val="00254C"/>
                </a:solidFill>
              </a:rPr>
              <a:t>			/UDI/US_CL_SHX</a:t>
            </a:r>
          </a:p>
          <a:p>
            <a:r>
              <a:rPr lang="de-CH" dirty="0">
                <a:solidFill>
                  <a:srgbClr val="00254C"/>
                </a:solidFill>
              </a:rPr>
              <a:t>			</a:t>
            </a:r>
            <a:r>
              <a:rPr lang="de-CH" dirty="0">
                <a:solidFill>
                  <a:srgbClr val="FF0000"/>
                </a:solidFill>
              </a:rPr>
              <a:t>/UDI/US_UDI_DATA </a:t>
            </a:r>
          </a:p>
          <a:p>
            <a:endParaRPr lang="de-CH" dirty="0">
              <a:solidFill>
                <a:srgbClr val="00254C"/>
              </a:solidFill>
            </a:endParaRPr>
          </a:p>
          <a:p>
            <a:endParaRPr lang="de-CH" dirty="0">
              <a:solidFill>
                <a:srgbClr val="00254C"/>
              </a:solidFill>
            </a:endParaRPr>
          </a:p>
          <a:p>
            <a:endParaRPr lang="de-CH" dirty="0">
              <a:solidFill>
                <a:srgbClr val="00254C"/>
              </a:solidFill>
            </a:endParaRPr>
          </a:p>
          <a:p>
            <a:endParaRPr lang="de-CH" dirty="0">
              <a:solidFill>
                <a:srgbClr val="00254C"/>
              </a:solidFill>
            </a:endParaRPr>
          </a:p>
        </p:txBody>
      </p:sp>
      <p:pic>
        <p:nvPicPr>
          <p:cNvPr id="4" name="Grafik 3" descr="Bleistift">
            <a:extLst>
              <a:ext uri="{FF2B5EF4-FFF2-40B4-BE49-F238E27FC236}">
                <a16:creationId xmlns:a16="http://schemas.microsoft.com/office/drawing/2014/main" id="{E72A5330-956B-4FA8-AB25-226EDD3BF9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2179674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err="1">
                <a:solidFill>
                  <a:srgbClr val="00254C"/>
                </a:solidFill>
              </a:rPr>
              <a:t>Übersicht</a:t>
            </a:r>
            <a:r>
              <a:rPr lang="en-US" b="1">
                <a:solidFill>
                  <a:srgbClr val="00254C"/>
                </a:solidFill>
              </a:rPr>
              <a:t> </a:t>
            </a:r>
            <a:r>
              <a:rPr lang="en-US" b="1" err="1">
                <a:solidFill>
                  <a:srgbClr val="00254C"/>
                </a:solidFill>
              </a:rPr>
              <a:t>über</a:t>
            </a:r>
            <a:r>
              <a:rPr lang="en-US" b="1">
                <a:solidFill>
                  <a:srgbClr val="00254C"/>
                </a:solidFill>
              </a:rPr>
              <a:t> die </a:t>
            </a:r>
            <a:r>
              <a:rPr lang="en-US" b="1" err="1">
                <a:solidFill>
                  <a:srgbClr val="00254C"/>
                </a:solidFill>
              </a:rPr>
              <a:t>Einstellungen</a:t>
            </a:r>
            <a:r>
              <a:rPr lang="en-US" b="1">
                <a:solidFill>
                  <a:srgbClr val="00254C"/>
                </a:solidFill>
              </a:rPr>
              <a:t> in </a:t>
            </a:r>
            <a:r>
              <a:rPr lang="en-US" b="1" i="1">
                <a:solidFill>
                  <a:srgbClr val="00254C"/>
                </a:solidFill>
              </a:rPr>
              <a:t>UDI </a:t>
            </a:r>
            <a:r>
              <a:rPr lang="en-US" b="1" i="1" err="1">
                <a:solidFill>
                  <a:srgbClr val="00254C"/>
                </a:solidFill>
              </a:rPr>
              <a:t>Programmeinstellungen</a:t>
            </a:r>
            <a:endParaRPr lang="en-US" b="1" i="1" noProof="0">
              <a:solidFill>
                <a:srgbClr val="00254C"/>
              </a:solidFill>
            </a:endParaRPr>
          </a:p>
          <a:p>
            <a:pPr marL="380990" indent="-380990">
              <a:buFont typeface="Wingdings" panose="05000000000000000000" pitchFamily="2" charset="2"/>
              <a:buChar char="Ø"/>
            </a:pPr>
            <a:endParaRPr lang="en-US" noProof="0">
              <a:solidFill>
                <a:srgbClr val="00254C"/>
              </a:solidFill>
            </a:endParaRPr>
          </a:p>
          <a:p>
            <a:pPr marL="380990" indent="-380990">
              <a:buFont typeface="Wingdings" panose="05000000000000000000" pitchFamily="2" charset="2"/>
              <a:buChar char="Ø"/>
            </a:pPr>
            <a:r>
              <a:rPr lang="en-US">
                <a:solidFill>
                  <a:srgbClr val="00254C"/>
                </a:solidFill>
              </a:rPr>
              <a:t>UDI </a:t>
            </a:r>
            <a:r>
              <a:rPr lang="de-CH">
                <a:solidFill>
                  <a:srgbClr val="00254C"/>
                </a:solidFill>
              </a:rPr>
              <a:t>Stammdatenpflege</a:t>
            </a:r>
            <a:r>
              <a:rPr lang="en-US">
                <a:solidFill>
                  <a:srgbClr val="00254C"/>
                </a:solidFill>
              </a:rPr>
              <a:t> </a:t>
            </a:r>
            <a:r>
              <a:rPr lang="de-CH">
                <a:solidFill>
                  <a:srgbClr val="00254C"/>
                </a:solidFill>
              </a:rPr>
              <a:t>Feldsteuerung</a:t>
            </a:r>
          </a:p>
          <a:p>
            <a:pPr marL="380990" indent="-380990">
              <a:buFont typeface="Wingdings" panose="05000000000000000000" pitchFamily="2" charset="2"/>
              <a:buChar char="Ø"/>
            </a:pPr>
            <a:r>
              <a:rPr lang="de-CH">
                <a:solidFill>
                  <a:srgbClr val="00254C"/>
                </a:solidFill>
              </a:rPr>
              <a:t>UDI Zustandsprotokoll Druckeinstellungen</a:t>
            </a:r>
          </a:p>
          <a:p>
            <a:pPr marL="380990" indent="-380990">
              <a:buFont typeface="Wingdings" panose="05000000000000000000" pitchFamily="2" charset="2"/>
              <a:buChar char="Ø"/>
            </a:pPr>
            <a:r>
              <a:rPr lang="de-CH">
                <a:solidFill>
                  <a:srgbClr val="00254C"/>
                </a:solidFill>
              </a:rPr>
              <a:t>UDI Berechtigungsaktivitäten</a:t>
            </a:r>
          </a:p>
          <a:p>
            <a:pPr marL="380990" indent="-380990">
              <a:buFont typeface="Wingdings" panose="05000000000000000000" pitchFamily="2" charset="2"/>
              <a:buChar char="Ø"/>
            </a:pPr>
            <a:r>
              <a:rPr lang="de-CH">
                <a:solidFill>
                  <a:srgbClr val="00254C"/>
                </a:solidFill>
              </a:rPr>
              <a:t>UDI Online Funktionen konfigurieren</a:t>
            </a:r>
          </a:p>
          <a:p>
            <a:pPr marL="380990" indent="-380990">
              <a:buFont typeface="Wingdings" panose="05000000000000000000" pitchFamily="2" charset="2"/>
              <a:buChar char="Ø"/>
            </a:pPr>
            <a:r>
              <a:rPr lang="de-CH">
                <a:solidFill>
                  <a:srgbClr val="00254C"/>
                </a:solidFill>
              </a:rPr>
              <a:t>UDI Abteilungen für Freigabe einstellen</a:t>
            </a:r>
          </a:p>
          <a:p>
            <a:pPr marL="380990" indent="-380990">
              <a:buFont typeface="Wingdings" panose="05000000000000000000" pitchFamily="2" charset="2"/>
              <a:buChar char="Ø"/>
            </a:pPr>
            <a:endParaRPr lang="de-CH">
              <a:solidFill>
                <a:srgbClr val="00254C"/>
              </a:solidFill>
            </a:endParaRPr>
          </a:p>
          <a:p>
            <a:pPr marL="380990" indent="-380990">
              <a:buFont typeface="Wingdings" panose="05000000000000000000" pitchFamily="2" charset="2"/>
              <a:buChar char="Ø"/>
            </a:pPr>
            <a:endParaRPr lang="de-CH">
              <a:solidFill>
                <a:srgbClr val="00254C"/>
              </a:solidFill>
            </a:endParaRPr>
          </a:p>
        </p:txBody>
      </p:sp>
    </p:spTree>
    <p:extLst>
      <p:ext uri="{BB962C8B-B14F-4D97-AF65-F5344CB8AC3E}">
        <p14:creationId xmlns:p14="http://schemas.microsoft.com/office/powerpoint/2010/main" val="383543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a:solidFill>
                  <a:srgbClr val="00254C"/>
                </a:solidFill>
              </a:rPr>
              <a:t>UDI </a:t>
            </a:r>
            <a:r>
              <a:rPr lang="de-CH" b="1">
                <a:solidFill>
                  <a:srgbClr val="00254C"/>
                </a:solidFill>
              </a:rPr>
              <a:t>Stammdatenpflege</a:t>
            </a:r>
            <a:r>
              <a:rPr lang="en-US" b="1">
                <a:solidFill>
                  <a:srgbClr val="00254C"/>
                </a:solidFill>
              </a:rPr>
              <a:t> </a:t>
            </a:r>
            <a:r>
              <a:rPr lang="de-CH" b="1">
                <a:solidFill>
                  <a:srgbClr val="00254C"/>
                </a:solidFill>
              </a:rPr>
              <a:t>Feldsteuerung</a:t>
            </a:r>
          </a:p>
          <a:p>
            <a:endParaRPr lang="de-CH">
              <a:solidFill>
                <a:srgbClr val="00254C"/>
              </a:solidFill>
            </a:endParaRPr>
          </a:p>
          <a:p>
            <a:r>
              <a:rPr lang="de-DE">
                <a:solidFill>
                  <a:srgbClr val="00254C"/>
                </a:solidFill>
              </a:rPr>
              <a:t>Bei den Einstellungen in der Feldsteuertabelle muss immer die Behörde mit angegeben werden, für die die Einstellungen gelten sollen. </a:t>
            </a:r>
            <a:endParaRPr lang="de-CH">
              <a:solidFill>
                <a:srgbClr val="00254C"/>
              </a:solidFill>
            </a:endParaRPr>
          </a:p>
          <a:p>
            <a:r>
              <a:rPr lang="de-DE">
                <a:solidFill>
                  <a:srgbClr val="00254C"/>
                </a:solidFill>
              </a:rPr>
              <a:t>Hiermit wird bereits auf die Anforderungen von zukünftigen Anforderungen anderer Behörden reagiert, damit bei der Datenerfassung als auch bei der Datenauswertung zwischen den Behörden unterschieden werden kann.</a:t>
            </a:r>
          </a:p>
          <a:p>
            <a:r>
              <a:rPr lang="de-DE" b="1">
                <a:solidFill>
                  <a:srgbClr val="00254C"/>
                </a:solidFill>
              </a:rPr>
              <a:t>Aktuell wird nur die Behörde „FDA“ durch das FDA Add-On unterstützt.</a:t>
            </a:r>
            <a:endParaRPr lang="de-CH" b="1">
              <a:solidFill>
                <a:srgbClr val="00254C"/>
              </a:solidFill>
            </a:endParaRPr>
          </a:p>
          <a:p>
            <a:endParaRPr lang="de-CH">
              <a:solidFill>
                <a:srgbClr val="00254C"/>
              </a:solidFill>
            </a:endParaRPr>
          </a:p>
        </p:txBody>
      </p:sp>
    </p:spTree>
    <p:extLst>
      <p:ext uri="{BB962C8B-B14F-4D97-AF65-F5344CB8AC3E}">
        <p14:creationId xmlns:p14="http://schemas.microsoft.com/office/powerpoint/2010/main" val="1053755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a:solidFill>
                  <a:srgbClr val="00254C"/>
                </a:solidFill>
              </a:rPr>
              <a:t>UDI </a:t>
            </a:r>
            <a:r>
              <a:rPr lang="de-CH" b="1">
                <a:solidFill>
                  <a:srgbClr val="00254C"/>
                </a:solidFill>
              </a:rPr>
              <a:t>Stammdatenpflege</a:t>
            </a:r>
            <a:r>
              <a:rPr lang="en-US" b="1">
                <a:solidFill>
                  <a:srgbClr val="00254C"/>
                </a:solidFill>
              </a:rPr>
              <a:t> </a:t>
            </a:r>
            <a:r>
              <a:rPr lang="de-CH" b="1">
                <a:solidFill>
                  <a:srgbClr val="00254C"/>
                </a:solidFill>
              </a:rPr>
              <a:t>Feldsteuerung</a:t>
            </a:r>
          </a:p>
          <a:p>
            <a:endParaRPr lang="de-CH">
              <a:solidFill>
                <a:srgbClr val="00254C"/>
              </a:solidFill>
            </a:endParaRPr>
          </a:p>
        </p:txBody>
      </p:sp>
      <p:pic>
        <p:nvPicPr>
          <p:cNvPr id="4" name="Grafik 3">
            <a:extLst>
              <a:ext uri="{FF2B5EF4-FFF2-40B4-BE49-F238E27FC236}">
                <a16:creationId xmlns:a16="http://schemas.microsoft.com/office/drawing/2014/main" id="{D673096E-D915-4AC3-865F-C8A2571F6045}"/>
              </a:ext>
            </a:extLst>
          </p:cNvPr>
          <p:cNvPicPr>
            <a:picLocks noChangeAspect="1"/>
          </p:cNvPicPr>
          <p:nvPr/>
        </p:nvPicPr>
        <p:blipFill>
          <a:blip r:embed="rId2"/>
          <a:stretch>
            <a:fillRect/>
          </a:stretch>
        </p:blipFill>
        <p:spPr>
          <a:xfrm>
            <a:off x="1103445" y="1796821"/>
            <a:ext cx="3216000" cy="1115145"/>
          </a:xfrm>
          <a:prstGeom prst="rect">
            <a:avLst/>
          </a:prstGeom>
        </p:spPr>
      </p:pic>
      <p:sp>
        <p:nvSpPr>
          <p:cNvPr id="5" name="Rechteck 4">
            <a:extLst>
              <a:ext uri="{FF2B5EF4-FFF2-40B4-BE49-F238E27FC236}">
                <a16:creationId xmlns:a16="http://schemas.microsoft.com/office/drawing/2014/main" id="{46CD4B63-DCF3-425D-B317-9EA3B6A7D41F}"/>
              </a:ext>
            </a:extLst>
          </p:cNvPr>
          <p:cNvSpPr/>
          <p:nvPr/>
        </p:nvSpPr>
        <p:spPr>
          <a:xfrm>
            <a:off x="1124649" y="1960229"/>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E3F9282A-59BD-45ED-B5B9-C5FBBD7B4913}"/>
              </a:ext>
            </a:extLst>
          </p:cNvPr>
          <p:cNvPicPr/>
          <p:nvPr/>
        </p:nvPicPr>
        <p:blipFill rotWithShape="1">
          <a:blip r:embed="rId3"/>
          <a:srcRect t="2340" b="11357"/>
          <a:stretch/>
        </p:blipFill>
        <p:spPr bwMode="auto">
          <a:xfrm>
            <a:off x="4329178" y="3140968"/>
            <a:ext cx="6719993" cy="233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9622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a:solidFill>
                  <a:srgbClr val="00254C"/>
                </a:solidFill>
              </a:rPr>
              <a:t>UDI </a:t>
            </a:r>
            <a:r>
              <a:rPr lang="de-CH" b="1">
                <a:solidFill>
                  <a:srgbClr val="00254C"/>
                </a:solidFill>
              </a:rPr>
              <a:t>Stammdatenpflege</a:t>
            </a:r>
            <a:r>
              <a:rPr lang="en-US" b="1">
                <a:solidFill>
                  <a:srgbClr val="00254C"/>
                </a:solidFill>
              </a:rPr>
              <a:t> </a:t>
            </a:r>
            <a:r>
              <a:rPr lang="de-CH" b="1">
                <a:solidFill>
                  <a:srgbClr val="00254C"/>
                </a:solidFill>
              </a:rPr>
              <a:t>Feldsteuerung</a:t>
            </a:r>
          </a:p>
          <a:p>
            <a:r>
              <a:rPr lang="de-CH" u="sng" err="1">
                <a:solidFill>
                  <a:srgbClr val="00254C"/>
                </a:solidFill>
                <a:latin typeface="Segoe UI" panose="020B0502040204020203" pitchFamily="34" charset="0"/>
                <a:cs typeface="Segoe UI" panose="020B0502040204020203" pitchFamily="34" charset="0"/>
              </a:rPr>
              <a:t>Triggerfeld</a:t>
            </a:r>
            <a:endParaRPr lang="de-CH" u="sng">
              <a:solidFill>
                <a:srgbClr val="00254C"/>
              </a:solidFill>
              <a:latin typeface="Segoe UI" panose="020B0502040204020203" pitchFamily="34" charset="0"/>
              <a:cs typeface="Segoe UI" panose="020B0502040204020203" pitchFamily="34" charset="0"/>
            </a:endParaRPr>
          </a:p>
          <a:p>
            <a:endParaRPr lang="de-CH">
              <a:solidFill>
                <a:srgbClr val="00254C"/>
              </a:solidFill>
            </a:endParaRPr>
          </a:p>
          <a:p>
            <a:r>
              <a:rPr lang="de-DE">
                <a:solidFill>
                  <a:srgbClr val="00254C"/>
                </a:solidFill>
              </a:rPr>
              <a:t>Ist ein Feld als </a:t>
            </a:r>
            <a:r>
              <a:rPr lang="de-DE" err="1">
                <a:solidFill>
                  <a:srgbClr val="00254C"/>
                </a:solidFill>
              </a:rPr>
              <a:t>Triggerfeld</a:t>
            </a:r>
            <a:r>
              <a:rPr lang="de-DE">
                <a:solidFill>
                  <a:srgbClr val="00254C"/>
                </a:solidFill>
              </a:rPr>
              <a:t> gekennzeichnet, so wird später bei der Sperrfunktion „</a:t>
            </a:r>
            <a:r>
              <a:rPr lang="de-DE" err="1">
                <a:solidFill>
                  <a:srgbClr val="00254C"/>
                </a:solidFill>
              </a:rPr>
              <a:t>Triggerfelder</a:t>
            </a:r>
            <a:r>
              <a:rPr lang="de-DE">
                <a:solidFill>
                  <a:srgbClr val="00254C"/>
                </a:solidFill>
              </a:rPr>
              <a:t> sperren“ eine versehentliche Modifikation der Daten verhindert. Diese Felder werden mit einem Stern angezeigt.</a:t>
            </a:r>
            <a:endParaRPr lang="de-CH">
              <a:solidFill>
                <a:srgbClr val="00254C"/>
              </a:solidFill>
            </a:endParaRPr>
          </a:p>
          <a:p>
            <a:endParaRPr lang="de-CH">
              <a:solidFill>
                <a:srgbClr val="00254C"/>
              </a:solidFill>
            </a:endParaRPr>
          </a:p>
        </p:txBody>
      </p:sp>
      <p:pic>
        <p:nvPicPr>
          <p:cNvPr id="2" name="Grafik 1">
            <a:extLst>
              <a:ext uri="{FF2B5EF4-FFF2-40B4-BE49-F238E27FC236}">
                <a16:creationId xmlns:a16="http://schemas.microsoft.com/office/drawing/2014/main" id="{655DD185-1ED3-4723-BBFD-9C5436BE6F89}"/>
              </a:ext>
            </a:extLst>
          </p:cNvPr>
          <p:cNvPicPr>
            <a:picLocks noChangeAspect="1"/>
          </p:cNvPicPr>
          <p:nvPr/>
        </p:nvPicPr>
        <p:blipFill>
          <a:blip r:embed="rId3"/>
          <a:stretch>
            <a:fillRect/>
          </a:stretch>
        </p:blipFill>
        <p:spPr>
          <a:xfrm>
            <a:off x="908050" y="3583914"/>
            <a:ext cx="10375900" cy="1765300"/>
          </a:xfrm>
          <a:prstGeom prst="rect">
            <a:avLst/>
          </a:prstGeom>
        </p:spPr>
      </p:pic>
      <p:sp>
        <p:nvSpPr>
          <p:cNvPr id="8" name="Rechteck 7">
            <a:extLst>
              <a:ext uri="{FF2B5EF4-FFF2-40B4-BE49-F238E27FC236}">
                <a16:creationId xmlns:a16="http://schemas.microsoft.com/office/drawing/2014/main" id="{DF18F974-2153-470A-8D42-6FD058EA731C}"/>
              </a:ext>
            </a:extLst>
          </p:cNvPr>
          <p:cNvSpPr/>
          <p:nvPr/>
        </p:nvSpPr>
        <p:spPr>
          <a:xfrm>
            <a:off x="3023658" y="4101075"/>
            <a:ext cx="2400268" cy="28803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highlight>
                <a:srgbClr val="FFFF00"/>
              </a:highlight>
            </a:endParaRPr>
          </a:p>
        </p:txBody>
      </p:sp>
      <p:pic>
        <p:nvPicPr>
          <p:cNvPr id="7" name="Grafik 6">
            <a:extLst>
              <a:ext uri="{FF2B5EF4-FFF2-40B4-BE49-F238E27FC236}">
                <a16:creationId xmlns:a16="http://schemas.microsoft.com/office/drawing/2014/main" id="{CFC43F9F-8CD2-4365-9486-10A0AC718B7F}"/>
              </a:ext>
            </a:extLst>
          </p:cNvPr>
          <p:cNvPicPr>
            <a:picLocks noChangeAspect="1"/>
          </p:cNvPicPr>
          <p:nvPr/>
        </p:nvPicPr>
        <p:blipFill>
          <a:blip r:embed="rId4"/>
          <a:stretch>
            <a:fillRect/>
          </a:stretch>
        </p:blipFill>
        <p:spPr>
          <a:xfrm>
            <a:off x="5738449" y="4677139"/>
            <a:ext cx="6027241" cy="1466752"/>
          </a:xfrm>
          <a:prstGeom prst="rect">
            <a:avLst/>
          </a:prstGeom>
          <a:ln>
            <a:noFill/>
          </a:ln>
          <a:effectLst>
            <a:outerShdw blurRad="292100" dist="139700" dir="2700000" algn="tl" rotWithShape="0">
              <a:srgbClr val="333333">
                <a:alpha val="65000"/>
              </a:srgbClr>
            </a:outerShdw>
          </a:effectLst>
        </p:spPr>
      </p:pic>
      <p:cxnSp>
        <p:nvCxnSpPr>
          <p:cNvPr id="5" name="Gerade Verbindung mit Pfeil 4">
            <a:extLst>
              <a:ext uri="{FF2B5EF4-FFF2-40B4-BE49-F238E27FC236}">
                <a16:creationId xmlns:a16="http://schemas.microsoft.com/office/drawing/2014/main" id="{C5185D0F-0B01-44AB-8A80-E1A9B70FAF02}"/>
              </a:ext>
            </a:extLst>
          </p:cNvPr>
          <p:cNvCxnSpPr>
            <a:cxnSpLocks/>
          </p:cNvCxnSpPr>
          <p:nvPr/>
        </p:nvCxnSpPr>
        <p:spPr>
          <a:xfrm flipH="1">
            <a:off x="7152117" y="4677139"/>
            <a:ext cx="672075" cy="38404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ED64519-9176-43FA-9855-E6B93FC6C99C}"/>
              </a:ext>
            </a:extLst>
          </p:cNvPr>
          <p:cNvCxnSpPr>
            <a:cxnSpLocks/>
          </p:cNvCxnSpPr>
          <p:nvPr/>
        </p:nvCxnSpPr>
        <p:spPr>
          <a:xfrm flipH="1">
            <a:off x="6960096" y="5230428"/>
            <a:ext cx="672075" cy="38404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8AF3385D-29AD-4D89-8A1B-7022DFE3D6F4}"/>
              </a:ext>
            </a:extLst>
          </p:cNvPr>
          <p:cNvCxnSpPr>
            <a:cxnSpLocks/>
          </p:cNvCxnSpPr>
          <p:nvPr/>
        </p:nvCxnSpPr>
        <p:spPr>
          <a:xfrm flipH="1">
            <a:off x="11232571" y="4692033"/>
            <a:ext cx="672075" cy="38404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16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74FE54E8-925C-4FB7-B9C5-63DEDFFA62F1}"/>
              </a:ext>
            </a:extLst>
          </p:cNvPr>
          <p:cNvSpPr txBox="1"/>
          <p:nvPr/>
        </p:nvSpPr>
        <p:spPr>
          <a:xfrm>
            <a:off x="2063552" y="68627"/>
            <a:ext cx="1528752" cy="400110"/>
          </a:xfrm>
          <a:prstGeom prst="rect">
            <a:avLst/>
          </a:prstGeom>
          <a:noFill/>
        </p:spPr>
        <p:txBody>
          <a:bodyPr wrap="none" rtlCol="0">
            <a:spAutoFit/>
          </a:bodyPr>
          <a:lstStyle/>
          <a:p>
            <a:r>
              <a:rPr lang="de-DE" sz="2000" b="1">
                <a:solidFill>
                  <a:schemeClr val="bg1"/>
                </a:solidFill>
                <a:latin typeface="Segoe UI"/>
                <a:cs typeface="Segoe UI"/>
              </a:rPr>
              <a:t>Einführung</a:t>
            </a:r>
          </a:p>
        </p:txBody>
      </p:sp>
      <p:sp>
        <p:nvSpPr>
          <p:cNvPr id="4" name="Rechteck 3">
            <a:extLst>
              <a:ext uri="{FF2B5EF4-FFF2-40B4-BE49-F238E27FC236}">
                <a16:creationId xmlns:a16="http://schemas.microsoft.com/office/drawing/2014/main" id="{D73A406D-4692-4C93-AECF-60FAD6237E10}"/>
              </a:ext>
            </a:extLst>
          </p:cNvPr>
          <p:cNvSpPr/>
          <p:nvPr/>
        </p:nvSpPr>
        <p:spPr>
          <a:xfrm>
            <a:off x="960000" y="1200001"/>
            <a:ext cx="6096000" cy="2103589"/>
          </a:xfrm>
          <a:prstGeom prst="rect">
            <a:avLst/>
          </a:prstGeom>
        </p:spPr>
        <p:txBody>
          <a:bodyPr>
            <a:spAutoFit/>
          </a:bodyPr>
          <a:lstStyle/>
          <a:p>
            <a:r>
              <a:rPr lang="de-DE" sz="1867" b="1" dirty="0">
                <a:solidFill>
                  <a:srgbClr val="00254C"/>
                </a:solidFill>
                <a:latin typeface="Segoe UI"/>
                <a:cs typeface="Segoe UI"/>
              </a:rPr>
              <a:t>UDI Programmeinstellungen</a:t>
            </a:r>
          </a:p>
          <a:p>
            <a:endParaRPr lang="de-DE" sz="1867" dirty="0">
              <a:solidFill>
                <a:srgbClr val="00254C"/>
              </a:solidFill>
              <a:latin typeface="Segoe UI"/>
              <a:cs typeface="Segoe UI"/>
            </a:endParaRPr>
          </a:p>
          <a:p>
            <a:r>
              <a:rPr lang="de-DE" sz="1867" dirty="0">
                <a:solidFill>
                  <a:srgbClr val="00254C"/>
                </a:solidFill>
                <a:latin typeface="Segoe UI"/>
                <a:cs typeface="Segoe UI"/>
              </a:rPr>
              <a:t>In diesem Bereich werden Grundeinstellungen der Applikation vorgenommen. </a:t>
            </a:r>
          </a:p>
          <a:p>
            <a:r>
              <a:rPr lang="de-DE" sz="1867" dirty="0">
                <a:solidFill>
                  <a:srgbClr val="00254C"/>
                </a:solidFill>
                <a:latin typeface="Segoe UI"/>
                <a:cs typeface="Segoe UI"/>
              </a:rPr>
              <a:t>Diese betreffen die UDI Pflegetransaktion, die Berechtigungen und das Layout des UDI Zustandsprotokolls.</a:t>
            </a:r>
          </a:p>
        </p:txBody>
      </p:sp>
      <p:pic>
        <p:nvPicPr>
          <p:cNvPr id="5" name="Grafik 4">
            <a:extLst>
              <a:ext uri="{FF2B5EF4-FFF2-40B4-BE49-F238E27FC236}">
                <a16:creationId xmlns:a16="http://schemas.microsoft.com/office/drawing/2014/main" id="{005B827C-E111-4AE9-B8DC-95F2666A4619}"/>
              </a:ext>
            </a:extLst>
          </p:cNvPr>
          <p:cNvPicPr>
            <a:picLocks noChangeAspect="1"/>
          </p:cNvPicPr>
          <p:nvPr/>
        </p:nvPicPr>
        <p:blipFill>
          <a:blip r:embed="rId2"/>
          <a:stretch>
            <a:fillRect/>
          </a:stretch>
        </p:blipFill>
        <p:spPr>
          <a:xfrm>
            <a:off x="8303861" y="1200000"/>
            <a:ext cx="3458936" cy="4917299"/>
          </a:xfrm>
          <a:prstGeom prst="rect">
            <a:avLst/>
          </a:prstGeom>
        </p:spPr>
      </p:pic>
      <p:sp>
        <p:nvSpPr>
          <p:cNvPr id="6" name="Rechteck 5">
            <a:extLst>
              <a:ext uri="{FF2B5EF4-FFF2-40B4-BE49-F238E27FC236}">
                <a16:creationId xmlns:a16="http://schemas.microsoft.com/office/drawing/2014/main" id="{B37158D8-36EE-4BD9-BDCA-38087278E3CF}"/>
              </a:ext>
            </a:extLst>
          </p:cNvPr>
          <p:cNvSpPr/>
          <p:nvPr/>
        </p:nvSpPr>
        <p:spPr>
          <a:xfrm>
            <a:off x="8303861" y="3411949"/>
            <a:ext cx="3458936" cy="9771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149450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2304256"/>
          </a:xfrm>
        </p:spPr>
        <p:txBody>
          <a:bodyPr>
            <a:normAutofit/>
          </a:bodyPr>
          <a:lstStyle/>
          <a:p>
            <a:r>
              <a:rPr lang="en-US" b="1">
                <a:solidFill>
                  <a:srgbClr val="00254C"/>
                </a:solidFill>
              </a:rPr>
              <a:t>UDI </a:t>
            </a:r>
            <a:r>
              <a:rPr lang="de-CH" b="1">
                <a:solidFill>
                  <a:srgbClr val="00254C"/>
                </a:solidFill>
              </a:rPr>
              <a:t>Stammdatenpflege</a:t>
            </a:r>
            <a:r>
              <a:rPr lang="en-US" b="1">
                <a:solidFill>
                  <a:srgbClr val="00254C"/>
                </a:solidFill>
              </a:rPr>
              <a:t> </a:t>
            </a:r>
            <a:r>
              <a:rPr lang="de-CH" b="1">
                <a:solidFill>
                  <a:srgbClr val="00254C"/>
                </a:solidFill>
              </a:rPr>
              <a:t>Feldsteuerung</a:t>
            </a:r>
          </a:p>
          <a:p>
            <a:r>
              <a:rPr lang="de-CH" u="sng">
                <a:solidFill>
                  <a:srgbClr val="00254C"/>
                </a:solidFill>
              </a:rPr>
              <a:t>Obligatorisch</a:t>
            </a:r>
          </a:p>
          <a:p>
            <a:endParaRPr lang="de-CH">
              <a:solidFill>
                <a:srgbClr val="00254C"/>
              </a:solidFill>
            </a:endParaRPr>
          </a:p>
          <a:p>
            <a:r>
              <a:rPr lang="de-DE">
                <a:solidFill>
                  <a:srgbClr val="00254C"/>
                </a:solidFill>
                <a:latin typeface="Segoe UI" panose="020B0502040204020203" pitchFamily="34" charset="0"/>
                <a:cs typeface="Segoe UI" panose="020B0502040204020203" pitchFamily="34" charset="0"/>
              </a:rPr>
              <a:t>Ist ein Feld als obligatorisch gekennzeichnet, so wird die Bezeichnung des Feldes in der Anwendung in blau dargestellt. Diese Felder sollten befüllt werden, bevor Sie die Datenübertragung zur GUDID machen. Bei dieser Einstellung richtet man sich auf die Vorgabe der entsprechenden Organisation.</a:t>
            </a:r>
            <a:endParaRPr lang="de-CH">
              <a:solidFill>
                <a:srgbClr val="00254C"/>
              </a:solidFill>
              <a:latin typeface="Segoe UI" panose="020B0502040204020203" pitchFamily="34" charset="0"/>
              <a:cs typeface="Segoe UI" panose="020B0502040204020203" pitchFamily="34" charset="0"/>
            </a:endParaRPr>
          </a:p>
          <a:p>
            <a:endParaRPr lang="de-CH">
              <a:solidFill>
                <a:srgbClr val="00254C"/>
              </a:solidFill>
            </a:endParaRPr>
          </a:p>
          <a:p>
            <a:endParaRPr lang="de-CH">
              <a:solidFill>
                <a:srgbClr val="00254C"/>
              </a:solidFill>
            </a:endParaRPr>
          </a:p>
        </p:txBody>
      </p:sp>
      <p:pic>
        <p:nvPicPr>
          <p:cNvPr id="2" name="Grafik 1">
            <a:extLst>
              <a:ext uri="{FF2B5EF4-FFF2-40B4-BE49-F238E27FC236}">
                <a16:creationId xmlns:a16="http://schemas.microsoft.com/office/drawing/2014/main" id="{28158E7D-7445-4989-98B9-FA41E2A8B8D5}"/>
              </a:ext>
            </a:extLst>
          </p:cNvPr>
          <p:cNvPicPr>
            <a:picLocks noChangeAspect="1"/>
          </p:cNvPicPr>
          <p:nvPr/>
        </p:nvPicPr>
        <p:blipFill>
          <a:blip r:embed="rId2"/>
          <a:stretch>
            <a:fillRect/>
          </a:stretch>
        </p:blipFill>
        <p:spPr>
          <a:xfrm>
            <a:off x="5999990" y="3427797"/>
            <a:ext cx="5705879" cy="2991345"/>
          </a:xfrm>
          <a:prstGeom prst="rect">
            <a:avLst/>
          </a:prstGeom>
        </p:spPr>
      </p:pic>
      <p:sp>
        <p:nvSpPr>
          <p:cNvPr id="5" name="Inhaltsplatzhalter 6">
            <a:extLst>
              <a:ext uri="{FF2B5EF4-FFF2-40B4-BE49-F238E27FC236}">
                <a16:creationId xmlns:a16="http://schemas.microsoft.com/office/drawing/2014/main" id="{CFCB5A67-6564-496D-901C-13A3B026A1FD}"/>
              </a:ext>
            </a:extLst>
          </p:cNvPr>
          <p:cNvSpPr txBox="1">
            <a:spLocks/>
          </p:cNvSpPr>
          <p:nvPr/>
        </p:nvSpPr>
        <p:spPr>
          <a:xfrm>
            <a:off x="1007435" y="3570739"/>
            <a:ext cx="4800533" cy="2304256"/>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de-DE" sz="1867">
                <a:solidFill>
                  <a:srgbClr val="00254C"/>
                </a:solidFill>
                <a:latin typeface="Segoe UI" panose="020B0502040204020203" pitchFamily="34" charset="0"/>
                <a:cs typeface="Segoe UI" panose="020B0502040204020203" pitchFamily="34" charset="0"/>
              </a:rPr>
              <a:t>Obligatorische Felder sind häufig mit </a:t>
            </a:r>
            <a:r>
              <a:rPr lang="de-DE" sz="1867" err="1">
                <a:solidFill>
                  <a:srgbClr val="00254C"/>
                </a:solidFill>
                <a:latin typeface="Segoe UI" panose="020B0502040204020203" pitchFamily="34" charset="0"/>
                <a:cs typeface="Segoe UI" panose="020B0502040204020203" pitchFamily="34" charset="0"/>
              </a:rPr>
              <a:t>Triggerfeldern</a:t>
            </a:r>
            <a:r>
              <a:rPr lang="de-DE" sz="1867">
                <a:solidFill>
                  <a:srgbClr val="00254C"/>
                </a:solidFill>
                <a:latin typeface="Segoe UI" panose="020B0502040204020203" pitchFamily="34" charset="0"/>
                <a:cs typeface="Segoe UI" panose="020B0502040204020203" pitchFamily="34" charset="0"/>
              </a:rPr>
              <a:t> kombiniert.</a:t>
            </a:r>
            <a:endParaRPr lang="de-CH" sz="1867">
              <a:solidFill>
                <a:srgbClr val="00254C"/>
              </a:solidFill>
              <a:latin typeface="Segoe UI" panose="020B0502040204020203" pitchFamily="34" charset="0"/>
              <a:cs typeface="Segoe UI" panose="020B0502040204020203" pitchFamily="34" charset="0"/>
            </a:endParaRPr>
          </a:p>
          <a:p>
            <a:endParaRPr lang="de-CH" sz="1867">
              <a:solidFill>
                <a:srgbClr val="00254C"/>
              </a:solidFill>
            </a:endParaRPr>
          </a:p>
          <a:p>
            <a:endParaRPr lang="de-CH" sz="1867">
              <a:solidFill>
                <a:srgbClr val="00254C"/>
              </a:solidFill>
            </a:endParaRPr>
          </a:p>
        </p:txBody>
      </p:sp>
      <p:sp>
        <p:nvSpPr>
          <p:cNvPr id="4" name="Rechteck 3">
            <a:extLst>
              <a:ext uri="{FF2B5EF4-FFF2-40B4-BE49-F238E27FC236}">
                <a16:creationId xmlns:a16="http://schemas.microsoft.com/office/drawing/2014/main" id="{743F52CB-D788-4D05-896A-DEC12700CF99}"/>
              </a:ext>
            </a:extLst>
          </p:cNvPr>
          <p:cNvSpPr/>
          <p:nvPr/>
        </p:nvSpPr>
        <p:spPr>
          <a:xfrm>
            <a:off x="6096000" y="3621021"/>
            <a:ext cx="1440160" cy="23882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 name="Rechteck 6">
            <a:extLst>
              <a:ext uri="{FF2B5EF4-FFF2-40B4-BE49-F238E27FC236}">
                <a16:creationId xmlns:a16="http://schemas.microsoft.com/office/drawing/2014/main" id="{7894299B-53A6-4504-8517-C5F00AB478C0}"/>
              </a:ext>
            </a:extLst>
          </p:cNvPr>
          <p:cNvSpPr/>
          <p:nvPr/>
        </p:nvSpPr>
        <p:spPr>
          <a:xfrm>
            <a:off x="6089641" y="4033442"/>
            <a:ext cx="1440160" cy="23882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 name="Rechteck 7">
            <a:extLst>
              <a:ext uri="{FF2B5EF4-FFF2-40B4-BE49-F238E27FC236}">
                <a16:creationId xmlns:a16="http://schemas.microsoft.com/office/drawing/2014/main" id="{98B57F1D-6FDA-4286-B333-F4E0057771C3}"/>
              </a:ext>
            </a:extLst>
          </p:cNvPr>
          <p:cNvSpPr/>
          <p:nvPr/>
        </p:nvSpPr>
        <p:spPr>
          <a:xfrm>
            <a:off x="8852928" y="3641885"/>
            <a:ext cx="1440160" cy="23882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Rechteck 8">
            <a:extLst>
              <a:ext uri="{FF2B5EF4-FFF2-40B4-BE49-F238E27FC236}">
                <a16:creationId xmlns:a16="http://schemas.microsoft.com/office/drawing/2014/main" id="{A133691A-601E-4833-868F-16FB5294487C}"/>
              </a:ext>
            </a:extLst>
          </p:cNvPr>
          <p:cNvSpPr/>
          <p:nvPr/>
        </p:nvSpPr>
        <p:spPr>
          <a:xfrm>
            <a:off x="6092061" y="5993423"/>
            <a:ext cx="1440160" cy="23882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6704677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3456384"/>
          </a:xfrm>
        </p:spPr>
        <p:txBody>
          <a:bodyPr>
            <a:normAutofit/>
          </a:bodyPr>
          <a:lstStyle/>
          <a:p>
            <a:r>
              <a:rPr lang="en-US" b="1">
                <a:solidFill>
                  <a:srgbClr val="00254C"/>
                </a:solidFill>
              </a:rPr>
              <a:t>UDI </a:t>
            </a:r>
            <a:r>
              <a:rPr lang="de-CH" b="1">
                <a:solidFill>
                  <a:srgbClr val="00254C"/>
                </a:solidFill>
              </a:rPr>
              <a:t>Stammdatenpflege</a:t>
            </a:r>
            <a:r>
              <a:rPr lang="en-US" b="1">
                <a:solidFill>
                  <a:srgbClr val="00254C"/>
                </a:solidFill>
              </a:rPr>
              <a:t> </a:t>
            </a:r>
            <a:r>
              <a:rPr lang="de-CH" b="1">
                <a:solidFill>
                  <a:srgbClr val="00254C"/>
                </a:solidFill>
              </a:rPr>
              <a:t>Feldsteuerung</a:t>
            </a:r>
          </a:p>
          <a:p>
            <a:r>
              <a:rPr lang="de-CH" u="sng">
                <a:solidFill>
                  <a:srgbClr val="00254C"/>
                </a:solidFill>
              </a:rPr>
              <a:t>Eingabebereit</a:t>
            </a:r>
          </a:p>
          <a:p>
            <a:endParaRPr lang="de-CH" u="sng">
              <a:solidFill>
                <a:srgbClr val="00254C"/>
              </a:solidFill>
            </a:endParaRPr>
          </a:p>
          <a:p>
            <a:r>
              <a:rPr lang="de-DE">
                <a:solidFill>
                  <a:srgbClr val="00254C"/>
                </a:solidFill>
              </a:rPr>
              <a:t>Ist ein Feld als nicht eingabebereit gekennzeichnet, so ist dieses Feld grundsätzlich nicht veränderbar durch den Benutzer. </a:t>
            </a:r>
            <a:endParaRPr lang="de-CH">
              <a:solidFill>
                <a:srgbClr val="00254C"/>
              </a:solidFill>
            </a:endParaRPr>
          </a:p>
          <a:p>
            <a:r>
              <a:rPr lang="de-DE">
                <a:solidFill>
                  <a:srgbClr val="00254C"/>
                </a:solidFill>
              </a:rPr>
              <a:t>Der Anwender kommt somit erst gar nicht in die Verlegenheit falsche Daten einzutragen.</a:t>
            </a:r>
            <a:endParaRPr lang="de-CH">
              <a:solidFill>
                <a:srgbClr val="00254C"/>
              </a:solidFill>
            </a:endParaRPr>
          </a:p>
          <a:p>
            <a:r>
              <a:rPr lang="de-DE">
                <a:solidFill>
                  <a:srgbClr val="00254C"/>
                </a:solidFill>
              </a:rPr>
              <a:t> </a:t>
            </a:r>
            <a:endParaRPr lang="de-CH">
              <a:solidFill>
                <a:srgbClr val="00254C"/>
              </a:solidFill>
            </a:endParaRPr>
          </a:p>
          <a:p>
            <a:r>
              <a:rPr lang="de-DE">
                <a:solidFill>
                  <a:srgbClr val="00254C"/>
                </a:solidFill>
              </a:rPr>
              <a:t>Zudem macht diese Eigenschaft in Kombination mit dem „Default Wert“ eine noch restriktivere Eingabe mit Standardwerten möglich.</a:t>
            </a:r>
            <a:endParaRPr lang="de-CH">
              <a:solidFill>
                <a:srgbClr val="00254C"/>
              </a:solidFill>
            </a:endParaRPr>
          </a:p>
          <a:p>
            <a:endParaRPr lang="de-CH">
              <a:solidFill>
                <a:srgbClr val="00254C"/>
              </a:solidFill>
            </a:endParaRPr>
          </a:p>
          <a:p>
            <a:endParaRPr lang="de-CH">
              <a:solidFill>
                <a:srgbClr val="00254C"/>
              </a:solidFill>
            </a:endParaRPr>
          </a:p>
        </p:txBody>
      </p:sp>
      <p:pic>
        <p:nvPicPr>
          <p:cNvPr id="2" name="Grafik 1">
            <a:extLst>
              <a:ext uri="{FF2B5EF4-FFF2-40B4-BE49-F238E27FC236}">
                <a16:creationId xmlns:a16="http://schemas.microsoft.com/office/drawing/2014/main" id="{504E2E41-00B6-4F15-A24A-BEDE103B1D5E}"/>
              </a:ext>
            </a:extLst>
          </p:cNvPr>
          <p:cNvPicPr>
            <a:picLocks noChangeAspect="1"/>
          </p:cNvPicPr>
          <p:nvPr/>
        </p:nvPicPr>
        <p:blipFill>
          <a:blip r:embed="rId2"/>
          <a:stretch>
            <a:fillRect/>
          </a:stretch>
        </p:blipFill>
        <p:spPr>
          <a:xfrm>
            <a:off x="5663952" y="4773150"/>
            <a:ext cx="6070600" cy="1460500"/>
          </a:xfrm>
          <a:prstGeom prst="rect">
            <a:avLst/>
          </a:prstGeom>
        </p:spPr>
      </p:pic>
      <p:sp>
        <p:nvSpPr>
          <p:cNvPr id="4" name="Textfeld 3">
            <a:extLst>
              <a:ext uri="{FF2B5EF4-FFF2-40B4-BE49-F238E27FC236}">
                <a16:creationId xmlns:a16="http://schemas.microsoft.com/office/drawing/2014/main" id="{E05532A6-F0D2-4C3D-921F-89C5D08CA235}"/>
              </a:ext>
            </a:extLst>
          </p:cNvPr>
          <p:cNvSpPr txBox="1"/>
          <p:nvPr/>
        </p:nvSpPr>
        <p:spPr>
          <a:xfrm>
            <a:off x="1007435" y="5503399"/>
            <a:ext cx="4320480" cy="666977"/>
          </a:xfrm>
          <a:prstGeom prst="rect">
            <a:avLst/>
          </a:prstGeom>
          <a:noFill/>
        </p:spPr>
        <p:txBody>
          <a:bodyPr wrap="square" rtlCol="0">
            <a:spAutoFit/>
          </a:bodyPr>
          <a:lstStyle/>
          <a:p>
            <a:r>
              <a:rPr lang="de-DE" sz="1867">
                <a:solidFill>
                  <a:srgbClr val="00254C"/>
                </a:solidFill>
                <a:latin typeface="Segoe UI"/>
                <a:cs typeface="Segoe UI"/>
              </a:rPr>
              <a:t>Felder welche nicht Eingabebereit sind, erscheinen ohne </a:t>
            </a:r>
            <a:r>
              <a:rPr lang="de-DE" sz="1867" err="1">
                <a:solidFill>
                  <a:srgbClr val="00254C"/>
                </a:solidFill>
                <a:latin typeface="Segoe UI"/>
                <a:cs typeface="Segoe UI"/>
              </a:rPr>
              <a:t>weissen</a:t>
            </a:r>
            <a:r>
              <a:rPr lang="de-DE" sz="1867">
                <a:solidFill>
                  <a:srgbClr val="00254C"/>
                </a:solidFill>
                <a:latin typeface="Segoe UI"/>
                <a:cs typeface="Segoe UI"/>
              </a:rPr>
              <a:t> Hintergrund.</a:t>
            </a:r>
            <a:endParaRPr lang="de-CH" sz="1867">
              <a:solidFill>
                <a:srgbClr val="00254C"/>
              </a:solidFill>
              <a:latin typeface="Segoe UI"/>
              <a:cs typeface="Segoe UI"/>
            </a:endParaRPr>
          </a:p>
        </p:txBody>
      </p:sp>
      <p:sp>
        <p:nvSpPr>
          <p:cNvPr id="6" name="Rechteck 5">
            <a:extLst>
              <a:ext uri="{FF2B5EF4-FFF2-40B4-BE49-F238E27FC236}">
                <a16:creationId xmlns:a16="http://schemas.microsoft.com/office/drawing/2014/main" id="{19EDFF62-A56C-43CF-9FFC-470C2AD7B3B1}"/>
              </a:ext>
            </a:extLst>
          </p:cNvPr>
          <p:cNvSpPr/>
          <p:nvPr/>
        </p:nvSpPr>
        <p:spPr>
          <a:xfrm>
            <a:off x="5807968" y="5253203"/>
            <a:ext cx="5926584" cy="48005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highlight>
                <a:srgbClr val="FFFF00"/>
              </a:highlight>
            </a:endParaRPr>
          </a:p>
        </p:txBody>
      </p:sp>
    </p:spTree>
    <p:extLst>
      <p:ext uri="{BB962C8B-B14F-4D97-AF65-F5344CB8AC3E}">
        <p14:creationId xmlns:p14="http://schemas.microsoft.com/office/powerpoint/2010/main" val="420010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a:solidFill>
                  <a:srgbClr val="00254C"/>
                </a:solidFill>
              </a:rPr>
              <a:t>UDI </a:t>
            </a:r>
            <a:r>
              <a:rPr lang="de-CH" b="1">
                <a:solidFill>
                  <a:srgbClr val="00254C"/>
                </a:solidFill>
              </a:rPr>
              <a:t>Stammdatenpflege</a:t>
            </a:r>
            <a:r>
              <a:rPr lang="en-US" b="1">
                <a:solidFill>
                  <a:srgbClr val="00254C"/>
                </a:solidFill>
              </a:rPr>
              <a:t> </a:t>
            </a:r>
            <a:r>
              <a:rPr lang="de-CH" b="1">
                <a:solidFill>
                  <a:srgbClr val="00254C"/>
                </a:solidFill>
              </a:rPr>
              <a:t>Feldsteuerung</a:t>
            </a:r>
          </a:p>
          <a:p>
            <a:r>
              <a:rPr lang="de-CH" u="sng">
                <a:solidFill>
                  <a:srgbClr val="00254C"/>
                </a:solidFill>
              </a:rPr>
              <a:t>Sichtbar</a:t>
            </a:r>
          </a:p>
          <a:p>
            <a:endParaRPr lang="de-CH">
              <a:solidFill>
                <a:srgbClr val="00254C"/>
              </a:solidFill>
            </a:endParaRPr>
          </a:p>
          <a:p>
            <a:r>
              <a:rPr lang="de-DE">
                <a:solidFill>
                  <a:srgbClr val="00254C"/>
                </a:solidFill>
              </a:rPr>
              <a:t>Ist ein Feld als nicht sichtbar gekennzeichnet, so wird dieses Feld in der Eingabemaske ausgeblendet. Somit können UDI Attribute die grundsätzlich für die Produkte des Unternehmens nicht zutreffen ausgeblendet werden.</a:t>
            </a:r>
            <a:endParaRPr lang="de-CH">
              <a:solidFill>
                <a:srgbClr val="00254C"/>
              </a:solidFill>
            </a:endParaRPr>
          </a:p>
          <a:p>
            <a:endParaRPr lang="de-CH" u="sng">
              <a:solidFill>
                <a:srgbClr val="00254C"/>
              </a:solidFill>
            </a:endParaRPr>
          </a:p>
          <a:p>
            <a:endParaRPr lang="de-CH" u="sng">
              <a:solidFill>
                <a:srgbClr val="00254C"/>
              </a:solidFill>
            </a:endParaRPr>
          </a:p>
        </p:txBody>
      </p:sp>
    </p:spTree>
    <p:extLst>
      <p:ext uri="{BB962C8B-B14F-4D97-AF65-F5344CB8AC3E}">
        <p14:creationId xmlns:p14="http://schemas.microsoft.com/office/powerpoint/2010/main" val="3900713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a:solidFill>
                  <a:srgbClr val="00254C"/>
                </a:solidFill>
              </a:rPr>
              <a:t>UDI </a:t>
            </a:r>
            <a:r>
              <a:rPr lang="de-CH" b="1">
                <a:solidFill>
                  <a:srgbClr val="00254C"/>
                </a:solidFill>
              </a:rPr>
              <a:t>Stammdatenpflege</a:t>
            </a:r>
            <a:r>
              <a:rPr lang="en-US" b="1">
                <a:solidFill>
                  <a:srgbClr val="00254C"/>
                </a:solidFill>
              </a:rPr>
              <a:t> </a:t>
            </a:r>
            <a:r>
              <a:rPr lang="de-CH" b="1">
                <a:solidFill>
                  <a:srgbClr val="00254C"/>
                </a:solidFill>
              </a:rPr>
              <a:t>Feldsteuerung</a:t>
            </a:r>
          </a:p>
          <a:p>
            <a:r>
              <a:rPr lang="de-CH" u="sng">
                <a:solidFill>
                  <a:srgbClr val="00254C"/>
                </a:solidFill>
              </a:rPr>
              <a:t>Default Wert</a:t>
            </a:r>
          </a:p>
          <a:p>
            <a:endParaRPr lang="de-CH">
              <a:solidFill>
                <a:srgbClr val="00254C"/>
              </a:solidFill>
            </a:endParaRPr>
          </a:p>
          <a:p>
            <a:r>
              <a:rPr lang="de-DE">
                <a:solidFill>
                  <a:srgbClr val="00254C"/>
                </a:solidFill>
              </a:rPr>
              <a:t>Bei dem Default Wert handelt es sich um einen Wert, der bei der Neuanlage eines UDI Stammdatensatzes bereits vorbelegt wird. Somit können bestimmte Attribute wie die Issuing Agency bereits mit einem Wert vorbelegt werden. </a:t>
            </a:r>
            <a:endParaRPr lang="de-CH">
              <a:solidFill>
                <a:srgbClr val="00254C"/>
              </a:solidFill>
            </a:endParaRPr>
          </a:p>
          <a:p>
            <a:r>
              <a:rPr lang="de-DE">
                <a:solidFill>
                  <a:srgbClr val="00254C"/>
                </a:solidFill>
              </a:rPr>
              <a:t>Achtung: Diese Funktion ist nicht beim Datenupload mit Excel aktiv. D.h. die Daten aus dem Upload-Excel werden eins zu eins übernommen</a:t>
            </a:r>
            <a:r>
              <a:rPr lang="de-DE" u="sng">
                <a:solidFill>
                  <a:srgbClr val="00254C"/>
                </a:solidFill>
              </a:rPr>
              <a:t>.</a:t>
            </a:r>
            <a:endParaRPr lang="de-CH">
              <a:solidFill>
                <a:srgbClr val="00254C"/>
              </a:solidFill>
            </a:endParaRPr>
          </a:p>
          <a:p>
            <a:endParaRPr lang="de-CH" u="sng">
              <a:solidFill>
                <a:srgbClr val="00254C"/>
              </a:solidFill>
            </a:endParaRPr>
          </a:p>
        </p:txBody>
      </p:sp>
      <p:pic>
        <p:nvPicPr>
          <p:cNvPr id="4" name="Grafik 3">
            <a:extLst>
              <a:ext uri="{FF2B5EF4-FFF2-40B4-BE49-F238E27FC236}">
                <a16:creationId xmlns:a16="http://schemas.microsoft.com/office/drawing/2014/main" id="{6F8BFCAE-B14E-4180-BD1A-7E54A913EF48}"/>
              </a:ext>
            </a:extLst>
          </p:cNvPr>
          <p:cNvPicPr>
            <a:picLocks noChangeAspect="1"/>
          </p:cNvPicPr>
          <p:nvPr/>
        </p:nvPicPr>
        <p:blipFill>
          <a:blip r:embed="rId2"/>
          <a:stretch>
            <a:fillRect/>
          </a:stretch>
        </p:blipFill>
        <p:spPr>
          <a:xfrm>
            <a:off x="4751851" y="4293097"/>
            <a:ext cx="6070600" cy="1460500"/>
          </a:xfrm>
          <a:prstGeom prst="rect">
            <a:avLst/>
          </a:prstGeom>
        </p:spPr>
      </p:pic>
      <p:sp>
        <p:nvSpPr>
          <p:cNvPr id="5" name="Rechteck 4">
            <a:extLst>
              <a:ext uri="{FF2B5EF4-FFF2-40B4-BE49-F238E27FC236}">
                <a16:creationId xmlns:a16="http://schemas.microsoft.com/office/drawing/2014/main" id="{2BAFE5B5-10C5-4385-8C37-1CC365B7B1C0}"/>
              </a:ext>
            </a:extLst>
          </p:cNvPr>
          <p:cNvSpPr/>
          <p:nvPr/>
        </p:nvSpPr>
        <p:spPr>
          <a:xfrm>
            <a:off x="4869064" y="4773150"/>
            <a:ext cx="5926584" cy="48005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highlight>
                <a:srgbClr val="FFFF00"/>
              </a:highlight>
            </a:endParaRPr>
          </a:p>
        </p:txBody>
      </p:sp>
    </p:spTree>
    <p:extLst>
      <p:ext uri="{BB962C8B-B14F-4D97-AF65-F5344CB8AC3E}">
        <p14:creationId xmlns:p14="http://schemas.microsoft.com/office/powerpoint/2010/main" val="2994448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a:solidFill>
                  <a:srgbClr val="00254C"/>
                </a:solidFill>
              </a:rPr>
              <a:t>UDI </a:t>
            </a:r>
            <a:r>
              <a:rPr lang="de-CH" b="1">
                <a:solidFill>
                  <a:srgbClr val="00254C"/>
                </a:solidFill>
              </a:rPr>
              <a:t>Stammdatenpflege</a:t>
            </a:r>
            <a:r>
              <a:rPr lang="en-US" b="1">
                <a:solidFill>
                  <a:srgbClr val="00254C"/>
                </a:solidFill>
              </a:rPr>
              <a:t> </a:t>
            </a:r>
            <a:r>
              <a:rPr lang="de-CH" b="1">
                <a:solidFill>
                  <a:srgbClr val="00254C"/>
                </a:solidFill>
              </a:rPr>
              <a:t>Feldsteuerung</a:t>
            </a:r>
          </a:p>
          <a:p>
            <a:r>
              <a:rPr lang="de-CH" u="sng">
                <a:solidFill>
                  <a:srgbClr val="00254C"/>
                </a:solidFill>
              </a:rPr>
              <a:t>Download</a:t>
            </a:r>
          </a:p>
          <a:p>
            <a:endParaRPr lang="de-CH">
              <a:solidFill>
                <a:srgbClr val="00254C"/>
              </a:solidFill>
            </a:endParaRPr>
          </a:p>
          <a:p>
            <a:r>
              <a:rPr lang="de-DE">
                <a:solidFill>
                  <a:srgbClr val="00254C"/>
                </a:solidFill>
              </a:rPr>
              <a:t>Bei dieser Einstellung handelt sich um die Vorgabe, ob das entsprechende UDI Attribut beim Download einer Excel Datei in der Übersichtsanzeige mitberücksichtigt wird oder nicht.</a:t>
            </a:r>
            <a:endParaRPr lang="de-CH">
              <a:solidFill>
                <a:srgbClr val="00254C"/>
              </a:solidFill>
            </a:endParaRPr>
          </a:p>
          <a:p>
            <a:endParaRPr lang="de-CH" u="sng">
              <a:solidFill>
                <a:srgbClr val="00254C"/>
              </a:solidFill>
            </a:endParaRPr>
          </a:p>
        </p:txBody>
      </p:sp>
    </p:spTree>
    <p:extLst>
      <p:ext uri="{BB962C8B-B14F-4D97-AF65-F5344CB8AC3E}">
        <p14:creationId xmlns:p14="http://schemas.microsoft.com/office/powerpoint/2010/main" val="1506144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en-US" b="1">
                <a:solidFill>
                  <a:srgbClr val="00254C"/>
                </a:solidFill>
              </a:rPr>
              <a:t>UDI </a:t>
            </a:r>
            <a:r>
              <a:rPr lang="de-CH" b="1">
                <a:solidFill>
                  <a:srgbClr val="00254C"/>
                </a:solidFill>
              </a:rPr>
              <a:t>Stammdatenpflege</a:t>
            </a:r>
            <a:r>
              <a:rPr lang="en-US" b="1">
                <a:solidFill>
                  <a:srgbClr val="00254C"/>
                </a:solidFill>
              </a:rPr>
              <a:t> </a:t>
            </a:r>
            <a:r>
              <a:rPr lang="de-CH" b="1">
                <a:solidFill>
                  <a:srgbClr val="00254C"/>
                </a:solidFill>
              </a:rPr>
              <a:t>Feldsteuerung</a:t>
            </a:r>
          </a:p>
          <a:p>
            <a:r>
              <a:rPr lang="de-CH" u="sng">
                <a:solidFill>
                  <a:srgbClr val="00254C"/>
                </a:solidFill>
              </a:rPr>
              <a:t>GUDID Export</a:t>
            </a:r>
          </a:p>
          <a:p>
            <a:endParaRPr lang="de-CH" u="sng">
              <a:solidFill>
                <a:srgbClr val="00254C"/>
              </a:solidFill>
            </a:endParaRPr>
          </a:p>
          <a:p>
            <a:r>
              <a:rPr lang="de-DE">
                <a:solidFill>
                  <a:srgbClr val="00254C"/>
                </a:solidFill>
              </a:rPr>
              <a:t>Diese Einstellung bezieht sich auf den XML Datenexport. Allerdings findet diese Einstellung aktuell noch keine Verwendung. Beim XML Export werden zurzeit alle Felder exportiert.</a:t>
            </a:r>
            <a:endParaRPr lang="de-CH">
              <a:solidFill>
                <a:srgbClr val="00254C"/>
              </a:solidFill>
            </a:endParaRPr>
          </a:p>
          <a:p>
            <a:endParaRPr lang="de-CH" u="sng">
              <a:solidFill>
                <a:srgbClr val="00254C"/>
              </a:solidFill>
            </a:endParaRPr>
          </a:p>
          <a:p>
            <a:endParaRPr lang="de-CH" u="sng">
              <a:solidFill>
                <a:srgbClr val="00254C"/>
              </a:solidFill>
            </a:endParaRPr>
          </a:p>
        </p:txBody>
      </p:sp>
    </p:spTree>
    <p:extLst>
      <p:ext uri="{BB962C8B-B14F-4D97-AF65-F5344CB8AC3E}">
        <p14:creationId xmlns:p14="http://schemas.microsoft.com/office/powerpoint/2010/main" val="1803275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C84B7128-3C15-48FF-A4DF-926D64E90624}"/>
              </a:ext>
            </a:extLst>
          </p:cNvPr>
          <p:cNvSpPr>
            <a:spLocks noGrp="1"/>
          </p:cNvSpPr>
          <p:nvPr>
            <p:ph sz="quarter" idx="19"/>
          </p:nvPr>
        </p:nvSpPr>
        <p:spPr>
          <a:xfrm>
            <a:off x="1007435" y="1220755"/>
            <a:ext cx="9313035" cy="4826600"/>
          </a:xfrm>
        </p:spPr>
        <p:txBody>
          <a:bodyPr>
            <a:normAutofit/>
          </a:bodyPr>
          <a:lstStyle/>
          <a:p>
            <a:r>
              <a:rPr lang="en-US" b="1" dirty="0">
                <a:solidFill>
                  <a:srgbClr val="00254C"/>
                </a:solidFill>
              </a:rPr>
              <a:t>UDI </a:t>
            </a:r>
            <a:r>
              <a:rPr lang="de-CH" b="1" dirty="0">
                <a:solidFill>
                  <a:srgbClr val="00254C"/>
                </a:solidFill>
              </a:rPr>
              <a:t>Stammdatenpflege</a:t>
            </a:r>
            <a:r>
              <a:rPr lang="en-US" b="1" dirty="0">
                <a:solidFill>
                  <a:srgbClr val="00254C"/>
                </a:solidFill>
              </a:rPr>
              <a:t> </a:t>
            </a:r>
            <a:r>
              <a:rPr lang="de-CH" b="1" dirty="0">
                <a:solidFill>
                  <a:srgbClr val="00254C"/>
                </a:solidFill>
              </a:rPr>
              <a:t>Feldsteuerung</a:t>
            </a:r>
          </a:p>
          <a:p>
            <a:endParaRPr lang="de-CH" b="1" dirty="0">
              <a:solidFill>
                <a:srgbClr val="00254C"/>
              </a:solidFill>
            </a:endParaRPr>
          </a:p>
          <a:p>
            <a:r>
              <a:rPr lang="de-CH" dirty="0">
                <a:solidFill>
                  <a:srgbClr val="00254C"/>
                </a:solidFill>
              </a:rPr>
              <a:t>Aufgabe:	Ändern Sie eine Einstellung in der UDI Feldsteuerungstabelle und 			überprüfen Sie die Auswirkung bei einem beliebigen Produkt.</a:t>
            </a:r>
          </a:p>
          <a:p>
            <a:endParaRPr lang="de-CH" dirty="0">
              <a:solidFill>
                <a:srgbClr val="00254C"/>
              </a:solidFill>
            </a:endParaRPr>
          </a:p>
          <a:p>
            <a:endParaRPr lang="de-CH" dirty="0">
              <a:solidFill>
                <a:srgbClr val="00254C"/>
              </a:solidFill>
            </a:endParaRPr>
          </a:p>
          <a:p>
            <a:r>
              <a:rPr lang="de-CH" dirty="0">
                <a:solidFill>
                  <a:srgbClr val="00254C"/>
                </a:solidFill>
              </a:rPr>
              <a:t>Transaktionscode:	/UDI/US_UDI_FLD_CTRL</a:t>
            </a:r>
          </a:p>
          <a:p>
            <a:r>
              <a:rPr lang="de-CH" dirty="0">
                <a:solidFill>
                  <a:srgbClr val="00254C"/>
                </a:solidFill>
              </a:rPr>
              <a:t>			</a:t>
            </a:r>
            <a:r>
              <a:rPr lang="de-CH" dirty="0">
                <a:solidFill>
                  <a:srgbClr val="FF0000"/>
                </a:solidFill>
              </a:rPr>
              <a:t>/UDI/US_UDI_DATA </a:t>
            </a:r>
          </a:p>
          <a:p>
            <a:endParaRPr lang="de-CH" dirty="0">
              <a:solidFill>
                <a:srgbClr val="00254C"/>
              </a:solidFill>
            </a:endParaRPr>
          </a:p>
          <a:p>
            <a:r>
              <a:rPr lang="de-CH" dirty="0">
                <a:solidFill>
                  <a:srgbClr val="00254C"/>
                </a:solidFill>
              </a:rPr>
              <a:t> </a:t>
            </a:r>
          </a:p>
          <a:p>
            <a:endParaRPr lang="de-CH" dirty="0">
              <a:solidFill>
                <a:srgbClr val="00254C"/>
              </a:solidFill>
            </a:endParaRPr>
          </a:p>
        </p:txBody>
      </p:sp>
      <p:pic>
        <p:nvPicPr>
          <p:cNvPr id="5" name="Grafik 4" descr="Bleistift">
            <a:extLst>
              <a:ext uri="{FF2B5EF4-FFF2-40B4-BE49-F238E27FC236}">
                <a16:creationId xmlns:a16="http://schemas.microsoft.com/office/drawing/2014/main" id="{8679B8EC-50D7-41B6-B1D5-A307C68E76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29479607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Zustandsprotokoll Druckeinstellungen</a:t>
            </a:r>
          </a:p>
          <a:p>
            <a:endParaRPr lang="de-CH">
              <a:solidFill>
                <a:srgbClr val="00254C"/>
              </a:solidFill>
            </a:endParaRPr>
          </a:p>
          <a:p>
            <a:r>
              <a:rPr lang="de-DE">
                <a:solidFill>
                  <a:srgbClr val="00254C"/>
                </a:solidFill>
              </a:rPr>
              <a:t>Beim UDI Zustandsprotokoll handelt es sich um einen aus dem SAP generierten PDF Ausdruck mit der Adobe Forms Formulartechnologie (Voraussetzung ist ein das SAP System angeschlossen Adobe </a:t>
            </a:r>
            <a:r>
              <a:rPr lang="de-DE" err="1">
                <a:solidFill>
                  <a:srgbClr val="00254C"/>
                </a:solidFill>
              </a:rPr>
              <a:t>Document</a:t>
            </a:r>
            <a:r>
              <a:rPr lang="de-DE">
                <a:solidFill>
                  <a:srgbClr val="00254C"/>
                </a:solidFill>
              </a:rPr>
              <a:t> Service). </a:t>
            </a:r>
            <a:endParaRPr lang="de-CH">
              <a:solidFill>
                <a:srgbClr val="00254C"/>
              </a:solidFill>
            </a:endParaRPr>
          </a:p>
          <a:p>
            <a:r>
              <a:rPr lang="de-DE">
                <a:solidFill>
                  <a:srgbClr val="00254C"/>
                </a:solidFill>
              </a:rPr>
              <a:t>Dieser Ausdruck kann direkt aus der UDI Pflegetransaktion heraus generiert werden.</a:t>
            </a:r>
            <a:endParaRPr lang="de-CH">
              <a:solidFill>
                <a:srgbClr val="00254C"/>
              </a:solidFill>
            </a:endParaRPr>
          </a:p>
          <a:p>
            <a:r>
              <a:rPr lang="de-DE">
                <a:solidFill>
                  <a:srgbClr val="00254C"/>
                </a:solidFill>
              </a:rPr>
              <a:t>Um eine gewisse Flexibilität für die Datenanordnung im Formular zu erreichen, wurde hierzu eine eigene Customizing Tabelle angelegt.</a:t>
            </a:r>
            <a:endParaRPr lang="de-DE" b="1">
              <a:solidFill>
                <a:srgbClr val="00254C"/>
              </a:solidFill>
            </a:endParaRPr>
          </a:p>
          <a:p>
            <a:endParaRPr lang="de-CH">
              <a:solidFill>
                <a:srgbClr val="00254C"/>
              </a:solidFill>
            </a:endParaRPr>
          </a:p>
          <a:p>
            <a:endParaRPr lang="de-CH" b="1">
              <a:solidFill>
                <a:srgbClr val="00254C"/>
              </a:solidFill>
            </a:endParaRPr>
          </a:p>
          <a:p>
            <a:pPr marL="380990" indent="-380990">
              <a:buFont typeface="Wingdings" panose="05000000000000000000" pitchFamily="2" charset="2"/>
              <a:buChar char="Ø"/>
            </a:pPr>
            <a:endParaRPr lang="de-CH">
              <a:solidFill>
                <a:srgbClr val="00254C"/>
              </a:solidFill>
            </a:endParaRPr>
          </a:p>
        </p:txBody>
      </p:sp>
    </p:spTree>
    <p:extLst>
      <p:ext uri="{BB962C8B-B14F-4D97-AF65-F5344CB8AC3E}">
        <p14:creationId xmlns:p14="http://schemas.microsoft.com/office/powerpoint/2010/main" val="2983112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Zustandsprotokoll Druckeinstellungen</a:t>
            </a:r>
          </a:p>
          <a:p>
            <a:endParaRPr lang="de-CH">
              <a:solidFill>
                <a:srgbClr val="00254C"/>
              </a:solidFill>
            </a:endParaRPr>
          </a:p>
          <a:p>
            <a:pPr marL="380990" indent="-380990">
              <a:buFont typeface="Wingdings" panose="05000000000000000000" pitchFamily="2" charset="2"/>
              <a:buChar char="Ø"/>
            </a:pPr>
            <a:endParaRPr lang="de-CH">
              <a:solidFill>
                <a:srgbClr val="00254C"/>
              </a:solidFill>
            </a:endParaRPr>
          </a:p>
          <a:p>
            <a:pPr marL="380990" indent="-380990">
              <a:buFont typeface="Wingdings" panose="05000000000000000000" pitchFamily="2" charset="2"/>
              <a:buChar char="Ø"/>
            </a:pPr>
            <a:endParaRPr lang="de-CH">
              <a:solidFill>
                <a:srgbClr val="00254C"/>
              </a:solidFill>
            </a:endParaRPr>
          </a:p>
        </p:txBody>
      </p:sp>
      <p:pic>
        <p:nvPicPr>
          <p:cNvPr id="2" name="Grafik 1">
            <a:extLst>
              <a:ext uri="{FF2B5EF4-FFF2-40B4-BE49-F238E27FC236}">
                <a16:creationId xmlns:a16="http://schemas.microsoft.com/office/drawing/2014/main" id="{ED64257B-2BD7-42EC-986A-CA197375091C}"/>
              </a:ext>
            </a:extLst>
          </p:cNvPr>
          <p:cNvPicPr>
            <a:picLocks noChangeAspect="1"/>
          </p:cNvPicPr>
          <p:nvPr/>
        </p:nvPicPr>
        <p:blipFill>
          <a:blip r:embed="rId2"/>
          <a:stretch>
            <a:fillRect/>
          </a:stretch>
        </p:blipFill>
        <p:spPr>
          <a:xfrm>
            <a:off x="1103445" y="1796821"/>
            <a:ext cx="3216000" cy="1115145"/>
          </a:xfrm>
          <a:prstGeom prst="rect">
            <a:avLst/>
          </a:prstGeom>
        </p:spPr>
      </p:pic>
      <p:sp>
        <p:nvSpPr>
          <p:cNvPr id="5" name="Rechteck 4">
            <a:extLst>
              <a:ext uri="{FF2B5EF4-FFF2-40B4-BE49-F238E27FC236}">
                <a16:creationId xmlns:a16="http://schemas.microsoft.com/office/drawing/2014/main" id="{876135C0-72CE-4313-AD5D-575F7517F646}"/>
              </a:ext>
            </a:extLst>
          </p:cNvPr>
          <p:cNvSpPr/>
          <p:nvPr/>
        </p:nvSpPr>
        <p:spPr>
          <a:xfrm>
            <a:off x="1124649" y="2134839"/>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 name="Grafik 3">
            <a:extLst>
              <a:ext uri="{FF2B5EF4-FFF2-40B4-BE49-F238E27FC236}">
                <a16:creationId xmlns:a16="http://schemas.microsoft.com/office/drawing/2014/main" id="{68A13076-F040-4547-9F69-C6CA714ED284}"/>
              </a:ext>
            </a:extLst>
          </p:cNvPr>
          <p:cNvPicPr>
            <a:picLocks noChangeAspect="1"/>
          </p:cNvPicPr>
          <p:nvPr/>
        </p:nvPicPr>
        <p:blipFill>
          <a:blip r:embed="rId3"/>
          <a:stretch>
            <a:fillRect/>
          </a:stretch>
        </p:blipFill>
        <p:spPr>
          <a:xfrm>
            <a:off x="4438629" y="1796821"/>
            <a:ext cx="3924889" cy="4502665"/>
          </a:xfrm>
          <a:prstGeom prst="rect">
            <a:avLst/>
          </a:prstGeom>
        </p:spPr>
      </p:pic>
      <p:pic>
        <p:nvPicPr>
          <p:cNvPr id="6" name="Grafik 5">
            <a:extLst>
              <a:ext uri="{FF2B5EF4-FFF2-40B4-BE49-F238E27FC236}">
                <a16:creationId xmlns:a16="http://schemas.microsoft.com/office/drawing/2014/main" id="{093D894C-DF00-40F2-83BE-C5B6BC5ED698}"/>
              </a:ext>
            </a:extLst>
          </p:cNvPr>
          <p:cNvPicPr>
            <a:picLocks noChangeAspect="1"/>
          </p:cNvPicPr>
          <p:nvPr/>
        </p:nvPicPr>
        <p:blipFill>
          <a:blip r:embed="rId4"/>
          <a:stretch>
            <a:fillRect/>
          </a:stretch>
        </p:blipFill>
        <p:spPr>
          <a:xfrm>
            <a:off x="8482700" y="1796821"/>
            <a:ext cx="3579899" cy="2930583"/>
          </a:xfrm>
          <a:prstGeom prst="rect">
            <a:avLst/>
          </a:prstGeom>
        </p:spPr>
      </p:pic>
    </p:spTree>
    <p:extLst>
      <p:ext uri="{BB962C8B-B14F-4D97-AF65-F5344CB8AC3E}">
        <p14:creationId xmlns:p14="http://schemas.microsoft.com/office/powerpoint/2010/main" val="660167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5280587"/>
          </a:xfrm>
        </p:spPr>
        <p:txBody>
          <a:bodyPr>
            <a:noAutofit/>
          </a:bodyPr>
          <a:lstStyle/>
          <a:p>
            <a:r>
              <a:rPr lang="de-CH" b="1">
                <a:solidFill>
                  <a:srgbClr val="00254C"/>
                </a:solidFill>
              </a:rPr>
              <a:t>UDI Zustandsprotokoll Druckeinstellungen</a:t>
            </a:r>
          </a:p>
          <a:p>
            <a:r>
              <a:rPr lang="de-CH">
                <a:solidFill>
                  <a:srgbClr val="00254C"/>
                </a:solidFill>
              </a:rPr>
              <a:t>In der Tabelle </a:t>
            </a:r>
            <a:r>
              <a:rPr lang="de-DE">
                <a:solidFill>
                  <a:srgbClr val="00254C"/>
                </a:solidFill>
              </a:rPr>
              <a:t>lassen sich folgende Einstellungen vornehmen:</a:t>
            </a:r>
          </a:p>
          <a:p>
            <a:pPr lvl="0"/>
            <a:endParaRPr lang="de-CH">
              <a:solidFill>
                <a:srgbClr val="00254C"/>
              </a:solidFill>
            </a:endParaRPr>
          </a:p>
          <a:p>
            <a:pPr lvl="1">
              <a:buFont typeface="Wingdings" panose="05000000000000000000" pitchFamily="2" charset="2"/>
              <a:buChar char="Ø"/>
            </a:pPr>
            <a:r>
              <a:rPr lang="de-DE">
                <a:solidFill>
                  <a:srgbClr val="00254C"/>
                </a:solidFill>
              </a:rPr>
              <a:t>Feldname</a:t>
            </a:r>
          </a:p>
          <a:p>
            <a:pPr lvl="2">
              <a:buFont typeface="Wingdings" panose="05000000000000000000" pitchFamily="2" charset="2"/>
              <a:buChar char="Ø"/>
            </a:pPr>
            <a:r>
              <a:rPr lang="de-DE" sz="1600">
                <a:solidFill>
                  <a:srgbClr val="00254C"/>
                </a:solidFill>
              </a:rPr>
              <a:t>Technischer Feldname für den die Einstellungen gelten</a:t>
            </a:r>
            <a:endParaRPr lang="de-CH" sz="1600">
              <a:solidFill>
                <a:srgbClr val="00254C"/>
              </a:solidFill>
            </a:endParaRPr>
          </a:p>
          <a:p>
            <a:pPr lvl="2">
              <a:buFont typeface="Wingdings" panose="05000000000000000000" pitchFamily="2" charset="2"/>
              <a:buChar char="Ø"/>
            </a:pPr>
            <a:endParaRPr lang="de-DE" sz="1867">
              <a:solidFill>
                <a:srgbClr val="00254C"/>
              </a:solidFill>
            </a:endParaRPr>
          </a:p>
          <a:p>
            <a:pPr lvl="1">
              <a:buFont typeface="Wingdings" panose="05000000000000000000" pitchFamily="2" charset="2"/>
              <a:buChar char="Ø"/>
            </a:pPr>
            <a:r>
              <a:rPr lang="de-DE" err="1">
                <a:solidFill>
                  <a:srgbClr val="00254C"/>
                </a:solidFill>
              </a:rPr>
              <a:t>PrintHead</a:t>
            </a:r>
            <a:endParaRPr lang="de-CH">
              <a:solidFill>
                <a:srgbClr val="00254C"/>
              </a:solidFill>
            </a:endParaRPr>
          </a:p>
          <a:p>
            <a:pPr lvl="2">
              <a:buFont typeface="Wingdings" panose="05000000000000000000" pitchFamily="2" charset="2"/>
              <a:buChar char="Ø"/>
            </a:pPr>
            <a:r>
              <a:rPr lang="de-DE" sz="1600">
                <a:solidFill>
                  <a:srgbClr val="00254C"/>
                </a:solidFill>
              </a:rPr>
              <a:t>Diese Einstellung bewirkt, dass das entsprechende Feld im Kopfbereich gedruckt wird</a:t>
            </a:r>
            <a:endParaRPr lang="de-CH" sz="1600">
              <a:solidFill>
                <a:srgbClr val="00254C"/>
              </a:solidFill>
            </a:endParaRPr>
          </a:p>
          <a:p>
            <a:endParaRPr lang="de-CH">
              <a:solidFill>
                <a:srgbClr val="00254C"/>
              </a:solidFill>
            </a:endParaRPr>
          </a:p>
          <a:p>
            <a:pPr lvl="1">
              <a:buFont typeface="Wingdings" panose="05000000000000000000" pitchFamily="2" charset="2"/>
              <a:buChar char="Ø"/>
            </a:pPr>
            <a:r>
              <a:rPr lang="de-DE" err="1">
                <a:solidFill>
                  <a:srgbClr val="00254C"/>
                </a:solidFill>
              </a:rPr>
              <a:t>PrintBody</a:t>
            </a:r>
            <a:endParaRPr lang="de-CH">
              <a:solidFill>
                <a:srgbClr val="00254C"/>
              </a:solidFill>
            </a:endParaRPr>
          </a:p>
          <a:p>
            <a:pPr lvl="2">
              <a:buFont typeface="Wingdings" panose="05000000000000000000" pitchFamily="2" charset="2"/>
              <a:buChar char="Ø"/>
            </a:pPr>
            <a:r>
              <a:rPr lang="de-DE" sz="1600">
                <a:solidFill>
                  <a:srgbClr val="00254C"/>
                </a:solidFill>
              </a:rPr>
              <a:t>Feld wird im Detailbereich gedruckt</a:t>
            </a:r>
            <a:r>
              <a:rPr lang="de-DE" sz="1867">
                <a:solidFill>
                  <a:srgbClr val="00254C"/>
                </a:solidFill>
              </a:rPr>
              <a:t> </a:t>
            </a:r>
          </a:p>
          <a:p>
            <a:pPr marL="241294" lvl="2" indent="0">
              <a:buNone/>
            </a:pPr>
            <a:endParaRPr lang="de-CH" sz="1867">
              <a:solidFill>
                <a:srgbClr val="00254C"/>
              </a:solidFill>
            </a:endParaRPr>
          </a:p>
          <a:p>
            <a:pPr lvl="1">
              <a:buFont typeface="Wingdings" panose="05000000000000000000" pitchFamily="2" charset="2"/>
              <a:buChar char="Ø"/>
            </a:pPr>
            <a:r>
              <a:rPr lang="de-DE" err="1">
                <a:solidFill>
                  <a:srgbClr val="00254C"/>
                </a:solidFill>
              </a:rPr>
              <a:t>SortHead</a:t>
            </a:r>
            <a:endParaRPr lang="de-DE">
              <a:solidFill>
                <a:srgbClr val="00254C"/>
              </a:solidFill>
            </a:endParaRPr>
          </a:p>
          <a:p>
            <a:pPr lvl="2">
              <a:buFont typeface="Wingdings" panose="05000000000000000000" pitchFamily="2" charset="2"/>
              <a:buChar char="Ø"/>
            </a:pPr>
            <a:r>
              <a:rPr lang="de-DE" sz="1600">
                <a:solidFill>
                  <a:srgbClr val="00254C"/>
                </a:solidFill>
              </a:rPr>
              <a:t>Sortierreihenfolge der Felder im Kopfbereich</a:t>
            </a:r>
            <a:endParaRPr lang="de-CH" sz="1600">
              <a:solidFill>
                <a:srgbClr val="00254C"/>
              </a:solidFill>
            </a:endParaRPr>
          </a:p>
          <a:p>
            <a:pPr lvl="2">
              <a:buFont typeface="Wingdings" panose="05000000000000000000" pitchFamily="2" charset="2"/>
              <a:buChar char="Ø"/>
            </a:pPr>
            <a:endParaRPr lang="de-DE" sz="1867">
              <a:solidFill>
                <a:srgbClr val="00254C"/>
              </a:solidFill>
            </a:endParaRPr>
          </a:p>
          <a:p>
            <a:pPr lvl="1">
              <a:buFont typeface="Wingdings" panose="05000000000000000000" pitchFamily="2" charset="2"/>
              <a:buChar char="Ø"/>
            </a:pPr>
            <a:r>
              <a:rPr lang="de-DE">
                <a:solidFill>
                  <a:srgbClr val="00254C"/>
                </a:solidFill>
              </a:rPr>
              <a:t> </a:t>
            </a:r>
            <a:r>
              <a:rPr lang="de-DE" err="1">
                <a:solidFill>
                  <a:srgbClr val="00254C"/>
                </a:solidFill>
              </a:rPr>
              <a:t>SortBody</a:t>
            </a:r>
            <a:endParaRPr lang="de-DE">
              <a:solidFill>
                <a:srgbClr val="00254C"/>
              </a:solidFill>
            </a:endParaRPr>
          </a:p>
          <a:p>
            <a:pPr lvl="2">
              <a:buFont typeface="Wingdings" panose="05000000000000000000" pitchFamily="2" charset="2"/>
              <a:buChar char="Ø"/>
            </a:pPr>
            <a:r>
              <a:rPr lang="de-DE" sz="1600">
                <a:solidFill>
                  <a:srgbClr val="00254C"/>
                </a:solidFill>
              </a:rPr>
              <a:t>Sortierreihenfolge der Felder im Detailbereich / General Data</a:t>
            </a:r>
            <a:endParaRPr lang="de-CH" sz="1600">
              <a:solidFill>
                <a:srgbClr val="00254C"/>
              </a:solidFill>
            </a:endParaRPr>
          </a:p>
          <a:p>
            <a:pPr marL="241294" lvl="2" indent="0">
              <a:buNone/>
            </a:pPr>
            <a:endParaRPr lang="de-DE" sz="1867">
              <a:solidFill>
                <a:srgbClr val="00254C"/>
              </a:solidFill>
            </a:endParaRPr>
          </a:p>
          <a:p>
            <a:pPr lvl="2"/>
            <a:endParaRPr lang="de-CH" sz="1867">
              <a:solidFill>
                <a:srgbClr val="00254C"/>
              </a:solidFill>
            </a:endParaRPr>
          </a:p>
          <a:p>
            <a:endParaRPr lang="de-CH">
              <a:solidFill>
                <a:srgbClr val="00254C"/>
              </a:solidFill>
            </a:endParaRPr>
          </a:p>
        </p:txBody>
      </p:sp>
    </p:spTree>
    <p:extLst>
      <p:ext uri="{BB962C8B-B14F-4D97-AF65-F5344CB8AC3E}">
        <p14:creationId xmlns:p14="http://schemas.microsoft.com/office/powerpoint/2010/main" val="8128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74FE54E8-925C-4FB7-B9C5-63DEDFFA62F1}"/>
              </a:ext>
            </a:extLst>
          </p:cNvPr>
          <p:cNvSpPr txBox="1"/>
          <p:nvPr/>
        </p:nvSpPr>
        <p:spPr>
          <a:xfrm>
            <a:off x="2063552" y="68627"/>
            <a:ext cx="1528752" cy="400110"/>
          </a:xfrm>
          <a:prstGeom prst="rect">
            <a:avLst/>
          </a:prstGeom>
          <a:noFill/>
        </p:spPr>
        <p:txBody>
          <a:bodyPr wrap="none" rtlCol="0">
            <a:spAutoFit/>
          </a:bodyPr>
          <a:lstStyle/>
          <a:p>
            <a:r>
              <a:rPr lang="de-DE" sz="2000" b="1">
                <a:solidFill>
                  <a:schemeClr val="bg1"/>
                </a:solidFill>
                <a:latin typeface="Segoe UI"/>
                <a:cs typeface="Segoe UI"/>
              </a:rPr>
              <a:t>Einführung</a:t>
            </a:r>
          </a:p>
        </p:txBody>
      </p:sp>
      <p:sp>
        <p:nvSpPr>
          <p:cNvPr id="4" name="Rechteck 3">
            <a:extLst>
              <a:ext uri="{FF2B5EF4-FFF2-40B4-BE49-F238E27FC236}">
                <a16:creationId xmlns:a16="http://schemas.microsoft.com/office/drawing/2014/main" id="{D73A406D-4692-4C93-AECF-60FAD6237E10}"/>
              </a:ext>
            </a:extLst>
          </p:cNvPr>
          <p:cNvSpPr/>
          <p:nvPr/>
        </p:nvSpPr>
        <p:spPr>
          <a:xfrm>
            <a:off x="960000" y="1200000"/>
            <a:ext cx="6096000" cy="1528945"/>
          </a:xfrm>
          <a:prstGeom prst="rect">
            <a:avLst/>
          </a:prstGeom>
        </p:spPr>
        <p:txBody>
          <a:bodyPr wrap="square">
            <a:spAutoFit/>
          </a:bodyPr>
          <a:lstStyle/>
          <a:p>
            <a:r>
              <a:rPr lang="de-DE" sz="1867" b="1" dirty="0">
                <a:solidFill>
                  <a:srgbClr val="00254C"/>
                </a:solidFill>
                <a:latin typeface="Segoe UI"/>
                <a:cs typeface="Segoe UI"/>
              </a:rPr>
              <a:t>UDI Transaktionen</a:t>
            </a:r>
          </a:p>
          <a:p>
            <a:endParaRPr lang="de-DE" sz="1867" dirty="0">
              <a:solidFill>
                <a:srgbClr val="00254C"/>
              </a:solidFill>
              <a:latin typeface="Segoe UI"/>
              <a:cs typeface="Segoe UI"/>
            </a:endParaRPr>
          </a:p>
          <a:p>
            <a:r>
              <a:rPr lang="de-DE" sz="1867" dirty="0">
                <a:solidFill>
                  <a:srgbClr val="00254C"/>
                </a:solidFill>
                <a:latin typeface="Segoe UI"/>
                <a:cs typeface="Segoe UI"/>
              </a:rPr>
              <a:t>Zu dieser Kategorie gehören alle Programme, in denen Sie die UDI Attribute pflegen, auswerten, freigeben und exportieren können.</a:t>
            </a:r>
            <a:endParaRPr lang="de-CH" sz="1867" dirty="0">
              <a:solidFill>
                <a:srgbClr val="00254C"/>
              </a:solidFill>
              <a:latin typeface="Segoe UI"/>
              <a:cs typeface="Segoe UI"/>
            </a:endParaRPr>
          </a:p>
        </p:txBody>
      </p:sp>
      <p:pic>
        <p:nvPicPr>
          <p:cNvPr id="5" name="Grafik 4">
            <a:extLst>
              <a:ext uri="{FF2B5EF4-FFF2-40B4-BE49-F238E27FC236}">
                <a16:creationId xmlns:a16="http://schemas.microsoft.com/office/drawing/2014/main" id="{5908E849-45D2-4D01-A5A8-6BC47D915BC8}"/>
              </a:ext>
            </a:extLst>
          </p:cNvPr>
          <p:cNvPicPr>
            <a:picLocks noChangeAspect="1"/>
          </p:cNvPicPr>
          <p:nvPr/>
        </p:nvPicPr>
        <p:blipFill>
          <a:blip r:embed="rId2"/>
          <a:stretch>
            <a:fillRect/>
          </a:stretch>
        </p:blipFill>
        <p:spPr>
          <a:xfrm>
            <a:off x="8303861" y="1200000"/>
            <a:ext cx="3458936" cy="4917299"/>
          </a:xfrm>
          <a:prstGeom prst="rect">
            <a:avLst/>
          </a:prstGeom>
        </p:spPr>
      </p:pic>
      <p:sp>
        <p:nvSpPr>
          <p:cNvPr id="6" name="Rechteck 5">
            <a:extLst>
              <a:ext uri="{FF2B5EF4-FFF2-40B4-BE49-F238E27FC236}">
                <a16:creationId xmlns:a16="http://schemas.microsoft.com/office/drawing/2014/main" id="{91FE1365-02EC-49AA-BDDA-1F34E189AD38}"/>
              </a:ext>
            </a:extLst>
          </p:cNvPr>
          <p:cNvSpPr/>
          <p:nvPr/>
        </p:nvSpPr>
        <p:spPr>
          <a:xfrm>
            <a:off x="8303861" y="4389107"/>
            <a:ext cx="3458936" cy="1728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612445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7315B43E-8EDB-475B-A9A1-5F9B9482CAFF}"/>
              </a:ext>
            </a:extLst>
          </p:cNvPr>
          <p:cNvSpPr>
            <a:spLocks noGrp="1"/>
          </p:cNvSpPr>
          <p:nvPr>
            <p:ph sz="quarter" idx="19"/>
          </p:nvPr>
        </p:nvSpPr>
        <p:spPr>
          <a:xfrm>
            <a:off x="1007435" y="1220755"/>
            <a:ext cx="9313035" cy="4826600"/>
          </a:xfrm>
        </p:spPr>
        <p:txBody>
          <a:bodyPr>
            <a:normAutofit/>
          </a:bodyPr>
          <a:lstStyle/>
          <a:p>
            <a:r>
              <a:rPr lang="en-US" b="1" dirty="0">
                <a:solidFill>
                  <a:srgbClr val="00254C"/>
                </a:solidFill>
              </a:rPr>
              <a:t>UDI </a:t>
            </a:r>
            <a:r>
              <a:rPr lang="de-CH" b="1" dirty="0">
                <a:solidFill>
                  <a:srgbClr val="00254C"/>
                </a:solidFill>
              </a:rPr>
              <a:t>Zustandsprotokoll Druckeinstellungen</a:t>
            </a:r>
          </a:p>
          <a:p>
            <a:endParaRPr lang="de-CH" b="1" dirty="0">
              <a:solidFill>
                <a:srgbClr val="00254C"/>
              </a:solidFill>
            </a:endParaRPr>
          </a:p>
          <a:p>
            <a:r>
              <a:rPr lang="de-CH" dirty="0">
                <a:solidFill>
                  <a:srgbClr val="00254C"/>
                </a:solidFill>
              </a:rPr>
              <a:t>Aufgabe:	Testen Sie den Druck und konfigurieren Sie das UDI Protokoll nach Ihren 		Bedürfnissen.</a:t>
            </a:r>
          </a:p>
          <a:p>
            <a:endParaRPr lang="de-CH" dirty="0">
              <a:solidFill>
                <a:srgbClr val="00254C"/>
              </a:solidFill>
            </a:endParaRPr>
          </a:p>
          <a:p>
            <a:endParaRPr lang="de-CH" dirty="0">
              <a:solidFill>
                <a:srgbClr val="00254C"/>
              </a:solidFill>
            </a:endParaRPr>
          </a:p>
          <a:p>
            <a:r>
              <a:rPr lang="de-CH" dirty="0">
                <a:solidFill>
                  <a:srgbClr val="00254C"/>
                </a:solidFill>
              </a:rPr>
              <a:t>Transaktionscode:	/UDI/US_UDI_PRT_SETT</a:t>
            </a:r>
          </a:p>
          <a:p>
            <a:r>
              <a:rPr lang="de-CH" dirty="0">
                <a:solidFill>
                  <a:srgbClr val="00254C"/>
                </a:solidFill>
              </a:rPr>
              <a:t>			</a:t>
            </a:r>
            <a:r>
              <a:rPr lang="de-CH" dirty="0">
                <a:solidFill>
                  <a:srgbClr val="FF0000"/>
                </a:solidFill>
              </a:rPr>
              <a:t>/UDI/US_UDI_DATA </a:t>
            </a:r>
          </a:p>
          <a:p>
            <a:endParaRPr lang="de-CH" dirty="0">
              <a:solidFill>
                <a:srgbClr val="00254C"/>
              </a:solidFill>
            </a:endParaRPr>
          </a:p>
          <a:p>
            <a:endParaRPr lang="de-CH" dirty="0">
              <a:solidFill>
                <a:srgbClr val="00254C"/>
              </a:solidFill>
            </a:endParaRPr>
          </a:p>
          <a:p>
            <a:endParaRPr lang="de-CH" dirty="0">
              <a:solidFill>
                <a:srgbClr val="00254C"/>
              </a:solidFill>
            </a:endParaRPr>
          </a:p>
        </p:txBody>
      </p:sp>
      <p:pic>
        <p:nvPicPr>
          <p:cNvPr id="5" name="Grafik 4" descr="Bleistift">
            <a:extLst>
              <a:ext uri="{FF2B5EF4-FFF2-40B4-BE49-F238E27FC236}">
                <a16:creationId xmlns:a16="http://schemas.microsoft.com/office/drawing/2014/main" id="{737CA7BA-0789-4DF7-9C27-4788A58DD8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459" y="1091208"/>
            <a:ext cx="1219200" cy="1219200"/>
          </a:xfrm>
          <a:prstGeom prst="rect">
            <a:avLst/>
          </a:prstGeom>
        </p:spPr>
      </p:pic>
    </p:spTree>
    <p:extLst>
      <p:ext uri="{BB962C8B-B14F-4D97-AF65-F5344CB8AC3E}">
        <p14:creationId xmlns:p14="http://schemas.microsoft.com/office/powerpoint/2010/main" val="2381243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Berechtigungsaktivitäten</a:t>
            </a:r>
          </a:p>
          <a:p>
            <a:endParaRPr lang="de-CH">
              <a:solidFill>
                <a:srgbClr val="00254C"/>
              </a:solidFill>
            </a:endParaRPr>
          </a:p>
          <a:p>
            <a:r>
              <a:rPr lang="de-DE">
                <a:solidFill>
                  <a:srgbClr val="00254C"/>
                </a:solidFill>
              </a:rPr>
              <a:t>Die Aktivitäten der Berechtigungen werden in dieser Tabelle hinterlegt. Grundsätzlich werden diese Einstellungen mit dem UDI Modul mit ausgeliefert. Das dazugehörige Berechtigungsobjekt „/UDI/USUDI“ kann in die entsprechenden Benutzerrollen eingepflegt werden.</a:t>
            </a:r>
          </a:p>
          <a:p>
            <a:endParaRPr lang="de-DE">
              <a:solidFill>
                <a:srgbClr val="00254C"/>
              </a:solidFill>
            </a:endParaRPr>
          </a:p>
          <a:p>
            <a:r>
              <a:rPr lang="de-DE">
                <a:solidFill>
                  <a:srgbClr val="00254C"/>
                </a:solidFill>
              </a:rPr>
              <a:t>Mehr zu diesem Thema im Punkt UDI Abteilungen für Freigabe einstellen.</a:t>
            </a:r>
            <a:endParaRPr lang="de-CH">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2075749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Berechtigungsaktivitäten</a:t>
            </a:r>
          </a:p>
        </p:txBody>
      </p:sp>
      <p:pic>
        <p:nvPicPr>
          <p:cNvPr id="4" name="Grafik 3">
            <a:extLst>
              <a:ext uri="{FF2B5EF4-FFF2-40B4-BE49-F238E27FC236}">
                <a16:creationId xmlns:a16="http://schemas.microsoft.com/office/drawing/2014/main" id="{928A40B2-B6A2-4B06-9A4D-D7B5ACCA5D2B}"/>
              </a:ext>
            </a:extLst>
          </p:cNvPr>
          <p:cNvPicPr>
            <a:picLocks noChangeAspect="1"/>
          </p:cNvPicPr>
          <p:nvPr/>
        </p:nvPicPr>
        <p:blipFill>
          <a:blip r:embed="rId2"/>
          <a:stretch>
            <a:fillRect/>
          </a:stretch>
        </p:blipFill>
        <p:spPr>
          <a:xfrm>
            <a:off x="1103445" y="1796821"/>
            <a:ext cx="3216000" cy="1115145"/>
          </a:xfrm>
          <a:prstGeom prst="rect">
            <a:avLst/>
          </a:prstGeom>
        </p:spPr>
      </p:pic>
      <p:sp>
        <p:nvSpPr>
          <p:cNvPr id="5" name="Rechteck 4">
            <a:extLst>
              <a:ext uri="{FF2B5EF4-FFF2-40B4-BE49-F238E27FC236}">
                <a16:creationId xmlns:a16="http://schemas.microsoft.com/office/drawing/2014/main" id="{89427D25-0E8E-4DF4-9FFE-6ADFFA522321}"/>
              </a:ext>
            </a:extLst>
          </p:cNvPr>
          <p:cNvSpPr/>
          <p:nvPr/>
        </p:nvSpPr>
        <p:spPr>
          <a:xfrm>
            <a:off x="1124649" y="2305658"/>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5CFBAA3D-E552-4002-8E9A-3407DBC08546}"/>
              </a:ext>
            </a:extLst>
          </p:cNvPr>
          <p:cNvPicPr>
            <a:picLocks noChangeAspect="1"/>
          </p:cNvPicPr>
          <p:nvPr/>
        </p:nvPicPr>
        <p:blipFill>
          <a:blip r:embed="rId3"/>
          <a:stretch>
            <a:fillRect/>
          </a:stretch>
        </p:blipFill>
        <p:spPr>
          <a:xfrm>
            <a:off x="5231904" y="1791453"/>
            <a:ext cx="4804064" cy="4470788"/>
          </a:xfrm>
          <a:prstGeom prst="rect">
            <a:avLst/>
          </a:prstGeom>
        </p:spPr>
      </p:pic>
    </p:spTree>
    <p:extLst>
      <p:ext uri="{BB962C8B-B14F-4D97-AF65-F5344CB8AC3E}">
        <p14:creationId xmlns:p14="http://schemas.microsoft.com/office/powerpoint/2010/main" val="2920604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9" name="Inhaltsplatzhalter 6">
            <a:extLst>
              <a:ext uri="{FF2B5EF4-FFF2-40B4-BE49-F238E27FC236}">
                <a16:creationId xmlns:a16="http://schemas.microsoft.com/office/drawing/2014/main" id="{1F2FFFD4-4403-47BD-8287-CC229CB674B9}"/>
              </a:ext>
            </a:extLst>
          </p:cNvPr>
          <p:cNvSpPr>
            <a:spLocks noGrp="1"/>
          </p:cNvSpPr>
          <p:nvPr>
            <p:ph sz="quarter" idx="19"/>
          </p:nvPr>
        </p:nvSpPr>
        <p:spPr>
          <a:xfrm>
            <a:off x="1210635" y="1423955"/>
            <a:ext cx="9313035" cy="4826600"/>
          </a:xfrm>
        </p:spPr>
        <p:txBody>
          <a:bodyPr>
            <a:normAutofit/>
          </a:bodyPr>
          <a:lstStyle/>
          <a:p>
            <a:r>
              <a:rPr lang="en-US" b="1" dirty="0">
                <a:solidFill>
                  <a:srgbClr val="00254C"/>
                </a:solidFill>
              </a:rPr>
              <a:t>UDI </a:t>
            </a:r>
            <a:r>
              <a:rPr lang="de-DE" b="1" dirty="0">
                <a:solidFill>
                  <a:srgbClr val="00254C"/>
                </a:solidFill>
              </a:rPr>
              <a:t>Berechtigungsaktivitäten</a:t>
            </a:r>
            <a:endParaRPr lang="de-CH" b="1" dirty="0">
              <a:solidFill>
                <a:srgbClr val="00254C"/>
              </a:solidFill>
            </a:endParaRPr>
          </a:p>
          <a:p>
            <a:endParaRPr lang="de-CH" b="1" dirty="0">
              <a:solidFill>
                <a:srgbClr val="00254C"/>
              </a:solidFill>
            </a:endParaRPr>
          </a:p>
          <a:p>
            <a:r>
              <a:rPr lang="de-CH" dirty="0">
                <a:solidFill>
                  <a:srgbClr val="00254C"/>
                </a:solidFill>
              </a:rPr>
              <a:t>Aufgabe:	Studieren Sie die Berechtigungsaktivitäten und merken Sie sich die 			Aktivität 81, 82, 83 für später. </a:t>
            </a:r>
          </a:p>
          <a:p>
            <a:endParaRPr lang="de-CH" dirty="0">
              <a:solidFill>
                <a:srgbClr val="00254C"/>
              </a:solidFill>
            </a:endParaRPr>
          </a:p>
          <a:p>
            <a:endParaRPr lang="de-CH" dirty="0">
              <a:solidFill>
                <a:srgbClr val="00254C"/>
              </a:solidFill>
            </a:endParaRPr>
          </a:p>
          <a:p>
            <a:r>
              <a:rPr lang="de-CH" dirty="0">
                <a:solidFill>
                  <a:srgbClr val="00254C"/>
                </a:solidFill>
              </a:rPr>
              <a:t>Transaktionscode: /UDI/US_UDI_AUTH </a:t>
            </a:r>
          </a:p>
          <a:p>
            <a:endParaRPr lang="de-CH" dirty="0">
              <a:solidFill>
                <a:srgbClr val="00254C"/>
              </a:solidFill>
            </a:endParaRPr>
          </a:p>
          <a:p>
            <a:endParaRPr lang="de-CH" dirty="0">
              <a:solidFill>
                <a:srgbClr val="00254C"/>
              </a:solidFill>
            </a:endParaRPr>
          </a:p>
        </p:txBody>
      </p:sp>
      <p:pic>
        <p:nvPicPr>
          <p:cNvPr id="11" name="Grafik 10" descr="Bleistift">
            <a:extLst>
              <a:ext uri="{FF2B5EF4-FFF2-40B4-BE49-F238E27FC236}">
                <a16:creationId xmlns:a16="http://schemas.microsoft.com/office/drawing/2014/main" id="{1DAD211A-620B-4C6B-B5A1-84E484B76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14451335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lnSpcReduction="10000"/>
          </a:bodyPr>
          <a:lstStyle/>
          <a:p>
            <a:r>
              <a:rPr lang="de-CH" b="1">
                <a:solidFill>
                  <a:srgbClr val="00254C"/>
                </a:solidFill>
              </a:rPr>
              <a:t>UDI Online Funktionen konfigurieren</a:t>
            </a:r>
          </a:p>
          <a:p>
            <a:endParaRPr lang="de-CH">
              <a:solidFill>
                <a:srgbClr val="00254C"/>
              </a:solidFill>
            </a:endParaRPr>
          </a:p>
          <a:p>
            <a:r>
              <a:rPr lang="de-DE">
                <a:solidFill>
                  <a:srgbClr val="00254C"/>
                </a:solidFill>
              </a:rPr>
              <a:t>Diese Konfiguration ist notwendig, um mit dem UDI Webserver der Europe IT Consulting GmbH zu kommunizieren. </a:t>
            </a:r>
            <a:endParaRPr lang="de-CH">
              <a:solidFill>
                <a:srgbClr val="00254C"/>
              </a:solidFill>
            </a:endParaRPr>
          </a:p>
          <a:p>
            <a:r>
              <a:rPr lang="de-DE">
                <a:solidFill>
                  <a:srgbClr val="00254C"/>
                </a:solidFill>
              </a:rPr>
              <a:t>Es gibt drei Funktionen, die abhängig von der Konfiguration sind:</a:t>
            </a:r>
            <a:endParaRPr lang="de-CH">
              <a:solidFill>
                <a:srgbClr val="00254C"/>
              </a:solidFill>
            </a:endParaRPr>
          </a:p>
          <a:p>
            <a:r>
              <a:rPr lang="de-DE">
                <a:solidFill>
                  <a:srgbClr val="00254C"/>
                </a:solidFill>
              </a:rPr>
              <a:t> </a:t>
            </a:r>
            <a:endParaRPr lang="de-CH">
              <a:solidFill>
                <a:srgbClr val="00254C"/>
              </a:solidFill>
            </a:endParaRPr>
          </a:p>
          <a:p>
            <a:pPr marL="380990" lvl="3" indent="-380990" defTabSz="685783">
              <a:spcBef>
                <a:spcPts val="751"/>
              </a:spcBef>
              <a:buFont typeface="Wingdings" panose="05000000000000000000" pitchFamily="2" charset="2"/>
              <a:buChar char="Ø"/>
            </a:pPr>
            <a:r>
              <a:rPr lang="de-DE" sz="1867">
                <a:solidFill>
                  <a:srgbClr val="00254C"/>
                </a:solidFill>
              </a:rPr>
              <a:t>UDI Status Abfrage der Datenübertragungsverarbeitung</a:t>
            </a:r>
            <a:endParaRPr lang="de-CH" sz="1867">
              <a:solidFill>
                <a:srgbClr val="00254C"/>
              </a:solidFill>
            </a:endParaRPr>
          </a:p>
          <a:p>
            <a:pPr marL="380990" lvl="3" indent="-380990" defTabSz="685783">
              <a:spcBef>
                <a:spcPts val="751"/>
              </a:spcBef>
              <a:buFont typeface="Wingdings" panose="05000000000000000000" pitchFamily="2" charset="2"/>
              <a:buChar char="Ø"/>
            </a:pPr>
            <a:r>
              <a:rPr lang="de-DE" sz="1867">
                <a:solidFill>
                  <a:srgbClr val="00254C"/>
                </a:solidFill>
              </a:rPr>
              <a:t>GUDID Status Abfrage des Zustandes auf der GUDID</a:t>
            </a:r>
            <a:endParaRPr lang="de-CH" sz="1867">
              <a:solidFill>
                <a:srgbClr val="00254C"/>
              </a:solidFill>
            </a:endParaRPr>
          </a:p>
          <a:p>
            <a:pPr marL="380990" lvl="3" indent="-380990" defTabSz="685783">
              <a:spcBef>
                <a:spcPts val="751"/>
              </a:spcBef>
              <a:buFont typeface="Wingdings" panose="05000000000000000000" pitchFamily="2" charset="2"/>
              <a:buChar char="Ø"/>
            </a:pPr>
            <a:r>
              <a:rPr lang="de-DE" sz="1867">
                <a:solidFill>
                  <a:srgbClr val="00254C"/>
                </a:solidFill>
              </a:rPr>
              <a:t>Datenübertragung auf den Europe IT Consulting Webserver</a:t>
            </a:r>
            <a:endParaRPr lang="de-CH" sz="1867">
              <a:solidFill>
                <a:srgbClr val="00254C"/>
              </a:solidFill>
            </a:endParaRPr>
          </a:p>
          <a:p>
            <a:r>
              <a:rPr lang="de-DE">
                <a:solidFill>
                  <a:srgbClr val="00254C"/>
                </a:solidFill>
              </a:rPr>
              <a:t> </a:t>
            </a:r>
            <a:endParaRPr lang="de-CH">
              <a:solidFill>
                <a:srgbClr val="00254C"/>
              </a:solidFill>
            </a:endParaRPr>
          </a:p>
          <a:p>
            <a:r>
              <a:rPr lang="de-DE">
                <a:solidFill>
                  <a:srgbClr val="00254C"/>
                </a:solidFill>
              </a:rPr>
              <a:t>Die Konfiguration für die Datenübertragung auf unseren Webserver ist nur notwendig, wenn Sie die Dienstleistung der Datenübertragung zur GUDID über Europe IT Consulting GmbH durchführen lassen.</a:t>
            </a:r>
            <a:endParaRPr lang="de-CH">
              <a:solidFill>
                <a:srgbClr val="00254C"/>
              </a:solidFill>
            </a:endParaRPr>
          </a:p>
          <a:p>
            <a:r>
              <a:rPr lang="de-DE">
                <a:solidFill>
                  <a:srgbClr val="00254C"/>
                </a:solidFill>
              </a:rPr>
              <a:t>Sollten Sie die Datenübertragung selbst organisieren, so können Sie den Eintrag mit dem Parameternamen „RFC_UDI_UPLOAD“ auslassen.</a:t>
            </a:r>
            <a:endParaRPr lang="de-CH">
              <a:solidFill>
                <a:srgbClr val="00254C"/>
              </a:solidFill>
            </a:endParaRPr>
          </a:p>
          <a:p>
            <a:endParaRPr lang="de-CH">
              <a:solidFill>
                <a:srgbClr val="00254C"/>
              </a:solidFill>
            </a:endParaRPr>
          </a:p>
          <a:p>
            <a:pPr marL="380990" indent="-380990">
              <a:buFont typeface="Wingdings" panose="05000000000000000000" pitchFamily="2" charset="2"/>
              <a:buChar char="Ø"/>
            </a:pPr>
            <a:endParaRPr lang="de-CH">
              <a:solidFill>
                <a:srgbClr val="00254C"/>
              </a:solidFill>
            </a:endParaRPr>
          </a:p>
        </p:txBody>
      </p:sp>
    </p:spTree>
    <p:extLst>
      <p:ext uri="{BB962C8B-B14F-4D97-AF65-F5344CB8AC3E}">
        <p14:creationId xmlns:p14="http://schemas.microsoft.com/office/powerpoint/2010/main" val="980853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Online Funktionen konfigurieren</a:t>
            </a:r>
          </a:p>
          <a:p>
            <a:endParaRPr lang="de-CH">
              <a:solidFill>
                <a:srgbClr val="00254C"/>
              </a:solidFill>
            </a:endParaRPr>
          </a:p>
          <a:p>
            <a:pPr marL="380990" indent="-380990">
              <a:buFont typeface="Wingdings" panose="05000000000000000000" pitchFamily="2" charset="2"/>
              <a:buChar char="Ø"/>
            </a:pPr>
            <a:endParaRPr lang="de-CH">
              <a:solidFill>
                <a:srgbClr val="00254C"/>
              </a:solidFill>
            </a:endParaRPr>
          </a:p>
        </p:txBody>
      </p:sp>
      <p:graphicFrame>
        <p:nvGraphicFramePr>
          <p:cNvPr id="2" name="Tabelle 1">
            <a:extLst>
              <a:ext uri="{FF2B5EF4-FFF2-40B4-BE49-F238E27FC236}">
                <a16:creationId xmlns:a16="http://schemas.microsoft.com/office/drawing/2014/main" id="{FC5D5A1B-3D39-4FF4-9CD6-CB28993B1806}"/>
              </a:ext>
            </a:extLst>
          </p:cNvPr>
          <p:cNvGraphicFramePr>
            <a:graphicFrameLocks noGrp="1"/>
          </p:cNvGraphicFramePr>
          <p:nvPr/>
        </p:nvGraphicFramePr>
        <p:xfrm>
          <a:off x="1007435" y="3236979"/>
          <a:ext cx="10081119" cy="3255212"/>
        </p:xfrm>
        <a:graphic>
          <a:graphicData uri="http://schemas.openxmlformats.org/drawingml/2006/table">
            <a:tbl>
              <a:tblPr firstRow="1" firstCol="1" bandRow="1">
                <a:tableStyleId>{5C22544A-7EE6-4342-B048-85BDC9FD1C3A}</a:tableStyleId>
              </a:tblPr>
              <a:tblGrid>
                <a:gridCol w="1426776">
                  <a:extLst>
                    <a:ext uri="{9D8B030D-6E8A-4147-A177-3AD203B41FA5}">
                      <a16:colId xmlns:a16="http://schemas.microsoft.com/office/drawing/2014/main" val="3966843501"/>
                    </a:ext>
                  </a:extLst>
                </a:gridCol>
                <a:gridCol w="2880643">
                  <a:extLst>
                    <a:ext uri="{9D8B030D-6E8A-4147-A177-3AD203B41FA5}">
                      <a16:colId xmlns:a16="http://schemas.microsoft.com/office/drawing/2014/main" val="3699057694"/>
                    </a:ext>
                  </a:extLst>
                </a:gridCol>
                <a:gridCol w="2239496">
                  <a:extLst>
                    <a:ext uri="{9D8B030D-6E8A-4147-A177-3AD203B41FA5}">
                      <a16:colId xmlns:a16="http://schemas.microsoft.com/office/drawing/2014/main" val="1471634644"/>
                    </a:ext>
                  </a:extLst>
                </a:gridCol>
                <a:gridCol w="3534204">
                  <a:extLst>
                    <a:ext uri="{9D8B030D-6E8A-4147-A177-3AD203B41FA5}">
                      <a16:colId xmlns:a16="http://schemas.microsoft.com/office/drawing/2014/main" val="2740640087"/>
                    </a:ext>
                  </a:extLst>
                </a:gridCol>
              </a:tblGrid>
              <a:tr h="349275">
                <a:tc>
                  <a:txBody>
                    <a:bodyPr/>
                    <a:lstStyle/>
                    <a:p>
                      <a:pPr marL="17145">
                        <a:lnSpc>
                          <a:spcPct val="107000"/>
                        </a:lnSpc>
                        <a:spcAft>
                          <a:spcPts val="0"/>
                        </a:spcAft>
                      </a:pPr>
                      <a:r>
                        <a:rPr lang="de-DE" sz="1900" b="1">
                          <a:effectLst/>
                          <a:latin typeface="Segoe UI" panose="020B0502040204020203" pitchFamily="34" charset="0"/>
                          <a:cs typeface="Segoe UI" panose="020B0502040204020203" pitchFamily="34" charset="0"/>
                        </a:rPr>
                        <a:t>Behörde</a:t>
                      </a:r>
                      <a:endParaRPr lang="de-CH" sz="1900" b="1">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b="1" dirty="0">
                          <a:effectLst/>
                          <a:latin typeface="Segoe UI" panose="020B0502040204020203" pitchFamily="34" charset="0"/>
                          <a:cs typeface="Segoe UI" panose="020B0502040204020203" pitchFamily="34" charset="0"/>
                        </a:rPr>
                        <a:t>Parametername</a:t>
                      </a:r>
                      <a:endParaRPr lang="de-CH" sz="1900" b="1" dirty="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b="1">
                          <a:effectLst/>
                          <a:latin typeface="Segoe UI" panose="020B0502040204020203" pitchFamily="34" charset="0"/>
                          <a:cs typeface="Segoe UI" panose="020B0502040204020203" pitchFamily="34" charset="0"/>
                        </a:rPr>
                        <a:t>Parameterwert</a:t>
                      </a:r>
                      <a:endParaRPr lang="de-CH" sz="1900" b="1">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b="1">
                          <a:effectLst/>
                          <a:latin typeface="Segoe UI" panose="020B0502040204020203" pitchFamily="34" charset="0"/>
                          <a:cs typeface="Segoe UI" panose="020B0502040204020203" pitchFamily="34" charset="0"/>
                        </a:rPr>
                        <a:t>Erläuterung</a:t>
                      </a:r>
                      <a:endParaRPr lang="de-CH" sz="1900" b="1">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3117037570"/>
                  </a:ext>
                </a:extLst>
              </a:tr>
              <a:tr h="377021">
                <a:tc>
                  <a:txBody>
                    <a:bodyPr/>
                    <a:lstStyle/>
                    <a:p>
                      <a:pPr marL="17145">
                        <a:lnSpc>
                          <a:spcPct val="107000"/>
                        </a:lnSpc>
                        <a:spcAft>
                          <a:spcPts val="0"/>
                        </a:spcAft>
                      </a:pPr>
                      <a:r>
                        <a:rPr lang="de-DE" sz="1500">
                          <a:effectLst/>
                          <a:latin typeface="Segoe UI" panose="020B0502040204020203" pitchFamily="34" charset="0"/>
                          <a:cs typeface="Segoe UI" panose="020B0502040204020203" pitchFamily="34" charset="0"/>
                        </a:rPr>
                        <a:t>FDA</a:t>
                      </a:r>
                      <a:endParaRPr lang="de-CH" sz="15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en-US" sz="1500">
                          <a:solidFill>
                            <a:srgbClr val="00254C"/>
                          </a:solidFill>
                          <a:effectLst/>
                          <a:latin typeface="Segoe UI" panose="020B0502040204020203" pitchFamily="34" charset="0"/>
                          <a:cs typeface="Segoe UI" panose="020B0502040204020203" pitchFamily="34" charset="0"/>
                        </a:rPr>
                        <a:t>KUNDENID</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err="1">
                          <a:solidFill>
                            <a:srgbClr val="00254C"/>
                          </a:solidFill>
                          <a:effectLst/>
                          <a:latin typeface="Segoe UI" panose="020B0502040204020203" pitchFamily="34" charset="0"/>
                          <a:cs typeface="Segoe UI" panose="020B0502040204020203" pitchFamily="34" charset="0"/>
                        </a:rPr>
                        <a:t>IhreKundenID</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200">
                          <a:solidFill>
                            <a:srgbClr val="00254C"/>
                          </a:solidFill>
                          <a:effectLst/>
                          <a:latin typeface="Segoe UI" panose="020B0502040204020203" pitchFamily="34" charset="0"/>
                          <a:cs typeface="Segoe UI" panose="020B0502040204020203" pitchFamily="34" charset="0"/>
                        </a:rPr>
                        <a:t>Ihre KundenID bekommen sie von uns (Europe IT Consulting GmbH)</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772727695"/>
                  </a:ext>
                </a:extLst>
              </a:tr>
              <a:tr h="488837">
                <a:tc>
                  <a:txBody>
                    <a:bodyPr/>
                    <a:lstStyle/>
                    <a:p>
                      <a:pPr marL="17145">
                        <a:lnSpc>
                          <a:spcPct val="107000"/>
                        </a:lnSpc>
                        <a:spcAft>
                          <a:spcPts val="0"/>
                        </a:spcAft>
                      </a:pPr>
                      <a:r>
                        <a:rPr lang="de-DE" sz="1500">
                          <a:effectLst/>
                          <a:latin typeface="Segoe UI" panose="020B0502040204020203" pitchFamily="34" charset="0"/>
                          <a:cs typeface="Segoe UI" panose="020B0502040204020203" pitchFamily="34" charset="0"/>
                        </a:rPr>
                        <a:t>FDA</a:t>
                      </a:r>
                      <a:endParaRPr lang="de-CH" sz="15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en-US" sz="1500">
                          <a:solidFill>
                            <a:srgbClr val="00254C"/>
                          </a:solidFill>
                          <a:effectLst/>
                          <a:latin typeface="Segoe UI" panose="020B0502040204020203" pitchFamily="34" charset="0"/>
                          <a:cs typeface="Segoe UI" panose="020B0502040204020203" pitchFamily="34" charset="0"/>
                        </a:rPr>
                        <a:t>RFC_UDI_STATUS</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a:solidFill>
                            <a:srgbClr val="00254C"/>
                          </a:solidFill>
                          <a:effectLst/>
                          <a:latin typeface="Segoe UI" panose="020B0502040204020203" pitchFamily="34" charset="0"/>
                          <a:cs typeface="Segoe UI" panose="020B0502040204020203" pitchFamily="34" charset="0"/>
                        </a:rPr>
                        <a:t>UDI_STATUS</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200">
                          <a:solidFill>
                            <a:srgbClr val="00254C"/>
                          </a:solidFill>
                          <a:effectLst/>
                          <a:latin typeface="Segoe UI" panose="020B0502040204020203" pitchFamily="34" charset="0"/>
                          <a:cs typeface="Segoe UI" panose="020B0502040204020203" pitchFamily="34" charset="0"/>
                        </a:rPr>
                        <a:t>Eintrag in der SM59 mit dem Benutzer und Passwort. Diese werden Ihnen mitgeteilt</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3942756061"/>
                  </a:ext>
                </a:extLst>
              </a:tr>
              <a:tr h="488837">
                <a:tc>
                  <a:txBody>
                    <a:bodyPr/>
                    <a:lstStyle/>
                    <a:p>
                      <a:pPr marL="17145">
                        <a:lnSpc>
                          <a:spcPct val="107000"/>
                        </a:lnSpc>
                        <a:spcAft>
                          <a:spcPts val="0"/>
                        </a:spcAft>
                      </a:pPr>
                      <a:r>
                        <a:rPr lang="de-DE" sz="1500">
                          <a:effectLst/>
                          <a:latin typeface="Segoe UI" panose="020B0502040204020203" pitchFamily="34" charset="0"/>
                          <a:cs typeface="Segoe UI" panose="020B0502040204020203" pitchFamily="34" charset="0"/>
                        </a:rPr>
                        <a:t>FDA</a:t>
                      </a:r>
                      <a:endParaRPr lang="de-CH" sz="15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en-US" sz="1500">
                          <a:solidFill>
                            <a:srgbClr val="00254C"/>
                          </a:solidFill>
                          <a:effectLst/>
                          <a:latin typeface="Segoe UI" panose="020B0502040204020203" pitchFamily="34" charset="0"/>
                          <a:cs typeface="Segoe UI" panose="020B0502040204020203" pitchFamily="34" charset="0"/>
                        </a:rPr>
                        <a:t>RFC_UDI_UPLOAD</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a:solidFill>
                            <a:srgbClr val="00254C"/>
                          </a:solidFill>
                          <a:effectLst/>
                          <a:latin typeface="Segoe UI" panose="020B0502040204020203" pitchFamily="34" charset="0"/>
                          <a:cs typeface="Segoe UI" panose="020B0502040204020203" pitchFamily="34" charset="0"/>
                        </a:rPr>
                        <a:t>UDI_UPLOAD</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200">
                          <a:solidFill>
                            <a:srgbClr val="00254C"/>
                          </a:solidFill>
                          <a:effectLst/>
                          <a:latin typeface="Segoe UI" panose="020B0502040204020203" pitchFamily="34" charset="0"/>
                          <a:cs typeface="Segoe UI" panose="020B0502040204020203" pitchFamily="34" charset="0"/>
                        </a:rPr>
                        <a:t>Eintrag in der SM59 mit dem Benutzer und Passwort. Diese werden Ihnen mitgeteilt</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1285048690"/>
                  </a:ext>
                </a:extLst>
              </a:tr>
              <a:tr h="1483145">
                <a:tc>
                  <a:txBody>
                    <a:bodyPr/>
                    <a:lstStyle/>
                    <a:p>
                      <a:pPr marL="17145">
                        <a:lnSpc>
                          <a:spcPct val="107000"/>
                        </a:lnSpc>
                        <a:spcAft>
                          <a:spcPts val="0"/>
                        </a:spcAft>
                      </a:pPr>
                      <a:r>
                        <a:rPr lang="de-DE" sz="1500">
                          <a:effectLst/>
                          <a:latin typeface="Segoe UI" panose="020B0502040204020203" pitchFamily="34" charset="0"/>
                          <a:cs typeface="Segoe UI" panose="020B0502040204020203" pitchFamily="34" charset="0"/>
                        </a:rPr>
                        <a:t>FDA</a:t>
                      </a:r>
                      <a:endParaRPr lang="de-CH" sz="15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en-US" sz="1500">
                          <a:solidFill>
                            <a:srgbClr val="00254C"/>
                          </a:solidFill>
                          <a:effectLst/>
                          <a:latin typeface="Segoe UI" panose="020B0502040204020203" pitchFamily="34" charset="0"/>
                          <a:cs typeface="Segoe UI" panose="020B0502040204020203" pitchFamily="34" charset="0"/>
                        </a:rPr>
                        <a:t>STATUS_UPDATE</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a:solidFill>
                            <a:srgbClr val="00254C"/>
                          </a:solidFill>
                          <a:effectLst/>
                          <a:latin typeface="Segoe UI" panose="020B0502040204020203" pitchFamily="34" charset="0"/>
                          <a:cs typeface="Segoe UI" panose="020B0502040204020203" pitchFamily="34" charset="0"/>
                        </a:rPr>
                        <a:t>2</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tabLst>
                          <a:tab pos="123190" algn="l"/>
                        </a:tabLst>
                      </a:pPr>
                      <a:r>
                        <a:rPr lang="de-DE" sz="1200" dirty="0">
                          <a:solidFill>
                            <a:srgbClr val="00254C"/>
                          </a:solidFill>
                          <a:effectLst/>
                          <a:latin typeface="Segoe UI" panose="020B0502040204020203" pitchFamily="34" charset="0"/>
                          <a:cs typeface="Segoe UI" panose="020B0502040204020203" pitchFamily="34" charset="0"/>
                        </a:rPr>
                        <a:t>Mögliche Werte</a:t>
                      </a:r>
                      <a:endParaRPr lang="de-CH" sz="1500" dirty="0">
                        <a:solidFill>
                          <a:srgbClr val="00254C"/>
                        </a:solidFill>
                        <a:effectLst/>
                        <a:latin typeface="Segoe UI" panose="020B0502040204020203" pitchFamily="34" charset="0"/>
                        <a:cs typeface="Segoe UI" panose="020B0502040204020203" pitchFamily="34" charset="0"/>
                      </a:endParaRPr>
                    </a:p>
                    <a:p>
                      <a:pPr>
                        <a:lnSpc>
                          <a:spcPct val="107000"/>
                        </a:lnSpc>
                        <a:spcAft>
                          <a:spcPts val="0"/>
                        </a:spcAft>
                        <a:tabLst>
                          <a:tab pos="212725" algn="l"/>
                        </a:tabLst>
                      </a:pPr>
                      <a:r>
                        <a:rPr lang="de-DE" sz="1200" dirty="0">
                          <a:solidFill>
                            <a:srgbClr val="00254C"/>
                          </a:solidFill>
                          <a:effectLst/>
                          <a:latin typeface="Segoe UI" panose="020B0502040204020203" pitchFamily="34" charset="0"/>
                          <a:cs typeface="Segoe UI" panose="020B0502040204020203" pitchFamily="34" charset="0"/>
                        </a:rPr>
                        <a:t>1 =	Immer Online prüfen</a:t>
                      </a:r>
                      <a:endParaRPr lang="de-CH" sz="1500" dirty="0">
                        <a:solidFill>
                          <a:srgbClr val="00254C"/>
                        </a:solidFill>
                        <a:effectLst/>
                        <a:latin typeface="Segoe UI" panose="020B0502040204020203" pitchFamily="34" charset="0"/>
                        <a:cs typeface="Segoe UI" panose="020B0502040204020203" pitchFamily="34" charset="0"/>
                      </a:endParaRPr>
                    </a:p>
                    <a:p>
                      <a:pPr>
                        <a:lnSpc>
                          <a:spcPct val="107000"/>
                        </a:lnSpc>
                        <a:spcAft>
                          <a:spcPts val="0"/>
                        </a:spcAft>
                        <a:tabLst>
                          <a:tab pos="123190" algn="l"/>
                          <a:tab pos="212725" algn="l"/>
                        </a:tabLst>
                      </a:pPr>
                      <a:r>
                        <a:rPr lang="de-DE" sz="1200" dirty="0">
                          <a:solidFill>
                            <a:srgbClr val="00254C"/>
                          </a:solidFill>
                          <a:effectLst/>
                          <a:latin typeface="Segoe UI" panose="020B0502040204020203" pitchFamily="34" charset="0"/>
                          <a:cs typeface="Segoe UI" panose="020B0502040204020203" pitchFamily="34" charset="0"/>
                        </a:rPr>
                        <a:t>2 =	Immer von Statustabelle (Report muss 		konfiguriert werden für das tägliche 			Statusupdate)</a:t>
                      </a:r>
                      <a:endParaRPr lang="de-CH" sz="1500" dirty="0">
                        <a:solidFill>
                          <a:srgbClr val="00254C"/>
                        </a:solidFill>
                        <a:effectLst/>
                        <a:latin typeface="Segoe UI" panose="020B0502040204020203" pitchFamily="34" charset="0"/>
                        <a:cs typeface="Segoe UI" panose="020B0502040204020203" pitchFamily="34" charset="0"/>
                      </a:endParaRPr>
                    </a:p>
                    <a:p>
                      <a:pPr>
                        <a:lnSpc>
                          <a:spcPct val="107000"/>
                        </a:lnSpc>
                        <a:spcAft>
                          <a:spcPts val="0"/>
                        </a:spcAft>
                        <a:tabLst>
                          <a:tab pos="123190" algn="l"/>
                          <a:tab pos="212725" algn="l"/>
                        </a:tabLst>
                      </a:pPr>
                      <a:r>
                        <a:rPr lang="de-DE" sz="1200" dirty="0">
                          <a:solidFill>
                            <a:srgbClr val="00254C"/>
                          </a:solidFill>
                          <a:effectLst/>
                          <a:latin typeface="Segoe UI" panose="020B0502040204020203" pitchFamily="34" charset="0"/>
                          <a:cs typeface="Segoe UI" panose="020B0502040204020203" pitchFamily="34" charset="0"/>
                        </a:rPr>
                        <a:t>3 =	Aus Statustabelle, falls kein Eintrag 			gefunden, dann Online Abruf</a:t>
                      </a:r>
                      <a:endParaRPr lang="de-CH" sz="1500" dirty="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2407657812"/>
                  </a:ext>
                </a:extLst>
              </a:tr>
            </a:tbl>
          </a:graphicData>
        </a:graphic>
      </p:graphicFrame>
      <p:pic>
        <p:nvPicPr>
          <p:cNvPr id="4" name="Grafik 3">
            <a:extLst>
              <a:ext uri="{FF2B5EF4-FFF2-40B4-BE49-F238E27FC236}">
                <a16:creationId xmlns:a16="http://schemas.microsoft.com/office/drawing/2014/main" id="{4FAEA347-E8CC-4FBE-AC52-6FA3AFF29F38}"/>
              </a:ext>
            </a:extLst>
          </p:cNvPr>
          <p:cNvPicPr>
            <a:picLocks noChangeAspect="1"/>
          </p:cNvPicPr>
          <p:nvPr/>
        </p:nvPicPr>
        <p:blipFill>
          <a:blip r:embed="rId2"/>
          <a:stretch>
            <a:fillRect/>
          </a:stretch>
        </p:blipFill>
        <p:spPr>
          <a:xfrm>
            <a:off x="5423925" y="1392958"/>
            <a:ext cx="4202675" cy="1564665"/>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3B05C552-60B6-453D-8FB6-44C2DF3B3FF6}"/>
              </a:ext>
            </a:extLst>
          </p:cNvPr>
          <p:cNvPicPr>
            <a:picLocks noChangeAspect="1"/>
          </p:cNvPicPr>
          <p:nvPr/>
        </p:nvPicPr>
        <p:blipFill>
          <a:blip r:embed="rId3"/>
          <a:stretch>
            <a:fillRect/>
          </a:stretch>
        </p:blipFill>
        <p:spPr>
          <a:xfrm>
            <a:off x="1103447" y="1671296"/>
            <a:ext cx="3216000" cy="1115145"/>
          </a:xfrm>
          <a:prstGeom prst="rect">
            <a:avLst/>
          </a:prstGeom>
        </p:spPr>
      </p:pic>
      <p:sp>
        <p:nvSpPr>
          <p:cNvPr id="7" name="Rechteck 6">
            <a:extLst>
              <a:ext uri="{FF2B5EF4-FFF2-40B4-BE49-F238E27FC236}">
                <a16:creationId xmlns:a16="http://schemas.microsoft.com/office/drawing/2014/main" id="{98218036-86C5-4485-9E5B-804E45128851}"/>
              </a:ext>
            </a:extLst>
          </p:cNvPr>
          <p:cNvSpPr/>
          <p:nvPr/>
        </p:nvSpPr>
        <p:spPr>
          <a:xfrm>
            <a:off x="1124650" y="2350353"/>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3011741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580276"/>
          </a:xfrm>
        </p:spPr>
        <p:txBody>
          <a:bodyPr>
            <a:normAutofit/>
          </a:bodyPr>
          <a:lstStyle/>
          <a:p>
            <a:r>
              <a:rPr lang="de-CH" b="1">
                <a:solidFill>
                  <a:srgbClr val="00254C"/>
                </a:solidFill>
              </a:rPr>
              <a:t>UDI Online Funktionen konfigurieren</a:t>
            </a:r>
          </a:p>
          <a:p>
            <a:endParaRPr lang="de-CH">
              <a:solidFill>
                <a:srgbClr val="00254C"/>
              </a:solidFill>
            </a:endParaRPr>
          </a:p>
          <a:p>
            <a:pPr marL="380990" indent="-380990">
              <a:buFont typeface="Wingdings" panose="05000000000000000000" pitchFamily="2" charset="2"/>
              <a:buChar char="Ø"/>
            </a:pPr>
            <a:endParaRPr lang="de-CH">
              <a:solidFill>
                <a:srgbClr val="00254C"/>
              </a:solidFill>
            </a:endParaRPr>
          </a:p>
        </p:txBody>
      </p:sp>
      <p:pic>
        <p:nvPicPr>
          <p:cNvPr id="4" name="Grafik 3">
            <a:extLst>
              <a:ext uri="{FF2B5EF4-FFF2-40B4-BE49-F238E27FC236}">
                <a16:creationId xmlns:a16="http://schemas.microsoft.com/office/drawing/2014/main" id="{1222B7B6-CE73-4AA9-B85E-634CE28B352B}"/>
              </a:ext>
            </a:extLst>
          </p:cNvPr>
          <p:cNvPicPr>
            <a:picLocks noChangeAspect="1"/>
          </p:cNvPicPr>
          <p:nvPr/>
        </p:nvPicPr>
        <p:blipFill>
          <a:blip r:embed="rId2"/>
          <a:stretch>
            <a:fillRect/>
          </a:stretch>
        </p:blipFill>
        <p:spPr>
          <a:xfrm>
            <a:off x="815413" y="1792011"/>
            <a:ext cx="5092096" cy="3911695"/>
          </a:xfrm>
          <a:prstGeom prst="rect">
            <a:avLst/>
          </a:prstGeom>
        </p:spPr>
      </p:pic>
      <p:pic>
        <p:nvPicPr>
          <p:cNvPr id="6" name="Grafik 5">
            <a:extLst>
              <a:ext uri="{FF2B5EF4-FFF2-40B4-BE49-F238E27FC236}">
                <a16:creationId xmlns:a16="http://schemas.microsoft.com/office/drawing/2014/main" id="{9C5F21FC-8010-436B-9818-CAF7072353BD}"/>
              </a:ext>
            </a:extLst>
          </p:cNvPr>
          <p:cNvPicPr>
            <a:picLocks noChangeAspect="1"/>
          </p:cNvPicPr>
          <p:nvPr/>
        </p:nvPicPr>
        <p:blipFill>
          <a:blip r:embed="rId3"/>
          <a:stretch>
            <a:fillRect/>
          </a:stretch>
        </p:blipFill>
        <p:spPr>
          <a:xfrm>
            <a:off x="6156853" y="1757142"/>
            <a:ext cx="5092096" cy="3937543"/>
          </a:xfrm>
          <a:prstGeom prst="rect">
            <a:avLst/>
          </a:prstGeom>
        </p:spPr>
      </p:pic>
      <p:sp>
        <p:nvSpPr>
          <p:cNvPr id="7" name="Rechteck 6">
            <a:extLst>
              <a:ext uri="{FF2B5EF4-FFF2-40B4-BE49-F238E27FC236}">
                <a16:creationId xmlns:a16="http://schemas.microsoft.com/office/drawing/2014/main" id="{0917C64F-E094-4F5C-9071-53A09CB11CF6}"/>
              </a:ext>
            </a:extLst>
          </p:cNvPr>
          <p:cNvSpPr/>
          <p:nvPr/>
        </p:nvSpPr>
        <p:spPr>
          <a:xfrm>
            <a:off x="719403" y="5733256"/>
            <a:ext cx="5092096" cy="684611"/>
          </a:xfrm>
          <a:prstGeom prst="rect">
            <a:avLst/>
          </a:prstGeom>
        </p:spPr>
        <p:txBody>
          <a:bodyPr wrap="square">
            <a:spAutoFit/>
          </a:bodyPr>
          <a:lstStyle/>
          <a:p>
            <a:pPr>
              <a:lnSpc>
                <a:spcPct val="107000"/>
              </a:lnSpc>
              <a:spcAft>
                <a:spcPts val="1067"/>
              </a:spcAft>
            </a:pPr>
            <a:r>
              <a:rPr lang="de-DE" sz="1867">
                <a:solidFill>
                  <a:srgbClr val="00254C"/>
                </a:solidFill>
                <a:latin typeface="Segoe UI"/>
                <a:cs typeface="Segoe UI"/>
              </a:rPr>
              <a:t>Einstellungen der RFC Verbindungen in der Transaktion SM59.</a:t>
            </a:r>
            <a:endParaRPr lang="de-CH" sz="1867">
              <a:solidFill>
                <a:srgbClr val="00254C"/>
              </a:solidFill>
              <a:latin typeface="Segoe UI"/>
              <a:cs typeface="Segoe UI"/>
            </a:endParaRPr>
          </a:p>
        </p:txBody>
      </p:sp>
      <p:sp>
        <p:nvSpPr>
          <p:cNvPr id="8" name="Rechteck 7">
            <a:extLst>
              <a:ext uri="{FF2B5EF4-FFF2-40B4-BE49-F238E27FC236}">
                <a16:creationId xmlns:a16="http://schemas.microsoft.com/office/drawing/2014/main" id="{2A0004AC-1ECA-4237-8A16-3CF28418E417}"/>
              </a:ext>
            </a:extLst>
          </p:cNvPr>
          <p:cNvSpPr/>
          <p:nvPr/>
        </p:nvSpPr>
        <p:spPr>
          <a:xfrm>
            <a:off x="6126130" y="5733256"/>
            <a:ext cx="5397423" cy="666977"/>
          </a:xfrm>
          <a:prstGeom prst="rect">
            <a:avLst/>
          </a:prstGeom>
        </p:spPr>
        <p:txBody>
          <a:bodyPr wrap="square">
            <a:spAutoFit/>
          </a:bodyPr>
          <a:lstStyle/>
          <a:p>
            <a:r>
              <a:rPr lang="de-DE" sz="1867">
                <a:solidFill>
                  <a:srgbClr val="00254C"/>
                </a:solidFill>
                <a:latin typeface="Segoe UI"/>
                <a:cs typeface="Segoe UI"/>
              </a:rPr>
              <a:t>Für eine gesicherte Internetverbindung nutzen Sie den Port 443. Alternativ den Port 80.</a:t>
            </a:r>
            <a:endParaRPr lang="de-CH" sz="1867">
              <a:solidFill>
                <a:srgbClr val="00254C"/>
              </a:solidFill>
              <a:latin typeface="Segoe UI"/>
              <a:cs typeface="Segoe UI"/>
            </a:endParaRPr>
          </a:p>
        </p:txBody>
      </p:sp>
    </p:spTree>
    <p:extLst>
      <p:ext uri="{BB962C8B-B14F-4D97-AF65-F5344CB8AC3E}">
        <p14:creationId xmlns:p14="http://schemas.microsoft.com/office/powerpoint/2010/main" val="25858804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580276"/>
          </a:xfrm>
        </p:spPr>
        <p:txBody>
          <a:bodyPr>
            <a:normAutofit/>
          </a:bodyPr>
          <a:lstStyle/>
          <a:p>
            <a:r>
              <a:rPr lang="de-CH" b="1">
                <a:solidFill>
                  <a:srgbClr val="00254C"/>
                </a:solidFill>
              </a:rPr>
              <a:t>UDI Online Funktionen konfigurieren</a:t>
            </a:r>
          </a:p>
          <a:p>
            <a:endParaRPr lang="de-CH">
              <a:solidFill>
                <a:srgbClr val="00254C"/>
              </a:solidFill>
            </a:endParaRPr>
          </a:p>
          <a:p>
            <a:pPr marL="380990" indent="-380990">
              <a:buFont typeface="Wingdings" panose="05000000000000000000" pitchFamily="2" charset="2"/>
              <a:buChar char="Ø"/>
            </a:pPr>
            <a:endParaRPr lang="de-CH">
              <a:solidFill>
                <a:srgbClr val="00254C"/>
              </a:solidFill>
            </a:endParaRPr>
          </a:p>
        </p:txBody>
      </p:sp>
      <p:sp>
        <p:nvSpPr>
          <p:cNvPr id="7" name="Rechteck 6">
            <a:extLst>
              <a:ext uri="{FF2B5EF4-FFF2-40B4-BE49-F238E27FC236}">
                <a16:creationId xmlns:a16="http://schemas.microsoft.com/office/drawing/2014/main" id="{0917C64F-E094-4F5C-9071-53A09CB11CF6}"/>
              </a:ext>
            </a:extLst>
          </p:cNvPr>
          <p:cNvSpPr/>
          <p:nvPr/>
        </p:nvSpPr>
        <p:spPr>
          <a:xfrm>
            <a:off x="980064" y="5509994"/>
            <a:ext cx="7027819" cy="992066"/>
          </a:xfrm>
          <a:prstGeom prst="rect">
            <a:avLst/>
          </a:prstGeom>
        </p:spPr>
        <p:txBody>
          <a:bodyPr wrap="square">
            <a:spAutoFit/>
          </a:bodyPr>
          <a:lstStyle/>
          <a:p>
            <a:pPr>
              <a:lnSpc>
                <a:spcPct val="107000"/>
              </a:lnSpc>
              <a:spcAft>
                <a:spcPts val="1067"/>
              </a:spcAft>
            </a:pPr>
            <a:r>
              <a:rPr lang="de-DE" sz="1867">
                <a:solidFill>
                  <a:srgbClr val="00254C"/>
                </a:solidFill>
                <a:latin typeface="Segoe UI"/>
                <a:cs typeface="Segoe UI"/>
              </a:rPr>
              <a:t>Beim Anmeldeverfahren nutzen Sie das Standardauthentifizierungsverfahren. Je nachdem ob Sie SSL nutzen oder nicht wählen Sie die entsprechende Option aus.</a:t>
            </a:r>
            <a:endParaRPr lang="de-CH" sz="1867">
              <a:solidFill>
                <a:srgbClr val="00254C"/>
              </a:solidFill>
              <a:latin typeface="Segoe UI"/>
              <a:cs typeface="Segoe UI"/>
            </a:endParaRPr>
          </a:p>
        </p:txBody>
      </p:sp>
      <p:sp>
        <p:nvSpPr>
          <p:cNvPr id="8" name="Rechteck 7">
            <a:extLst>
              <a:ext uri="{FF2B5EF4-FFF2-40B4-BE49-F238E27FC236}">
                <a16:creationId xmlns:a16="http://schemas.microsoft.com/office/drawing/2014/main" id="{2A0004AC-1ECA-4237-8A16-3CF28418E417}"/>
              </a:ext>
            </a:extLst>
          </p:cNvPr>
          <p:cNvSpPr/>
          <p:nvPr/>
        </p:nvSpPr>
        <p:spPr>
          <a:xfrm>
            <a:off x="6439899" y="1103403"/>
            <a:ext cx="5082627" cy="666977"/>
          </a:xfrm>
          <a:prstGeom prst="rect">
            <a:avLst/>
          </a:prstGeom>
        </p:spPr>
        <p:txBody>
          <a:bodyPr wrap="square">
            <a:spAutoFit/>
          </a:bodyPr>
          <a:lstStyle/>
          <a:p>
            <a:r>
              <a:rPr lang="de-DE" sz="1867">
                <a:solidFill>
                  <a:srgbClr val="00254C"/>
                </a:solidFill>
                <a:latin typeface="Segoe UI"/>
                <a:cs typeface="Segoe UI"/>
              </a:rPr>
              <a:t>Für den UDI Upload per Webservice tragen Sie die entsprechende URL und Pfadpräfix ein.</a:t>
            </a:r>
            <a:endParaRPr lang="de-CH" sz="1867">
              <a:solidFill>
                <a:srgbClr val="00254C"/>
              </a:solidFill>
              <a:latin typeface="Segoe UI"/>
              <a:cs typeface="Segoe UI"/>
            </a:endParaRPr>
          </a:p>
        </p:txBody>
      </p:sp>
      <p:pic>
        <p:nvPicPr>
          <p:cNvPr id="2" name="Grafik 1">
            <a:extLst>
              <a:ext uri="{FF2B5EF4-FFF2-40B4-BE49-F238E27FC236}">
                <a16:creationId xmlns:a16="http://schemas.microsoft.com/office/drawing/2014/main" id="{57111065-A864-4ABF-84F2-10DDDDF457F6}"/>
              </a:ext>
            </a:extLst>
          </p:cNvPr>
          <p:cNvPicPr>
            <a:picLocks noChangeAspect="1"/>
          </p:cNvPicPr>
          <p:nvPr/>
        </p:nvPicPr>
        <p:blipFill>
          <a:blip r:embed="rId2"/>
          <a:stretch>
            <a:fillRect/>
          </a:stretch>
        </p:blipFill>
        <p:spPr>
          <a:xfrm>
            <a:off x="1007435" y="1736011"/>
            <a:ext cx="3729807" cy="3773984"/>
          </a:xfrm>
          <a:prstGeom prst="rect">
            <a:avLst/>
          </a:prstGeom>
        </p:spPr>
      </p:pic>
      <p:pic>
        <p:nvPicPr>
          <p:cNvPr id="5" name="Grafik 4">
            <a:extLst>
              <a:ext uri="{FF2B5EF4-FFF2-40B4-BE49-F238E27FC236}">
                <a16:creationId xmlns:a16="http://schemas.microsoft.com/office/drawing/2014/main" id="{1FCC90DA-7FA1-440E-9A0E-84BC47281B8E}"/>
              </a:ext>
            </a:extLst>
          </p:cNvPr>
          <p:cNvPicPr>
            <a:picLocks noChangeAspect="1"/>
          </p:cNvPicPr>
          <p:nvPr/>
        </p:nvPicPr>
        <p:blipFill>
          <a:blip r:embed="rId3"/>
          <a:stretch>
            <a:fillRect/>
          </a:stretch>
        </p:blipFill>
        <p:spPr>
          <a:xfrm>
            <a:off x="6439899" y="1864936"/>
            <a:ext cx="4936688" cy="3867491"/>
          </a:xfrm>
          <a:prstGeom prst="rect">
            <a:avLst/>
          </a:prstGeom>
        </p:spPr>
      </p:pic>
    </p:spTree>
    <p:extLst>
      <p:ext uri="{BB962C8B-B14F-4D97-AF65-F5344CB8AC3E}">
        <p14:creationId xmlns:p14="http://schemas.microsoft.com/office/powerpoint/2010/main" val="3625711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6">
            <a:extLst>
              <a:ext uri="{FF2B5EF4-FFF2-40B4-BE49-F238E27FC236}">
                <a16:creationId xmlns:a16="http://schemas.microsoft.com/office/drawing/2014/main" id="{A933B0CB-A8C9-4BA9-BBBF-0A608C486CF2}"/>
              </a:ext>
            </a:extLst>
          </p:cNvPr>
          <p:cNvSpPr>
            <a:spLocks noGrp="1"/>
          </p:cNvSpPr>
          <p:nvPr>
            <p:ph sz="quarter" idx="19"/>
          </p:nvPr>
        </p:nvSpPr>
        <p:spPr>
          <a:xfrm>
            <a:off x="1210635" y="1423955"/>
            <a:ext cx="9313035" cy="4826600"/>
          </a:xfrm>
        </p:spPr>
        <p:txBody>
          <a:bodyPr>
            <a:normAutofit/>
          </a:bodyPr>
          <a:lstStyle/>
          <a:p>
            <a:r>
              <a:rPr lang="en-US" b="1" dirty="0">
                <a:solidFill>
                  <a:srgbClr val="00254C"/>
                </a:solidFill>
              </a:rPr>
              <a:t>UDI </a:t>
            </a:r>
            <a:r>
              <a:rPr lang="de-DE" b="1" dirty="0">
                <a:solidFill>
                  <a:srgbClr val="00254C"/>
                </a:solidFill>
              </a:rPr>
              <a:t>Online Funktionen konfigurieren</a:t>
            </a:r>
            <a:endParaRPr lang="de-CH" b="1" dirty="0">
              <a:solidFill>
                <a:srgbClr val="00254C"/>
              </a:solidFill>
            </a:endParaRPr>
          </a:p>
          <a:p>
            <a:endParaRPr lang="de-CH" b="1" dirty="0">
              <a:solidFill>
                <a:srgbClr val="00254C"/>
              </a:solidFill>
            </a:endParaRPr>
          </a:p>
          <a:p>
            <a:r>
              <a:rPr lang="de-CH" dirty="0">
                <a:solidFill>
                  <a:srgbClr val="00254C"/>
                </a:solidFill>
              </a:rPr>
              <a:t>Aufgabe:	Merken Sie sich diesen Bereich, damit Sie diesen wieder finden, wenn es 		darum geht die Online Funktionen zu konfigurieren.</a:t>
            </a:r>
          </a:p>
          <a:p>
            <a:endParaRPr lang="de-CH" dirty="0">
              <a:solidFill>
                <a:srgbClr val="00254C"/>
              </a:solidFill>
            </a:endParaRPr>
          </a:p>
          <a:p>
            <a:endParaRPr lang="de-CH" dirty="0">
              <a:solidFill>
                <a:srgbClr val="00254C"/>
              </a:solidFill>
            </a:endParaRPr>
          </a:p>
          <a:p>
            <a:r>
              <a:rPr lang="de-CH" dirty="0">
                <a:solidFill>
                  <a:srgbClr val="00254C"/>
                </a:solidFill>
              </a:rPr>
              <a:t>Transaktionscode: /UDI/US_UDI_ONL </a:t>
            </a:r>
          </a:p>
          <a:p>
            <a:endParaRPr lang="de-CH" dirty="0">
              <a:solidFill>
                <a:srgbClr val="00254C"/>
              </a:solidFill>
            </a:endParaRPr>
          </a:p>
          <a:p>
            <a:endParaRPr lang="de-CH" dirty="0">
              <a:solidFill>
                <a:srgbClr val="00254C"/>
              </a:solidFill>
            </a:endParaRPr>
          </a:p>
        </p:txBody>
      </p:sp>
      <p:pic>
        <p:nvPicPr>
          <p:cNvPr id="6" name="Grafik 5" descr="Bleistift">
            <a:extLst>
              <a:ext uri="{FF2B5EF4-FFF2-40B4-BE49-F238E27FC236}">
                <a16:creationId xmlns:a16="http://schemas.microsoft.com/office/drawing/2014/main" id="{462458D4-58AD-481E-932C-A7FBC6328D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3534542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Abteilungen für Freigabe einstellen</a:t>
            </a:r>
          </a:p>
          <a:p>
            <a:endParaRPr lang="de-CH">
              <a:solidFill>
                <a:srgbClr val="00254C"/>
              </a:solidFill>
            </a:endParaRPr>
          </a:p>
          <a:p>
            <a:r>
              <a:rPr lang="de-DE">
                <a:solidFill>
                  <a:srgbClr val="00254C"/>
                </a:solidFill>
              </a:rPr>
              <a:t>Damit die Freigabe der UDI Daten durch mehrere Personen oder Abteilungen durchgeführt werden kann, müssen zunächst die relevanten Abteilungen namentlich definiert werden und eine Berechtigungsaktivität zugewiesen bekommen. Die Berechtigungsaktivitäten 81-89 sind dafür reserviert.</a:t>
            </a:r>
            <a:endParaRPr lang="de-CH">
              <a:solidFill>
                <a:srgbClr val="00254C"/>
              </a:solidFill>
            </a:endParaRPr>
          </a:p>
          <a:p>
            <a:endParaRPr lang="de-CH">
              <a:solidFill>
                <a:srgbClr val="00254C"/>
              </a:solidFill>
            </a:endParaRPr>
          </a:p>
        </p:txBody>
      </p:sp>
    </p:spTree>
    <p:extLst>
      <p:ext uri="{BB962C8B-B14F-4D97-AF65-F5344CB8AC3E}">
        <p14:creationId xmlns:p14="http://schemas.microsoft.com/office/powerpoint/2010/main" val="296735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74FE54E8-925C-4FB7-B9C5-63DEDFFA62F1}"/>
              </a:ext>
            </a:extLst>
          </p:cNvPr>
          <p:cNvSpPr txBox="1"/>
          <p:nvPr/>
        </p:nvSpPr>
        <p:spPr>
          <a:xfrm>
            <a:off x="2063552" y="68627"/>
            <a:ext cx="1528752" cy="400110"/>
          </a:xfrm>
          <a:prstGeom prst="rect">
            <a:avLst/>
          </a:prstGeom>
          <a:noFill/>
        </p:spPr>
        <p:txBody>
          <a:bodyPr wrap="none" rtlCol="0">
            <a:spAutoFit/>
          </a:bodyPr>
          <a:lstStyle/>
          <a:p>
            <a:r>
              <a:rPr lang="de-DE" sz="2000" b="1" dirty="0">
                <a:solidFill>
                  <a:schemeClr val="bg1"/>
                </a:solidFill>
                <a:latin typeface="Segoe UI"/>
                <a:cs typeface="Segoe UI"/>
              </a:rPr>
              <a:t>Einführung</a:t>
            </a:r>
          </a:p>
        </p:txBody>
      </p:sp>
      <p:sp>
        <p:nvSpPr>
          <p:cNvPr id="4" name="Rechteck 3">
            <a:extLst>
              <a:ext uri="{FF2B5EF4-FFF2-40B4-BE49-F238E27FC236}">
                <a16:creationId xmlns:a16="http://schemas.microsoft.com/office/drawing/2014/main" id="{D73A406D-4692-4C93-AECF-60FAD6237E10}"/>
              </a:ext>
            </a:extLst>
          </p:cNvPr>
          <p:cNvSpPr/>
          <p:nvPr/>
        </p:nvSpPr>
        <p:spPr>
          <a:xfrm>
            <a:off x="874939" y="1079499"/>
            <a:ext cx="6096000" cy="954300"/>
          </a:xfrm>
          <a:prstGeom prst="rect">
            <a:avLst/>
          </a:prstGeom>
        </p:spPr>
        <p:txBody>
          <a:bodyPr wrap="square">
            <a:spAutoFit/>
          </a:bodyPr>
          <a:lstStyle/>
          <a:p>
            <a:r>
              <a:rPr lang="de-DE" sz="1867" b="1" dirty="0">
                <a:solidFill>
                  <a:srgbClr val="00254C"/>
                </a:solidFill>
                <a:latin typeface="Segoe UI"/>
                <a:cs typeface="Segoe UI"/>
              </a:rPr>
              <a:t>UDI Transaktionscodes</a:t>
            </a:r>
          </a:p>
          <a:p>
            <a:endParaRPr lang="de-DE" sz="1867" dirty="0">
              <a:solidFill>
                <a:srgbClr val="00254C"/>
              </a:solidFill>
              <a:latin typeface="Segoe UI"/>
              <a:cs typeface="Segoe UI"/>
            </a:endParaRPr>
          </a:p>
          <a:p>
            <a:endParaRPr lang="de-CH" sz="1867" dirty="0">
              <a:solidFill>
                <a:srgbClr val="00254C"/>
              </a:solidFill>
              <a:latin typeface="Segoe UI"/>
              <a:cs typeface="Segoe UI"/>
            </a:endParaRPr>
          </a:p>
        </p:txBody>
      </p:sp>
      <p:graphicFrame>
        <p:nvGraphicFramePr>
          <p:cNvPr id="2" name="Tabelle 2">
            <a:extLst>
              <a:ext uri="{FF2B5EF4-FFF2-40B4-BE49-F238E27FC236}">
                <a16:creationId xmlns:a16="http://schemas.microsoft.com/office/drawing/2014/main" id="{5852F0DD-439C-4017-997C-DC36F5EA8E88}"/>
              </a:ext>
            </a:extLst>
          </p:cNvPr>
          <p:cNvGraphicFramePr>
            <a:graphicFrameLocks noGrp="1"/>
          </p:cNvGraphicFramePr>
          <p:nvPr/>
        </p:nvGraphicFramePr>
        <p:xfrm>
          <a:off x="1006549" y="1671179"/>
          <a:ext cx="3493201" cy="4747124"/>
        </p:xfrm>
        <a:graphic>
          <a:graphicData uri="http://schemas.openxmlformats.org/drawingml/2006/table">
            <a:tbl>
              <a:tblPr firstRow="1" bandRow="1">
                <a:tableStyleId>{5C22544A-7EE6-4342-B048-85BDC9FD1C3A}</a:tableStyleId>
              </a:tblPr>
              <a:tblGrid>
                <a:gridCol w="1780409">
                  <a:extLst>
                    <a:ext uri="{9D8B030D-6E8A-4147-A177-3AD203B41FA5}">
                      <a16:colId xmlns:a16="http://schemas.microsoft.com/office/drawing/2014/main" val="409498271"/>
                    </a:ext>
                  </a:extLst>
                </a:gridCol>
                <a:gridCol w="1712792">
                  <a:extLst>
                    <a:ext uri="{9D8B030D-6E8A-4147-A177-3AD203B41FA5}">
                      <a16:colId xmlns:a16="http://schemas.microsoft.com/office/drawing/2014/main" val="3341624645"/>
                    </a:ext>
                  </a:extLst>
                </a:gridCol>
              </a:tblGrid>
              <a:tr h="308977">
                <a:tc gridSpan="2">
                  <a:txBody>
                    <a:bodyPr/>
                    <a:lstStyle/>
                    <a:p>
                      <a:pPr algn="ctr"/>
                      <a:r>
                        <a:rPr lang="de-DE" sz="900" dirty="0"/>
                        <a:t>Code Listen</a:t>
                      </a:r>
                      <a:endParaRPr lang="de-CH" sz="900" dirty="0"/>
                    </a:p>
                  </a:txBody>
                  <a:tcPr marL="121920" marR="121920" marT="60960" marB="60960"/>
                </a:tc>
                <a:tc hMerge="1">
                  <a:txBody>
                    <a:bodyPr/>
                    <a:lstStyle/>
                    <a:p>
                      <a:endParaRPr lang="de-CH" dirty="0"/>
                    </a:p>
                  </a:txBody>
                  <a:tcPr/>
                </a:tc>
                <a:extLst>
                  <a:ext uri="{0D108BD9-81ED-4DB2-BD59-A6C34878D82A}">
                    <a16:rowId xmlns:a16="http://schemas.microsoft.com/office/drawing/2014/main" val="64392737"/>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DUNS Nummer des Unternehmen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/UDI/US_CL_DUNS </a:t>
                      </a:r>
                    </a:p>
                    <a:p>
                      <a:endParaRPr lang="de-CH" sz="900" dirty="0"/>
                    </a:p>
                  </a:txBody>
                  <a:tcPr marL="121920" marR="121920" marT="60960" marB="60960"/>
                </a:tc>
                <a:extLst>
                  <a:ext uri="{0D108BD9-81ED-4DB2-BD59-A6C34878D82A}">
                    <a16:rowId xmlns:a16="http://schemas.microsoft.com/office/drawing/2014/main" val="1747907680"/>
                  </a:ext>
                </a:extLst>
              </a:tr>
              <a:tr h="30897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CH" sz="900" kern="1200" dirty="0">
                          <a:solidFill>
                            <a:schemeClr val="dk1"/>
                          </a:solidFill>
                          <a:effectLst/>
                          <a:latin typeface="+mn-lt"/>
                          <a:ea typeface="+mn-ea"/>
                          <a:cs typeface="+mn-cs"/>
                        </a:rPr>
                        <a:t>UDI </a:t>
                      </a:r>
                      <a:r>
                        <a:rPr lang="fr-CH" sz="900" kern="1200" dirty="0" err="1">
                          <a:solidFill>
                            <a:schemeClr val="dk1"/>
                          </a:solidFill>
                          <a:effectLst/>
                          <a:latin typeface="+mn-lt"/>
                          <a:ea typeface="+mn-ea"/>
                          <a:cs typeface="+mn-cs"/>
                        </a:rPr>
                        <a:t>Kontaktperson</a:t>
                      </a:r>
                      <a:r>
                        <a:rPr lang="fr-CH" sz="900" kern="1200" dirty="0">
                          <a:solidFill>
                            <a:schemeClr val="dk1"/>
                          </a:solidFill>
                          <a:effectLst/>
                          <a:latin typeface="+mn-lt"/>
                          <a:ea typeface="+mn-ea"/>
                          <a:cs typeface="+mn-cs"/>
                        </a:rPr>
                        <a:t>(en)</a:t>
                      </a:r>
                      <a:endParaRPr lang="de-CH" sz="900" kern="1200" dirty="0">
                        <a:solidFill>
                          <a:schemeClr val="dk1"/>
                        </a:solidFill>
                        <a:effectLst/>
                        <a:latin typeface="+mn-lt"/>
                        <a:ea typeface="+mn-ea"/>
                        <a:cs typeface="+mn-cs"/>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mn-lt"/>
                          <a:ea typeface="+mn-ea"/>
                          <a:cs typeface="+mn-cs"/>
                        </a:rPr>
                        <a:t>/UDI/US_CL_CONTACT </a:t>
                      </a:r>
                      <a:endParaRPr lang="de-CH" sz="9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305007642"/>
                  </a:ext>
                </a:extLst>
              </a:tr>
              <a:tr h="30897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mn-lt"/>
                          <a:ea typeface="+mn-ea"/>
                          <a:cs typeface="+mn-cs"/>
                        </a:rPr>
                        <a:t>UDI Issuing Agency</a:t>
                      </a:r>
                      <a:endParaRPr lang="de-CH" sz="900" kern="1200" dirty="0">
                        <a:solidFill>
                          <a:schemeClr val="dk1"/>
                        </a:solidFill>
                        <a:effectLst/>
                        <a:latin typeface="+mn-lt"/>
                        <a:ea typeface="+mn-ea"/>
                        <a:cs typeface="+mn-cs"/>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mn-lt"/>
                          <a:ea typeface="+mn-ea"/>
                          <a:cs typeface="+mn-cs"/>
                        </a:rPr>
                        <a:t>/UDI/US_CL_AGENCY </a:t>
                      </a:r>
                      <a:endParaRPr lang="de-CH" sz="9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3542205549"/>
                  </a:ext>
                </a:extLst>
              </a:tr>
              <a:tr h="288125">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Sterilisierungsmethoden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/UDI/US_CL_SMETHOD </a:t>
                      </a:r>
                    </a:p>
                  </a:txBody>
                  <a:tcPr marL="121920" marR="121920" marT="60960" marB="60960"/>
                </a:tc>
                <a:extLst>
                  <a:ext uri="{0D108BD9-81ED-4DB2-BD59-A6C34878D82A}">
                    <a16:rowId xmlns:a16="http://schemas.microsoft.com/office/drawing/2014/main" val="4092169593"/>
                  </a:ext>
                </a:extLst>
              </a:tr>
              <a:tr h="30897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FDA PT / GMDN Code</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/UDI/US_CL_GMDN </a:t>
                      </a:r>
                    </a:p>
                  </a:txBody>
                  <a:tcPr marL="121920" marR="121920" marT="60960" marB="60960"/>
                </a:tc>
                <a:extLst>
                  <a:ext uri="{0D108BD9-81ED-4DB2-BD59-A6C34878D82A}">
                    <a16:rowId xmlns:a16="http://schemas.microsoft.com/office/drawing/2014/main" val="2867313129"/>
                  </a:ext>
                </a:extLst>
              </a:tr>
              <a:tr h="26416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FDA Produkt Code</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/UDI/US_CL_PRODUCT </a:t>
                      </a:r>
                    </a:p>
                  </a:txBody>
                  <a:tcPr marL="121920" marR="121920" marT="60960" marB="60960"/>
                </a:tc>
                <a:extLst>
                  <a:ext uri="{0D108BD9-81ED-4DB2-BD59-A6C34878D82A}">
                    <a16:rowId xmlns:a16="http://schemas.microsoft.com/office/drawing/2014/main" val="2768594796"/>
                  </a:ext>
                </a:extLst>
              </a:tr>
              <a:tr h="30897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FDA Listing Nummern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/UDI/US_CL_LISTING</a:t>
                      </a:r>
                    </a:p>
                  </a:txBody>
                  <a:tcPr marL="121920" marR="121920" marT="60960" marB="60960"/>
                </a:tc>
                <a:extLst>
                  <a:ext uri="{0D108BD9-81ED-4DB2-BD59-A6C34878D82A}">
                    <a16:rowId xmlns:a16="http://schemas.microsoft.com/office/drawing/2014/main" val="1970968901"/>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FDA </a:t>
                      </a:r>
                      <a:r>
                        <a:rPr lang="de-CH" sz="900" kern="1200" dirty="0" err="1">
                          <a:solidFill>
                            <a:schemeClr val="dk1"/>
                          </a:solidFill>
                          <a:effectLst/>
                          <a:latin typeface="+mn-lt"/>
                          <a:ea typeface="+mn-ea"/>
                          <a:cs typeface="+mn-cs"/>
                        </a:rPr>
                        <a:t>Premarket</a:t>
                      </a:r>
                      <a:r>
                        <a:rPr lang="de-CH" sz="900" kern="1200" dirty="0">
                          <a:solidFill>
                            <a:schemeClr val="dk1"/>
                          </a:solidFill>
                          <a:effectLst/>
                          <a:latin typeface="+mn-lt"/>
                          <a:ea typeface="+mn-ea"/>
                          <a:cs typeface="+mn-cs"/>
                        </a:rPr>
                        <a:t> Submission Nummer (510K)</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/UDI/US_UDI_PREMARKE </a:t>
                      </a:r>
                    </a:p>
                    <a:p>
                      <a:endParaRPr lang="de-CH" sz="900" dirty="0"/>
                    </a:p>
                  </a:txBody>
                  <a:tcPr marL="121920" marR="121920" marT="60960" marB="60960"/>
                </a:tc>
                <a:extLst>
                  <a:ext uri="{0D108BD9-81ED-4DB2-BD59-A6C34878D82A}">
                    <a16:rowId xmlns:a16="http://schemas.microsoft.com/office/drawing/2014/main" val="832045794"/>
                  </a:ext>
                </a:extLst>
              </a:tr>
              <a:tr h="30897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MRT Sicherheit</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/UDI/US_CL_MRI </a:t>
                      </a:r>
                    </a:p>
                  </a:txBody>
                  <a:tcPr marL="121920" marR="121920" marT="60960" marB="60960"/>
                </a:tc>
                <a:extLst>
                  <a:ext uri="{0D108BD9-81ED-4DB2-BD59-A6C34878D82A}">
                    <a16:rowId xmlns:a16="http://schemas.microsoft.com/office/drawing/2014/main" val="3240663073"/>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klinische Grössenkategorien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/UDI/US_CL_CLINICAL </a:t>
                      </a:r>
                    </a:p>
                  </a:txBody>
                  <a:tcPr marL="121920" marR="121920" marT="60960" marB="60960"/>
                </a:tc>
                <a:extLst>
                  <a:ext uri="{0D108BD9-81ED-4DB2-BD59-A6C34878D82A}">
                    <a16:rowId xmlns:a16="http://schemas.microsoft.com/office/drawing/2014/main" val="1419796188"/>
                  </a:ext>
                </a:extLst>
              </a:tr>
              <a:tr h="30897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klinische Grösseneinheiten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/UDI/US_CL_CLINICALX </a:t>
                      </a:r>
                    </a:p>
                  </a:txBody>
                  <a:tcPr marL="121920" marR="121920" marT="60960" marB="60960"/>
                </a:tc>
                <a:extLst>
                  <a:ext uri="{0D108BD9-81ED-4DB2-BD59-A6C34878D82A}">
                    <a16:rowId xmlns:a16="http://schemas.microsoft.com/office/drawing/2014/main" val="1529513652"/>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Lagerungs- &amp; </a:t>
                      </a:r>
                      <a:r>
                        <a:rPr lang="de-CH" sz="900" kern="1200" dirty="0" err="1">
                          <a:solidFill>
                            <a:schemeClr val="dk1"/>
                          </a:solidFill>
                          <a:effectLst/>
                          <a:latin typeface="+mn-lt"/>
                          <a:ea typeface="+mn-ea"/>
                          <a:cs typeface="+mn-cs"/>
                        </a:rPr>
                        <a:t>Handhabungkategorien</a:t>
                      </a:r>
                      <a:endParaRPr lang="de-CH" sz="900" kern="1200" dirty="0">
                        <a:solidFill>
                          <a:schemeClr val="dk1"/>
                        </a:solidFill>
                        <a:effectLst/>
                        <a:latin typeface="+mn-lt"/>
                        <a:ea typeface="+mn-ea"/>
                        <a:cs typeface="+mn-cs"/>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/UDI/US_CL_SH </a:t>
                      </a:r>
                    </a:p>
                    <a:p>
                      <a:endParaRPr lang="de-CH" sz="900" dirty="0"/>
                    </a:p>
                  </a:txBody>
                  <a:tcPr marL="121920" marR="121920" marT="60960" marB="60960"/>
                </a:tc>
                <a:extLst>
                  <a:ext uri="{0D108BD9-81ED-4DB2-BD59-A6C34878D82A}">
                    <a16:rowId xmlns:a16="http://schemas.microsoft.com/office/drawing/2014/main" val="3376484546"/>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Lagerungs- &amp; Handhabungseinheiten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/UDI/US_CL_SHX</a:t>
                      </a:r>
                    </a:p>
                    <a:p>
                      <a:endParaRPr lang="de-CH" sz="900" dirty="0"/>
                    </a:p>
                  </a:txBody>
                  <a:tcPr marL="121920" marR="121920" marT="60960" marB="60960"/>
                </a:tc>
                <a:extLst>
                  <a:ext uri="{0D108BD9-81ED-4DB2-BD59-A6C34878D82A}">
                    <a16:rowId xmlns:a16="http://schemas.microsoft.com/office/drawing/2014/main" val="967687910"/>
                  </a:ext>
                </a:extLst>
              </a:tr>
            </a:tbl>
          </a:graphicData>
        </a:graphic>
      </p:graphicFrame>
      <p:graphicFrame>
        <p:nvGraphicFramePr>
          <p:cNvPr id="7" name="Tabelle 8">
            <a:extLst>
              <a:ext uri="{FF2B5EF4-FFF2-40B4-BE49-F238E27FC236}">
                <a16:creationId xmlns:a16="http://schemas.microsoft.com/office/drawing/2014/main" id="{59719EF8-D204-41D6-9738-C2AFF240C7CA}"/>
              </a:ext>
            </a:extLst>
          </p:cNvPr>
          <p:cNvGraphicFramePr>
            <a:graphicFrameLocks noGrp="1"/>
          </p:cNvGraphicFramePr>
          <p:nvPr/>
        </p:nvGraphicFramePr>
        <p:xfrm>
          <a:off x="4562558" y="1679191"/>
          <a:ext cx="3539462" cy="2296440"/>
        </p:xfrm>
        <a:graphic>
          <a:graphicData uri="http://schemas.openxmlformats.org/drawingml/2006/table">
            <a:tbl>
              <a:tblPr firstRow="1" bandRow="1">
                <a:tableStyleId>{5C22544A-7EE6-4342-B048-85BDC9FD1C3A}</a:tableStyleId>
              </a:tblPr>
              <a:tblGrid>
                <a:gridCol w="1769731">
                  <a:extLst>
                    <a:ext uri="{9D8B030D-6E8A-4147-A177-3AD203B41FA5}">
                      <a16:colId xmlns:a16="http://schemas.microsoft.com/office/drawing/2014/main" val="1695888769"/>
                    </a:ext>
                  </a:extLst>
                </a:gridCol>
                <a:gridCol w="1769731">
                  <a:extLst>
                    <a:ext uri="{9D8B030D-6E8A-4147-A177-3AD203B41FA5}">
                      <a16:colId xmlns:a16="http://schemas.microsoft.com/office/drawing/2014/main" val="3550062036"/>
                    </a:ext>
                  </a:extLst>
                </a:gridCol>
              </a:tblGrid>
              <a:tr h="297323">
                <a:tc grid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prstClr val="white"/>
                          </a:solidFill>
                          <a:effectLst/>
                          <a:uLnTx/>
                          <a:uFillTx/>
                          <a:latin typeface="Calibri" panose="020F0502020204030204"/>
                          <a:ea typeface="+mn-ea"/>
                          <a:cs typeface="+mn-cs"/>
                        </a:rPr>
                        <a:t>UDI Programmeinstellungen</a:t>
                      </a:r>
                      <a:endParaRPr kumimoji="0" lang="de-CH" sz="9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121920" marR="121920" marT="60960" marB="60960"/>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de-CH" sz="7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tc>
                <a:extLst>
                  <a:ext uri="{0D108BD9-81ED-4DB2-BD59-A6C34878D82A}">
                    <a16:rowId xmlns:a16="http://schemas.microsoft.com/office/drawing/2014/main" val="2145609209"/>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Stammdatenpflege Feldsteuerung</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/UDI/US_UDI_FLD_CTRL </a:t>
                      </a:r>
                    </a:p>
                  </a:txBody>
                  <a:tcPr marL="121920" marR="121920" marT="60960" marB="60960"/>
                </a:tc>
                <a:extLst>
                  <a:ext uri="{0D108BD9-81ED-4DB2-BD59-A6C34878D82A}">
                    <a16:rowId xmlns:a16="http://schemas.microsoft.com/office/drawing/2014/main" val="4232960405"/>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Zustandsprotokoll Druckeinstellungen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/UDI/US_UDI_PRT_SETT </a:t>
                      </a:r>
                    </a:p>
                  </a:txBody>
                  <a:tcPr marL="121920" marR="121920" marT="60960" marB="60960"/>
                </a:tc>
                <a:extLst>
                  <a:ext uri="{0D108BD9-81ED-4DB2-BD59-A6C34878D82A}">
                    <a16:rowId xmlns:a16="http://schemas.microsoft.com/office/drawing/2014/main" val="2524089814"/>
                  </a:ext>
                </a:extLst>
              </a:tr>
              <a:tr h="37351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Berechtigungsaktivitäten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/UDI/US_UDI_AUTH </a:t>
                      </a:r>
                    </a:p>
                  </a:txBody>
                  <a:tcPr marL="121920" marR="121920" marT="60960" marB="60960"/>
                </a:tc>
                <a:extLst>
                  <a:ext uri="{0D108BD9-81ED-4DB2-BD59-A6C34878D82A}">
                    <a16:rowId xmlns:a16="http://schemas.microsoft.com/office/drawing/2014/main" val="2640273601"/>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Online Funktionen konfigurieren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/UDI/US_UDI_ONL </a:t>
                      </a:r>
                    </a:p>
                  </a:txBody>
                  <a:tcPr marL="121920" marR="121920" marT="60960" marB="60960"/>
                </a:tc>
                <a:extLst>
                  <a:ext uri="{0D108BD9-81ED-4DB2-BD59-A6C34878D82A}">
                    <a16:rowId xmlns:a16="http://schemas.microsoft.com/office/drawing/2014/main" val="1440296390"/>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Abteilungen für Freigabe einstellen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/UDI/US_UDI_DEPARTM</a:t>
                      </a:r>
                    </a:p>
                  </a:txBody>
                  <a:tcPr marL="121920" marR="121920" marT="60960" marB="60960"/>
                </a:tc>
                <a:extLst>
                  <a:ext uri="{0D108BD9-81ED-4DB2-BD59-A6C34878D82A}">
                    <a16:rowId xmlns:a16="http://schemas.microsoft.com/office/drawing/2014/main" val="4161087925"/>
                  </a:ext>
                </a:extLst>
              </a:tr>
            </a:tbl>
          </a:graphicData>
        </a:graphic>
      </p:graphicFrame>
      <p:graphicFrame>
        <p:nvGraphicFramePr>
          <p:cNvPr id="11" name="Tabelle 8">
            <a:extLst>
              <a:ext uri="{FF2B5EF4-FFF2-40B4-BE49-F238E27FC236}">
                <a16:creationId xmlns:a16="http://schemas.microsoft.com/office/drawing/2014/main" id="{4566A2B3-DBEC-4731-B7B4-A65D695CDB21}"/>
              </a:ext>
            </a:extLst>
          </p:cNvPr>
          <p:cNvGraphicFramePr>
            <a:graphicFrameLocks noGrp="1"/>
          </p:cNvGraphicFramePr>
          <p:nvPr/>
        </p:nvGraphicFramePr>
        <p:xfrm>
          <a:off x="8161083" y="1678265"/>
          <a:ext cx="3539462" cy="3771310"/>
        </p:xfrm>
        <a:graphic>
          <a:graphicData uri="http://schemas.openxmlformats.org/drawingml/2006/table">
            <a:tbl>
              <a:tblPr firstRow="1" bandRow="1">
                <a:tableStyleId>{5C22544A-7EE6-4342-B048-85BDC9FD1C3A}</a:tableStyleId>
              </a:tblPr>
              <a:tblGrid>
                <a:gridCol w="1769731">
                  <a:extLst>
                    <a:ext uri="{9D8B030D-6E8A-4147-A177-3AD203B41FA5}">
                      <a16:colId xmlns:a16="http://schemas.microsoft.com/office/drawing/2014/main" val="1695888769"/>
                    </a:ext>
                  </a:extLst>
                </a:gridCol>
                <a:gridCol w="1769731">
                  <a:extLst>
                    <a:ext uri="{9D8B030D-6E8A-4147-A177-3AD203B41FA5}">
                      <a16:colId xmlns:a16="http://schemas.microsoft.com/office/drawing/2014/main" val="3550062036"/>
                    </a:ext>
                  </a:extLst>
                </a:gridCol>
              </a:tblGrid>
              <a:tr h="278125">
                <a:tc grid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prstClr val="white"/>
                          </a:solidFill>
                          <a:effectLst/>
                          <a:uLnTx/>
                          <a:uFillTx/>
                          <a:latin typeface="Calibri" panose="020F0502020204030204"/>
                          <a:ea typeface="+mn-ea"/>
                          <a:cs typeface="+mn-cs"/>
                        </a:rPr>
                        <a:t>UDI </a:t>
                      </a:r>
                      <a:r>
                        <a:rPr kumimoji="0" lang="de-DE" sz="900" b="1" i="0" u="none" strike="noStrike" kern="1200" cap="none" spc="0" normalizeH="0" baseline="0" noProof="0" dirty="0" err="1">
                          <a:ln>
                            <a:noFill/>
                          </a:ln>
                          <a:solidFill>
                            <a:prstClr val="white"/>
                          </a:solidFill>
                          <a:effectLst/>
                          <a:uLnTx/>
                          <a:uFillTx/>
                          <a:latin typeface="Calibri" panose="020F0502020204030204"/>
                          <a:ea typeface="+mn-ea"/>
                          <a:cs typeface="+mn-cs"/>
                        </a:rPr>
                        <a:t>Transaktionene</a:t>
                      </a:r>
                      <a:endParaRPr kumimoji="0" lang="de-CH" sz="9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marL="121920" marR="121920" marT="60960" marB="60960"/>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de-CH" sz="7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tc>
                <a:extLst>
                  <a:ext uri="{0D108BD9-81ED-4DB2-BD59-A6C34878D82A}">
                    <a16:rowId xmlns:a16="http://schemas.microsoft.com/office/drawing/2014/main" val="2145609209"/>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Datensatzanlage mit Vorlage</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/UDI/US_UDI_AMV </a:t>
                      </a:r>
                    </a:p>
                  </a:txBody>
                  <a:tcPr marL="121920" marR="121920" marT="60960" marB="60960"/>
                </a:tc>
                <a:extLst>
                  <a:ext uri="{0D108BD9-81ED-4DB2-BD59-A6C34878D82A}">
                    <a16:rowId xmlns:a16="http://schemas.microsoft.com/office/drawing/2014/main" val="4232960405"/>
                  </a:ext>
                </a:extLst>
              </a:tr>
              <a:tr h="37351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Stammdatenpflege</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/UDI/US_UDI_DATA </a:t>
                      </a:r>
                    </a:p>
                  </a:txBody>
                  <a:tcPr marL="121920" marR="121920" marT="60960" marB="60960"/>
                </a:tc>
                <a:extLst>
                  <a:ext uri="{0D108BD9-81ED-4DB2-BD59-A6C34878D82A}">
                    <a16:rowId xmlns:a16="http://schemas.microsoft.com/office/drawing/2014/main" val="2524089814"/>
                  </a:ext>
                </a:extLst>
              </a:tr>
              <a:tr h="37351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Stammdatenübersicht</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/UDI/US_UDI_VIEW</a:t>
                      </a:r>
                    </a:p>
                  </a:txBody>
                  <a:tcPr marL="121920" marR="121920" marT="60960" marB="60960"/>
                </a:tc>
                <a:extLst>
                  <a:ext uri="{0D108BD9-81ED-4DB2-BD59-A6C34878D82A}">
                    <a16:rowId xmlns:a16="http://schemas.microsoft.com/office/drawing/2014/main" val="2640273601"/>
                  </a:ext>
                </a:extLst>
              </a:tr>
              <a:tr h="37351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Massenpflege</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/UDI/US_UDI_MASS </a:t>
                      </a:r>
                    </a:p>
                  </a:txBody>
                  <a:tcPr marL="121920" marR="121920" marT="60960" marB="60960"/>
                </a:tc>
                <a:extLst>
                  <a:ext uri="{0D108BD9-81ED-4DB2-BD59-A6C34878D82A}">
                    <a16:rowId xmlns:a16="http://schemas.microsoft.com/office/drawing/2014/main" val="1440296390"/>
                  </a:ext>
                </a:extLst>
              </a:tr>
              <a:tr h="37351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CH" sz="900" kern="1200" dirty="0">
                          <a:solidFill>
                            <a:schemeClr val="dk1"/>
                          </a:solidFill>
                          <a:effectLst/>
                          <a:latin typeface="+mn-lt"/>
                          <a:ea typeface="+mn-ea"/>
                          <a:cs typeface="+mn-cs"/>
                        </a:rPr>
                        <a:t>UDI </a:t>
                      </a:r>
                      <a:r>
                        <a:rPr lang="fr-CH" sz="900" kern="1200" dirty="0" err="1">
                          <a:solidFill>
                            <a:schemeClr val="dk1"/>
                          </a:solidFill>
                          <a:effectLst/>
                          <a:latin typeface="+mn-lt"/>
                          <a:ea typeface="+mn-ea"/>
                          <a:cs typeface="+mn-cs"/>
                        </a:rPr>
                        <a:t>Stammdatenexport</a:t>
                      </a:r>
                      <a:endParaRPr lang="de-CH" sz="900" kern="1200" dirty="0">
                        <a:solidFill>
                          <a:schemeClr val="dk1"/>
                        </a:solidFill>
                        <a:effectLst/>
                        <a:latin typeface="+mn-lt"/>
                        <a:ea typeface="+mn-ea"/>
                        <a:cs typeface="+mn-cs"/>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CH" sz="900" kern="1200" dirty="0">
                          <a:solidFill>
                            <a:schemeClr val="dk1"/>
                          </a:solidFill>
                          <a:effectLst/>
                          <a:latin typeface="+mn-lt"/>
                          <a:ea typeface="+mn-ea"/>
                          <a:cs typeface="+mn-cs"/>
                        </a:rPr>
                        <a:t>/UDI/US_UDI_EXPORT </a:t>
                      </a:r>
                      <a:endParaRPr lang="de-CH" sz="9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4161087925"/>
                  </a:ext>
                </a:extLst>
              </a:tr>
              <a:tr h="37351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CH" sz="900" kern="1200" dirty="0">
                          <a:solidFill>
                            <a:schemeClr val="dk1"/>
                          </a:solidFill>
                          <a:effectLst/>
                          <a:latin typeface="+mn-lt"/>
                          <a:ea typeface="+mn-ea"/>
                          <a:cs typeface="+mn-cs"/>
                        </a:rPr>
                        <a:t>UDI Audit Trail</a:t>
                      </a:r>
                      <a:endParaRPr lang="de-CH" sz="900" kern="1200" dirty="0">
                        <a:solidFill>
                          <a:schemeClr val="dk1"/>
                        </a:solidFill>
                        <a:effectLst/>
                        <a:latin typeface="+mn-lt"/>
                        <a:ea typeface="+mn-ea"/>
                        <a:cs typeface="+mn-cs"/>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CH" sz="900" kern="1200" dirty="0">
                          <a:solidFill>
                            <a:schemeClr val="dk1"/>
                          </a:solidFill>
                          <a:effectLst/>
                          <a:latin typeface="+mn-lt"/>
                          <a:ea typeface="+mn-ea"/>
                          <a:cs typeface="+mn-cs"/>
                        </a:rPr>
                        <a:t>/UDI/US_UDI_AUDIT </a:t>
                      </a:r>
                      <a:endParaRPr lang="de-CH" sz="9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910127942"/>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CH" sz="900" kern="1200" dirty="0">
                          <a:solidFill>
                            <a:schemeClr val="dk1"/>
                          </a:solidFill>
                          <a:effectLst/>
                          <a:latin typeface="+mn-lt"/>
                          <a:ea typeface="+mn-ea"/>
                          <a:cs typeface="+mn-cs"/>
                        </a:rPr>
                        <a:t>UDI </a:t>
                      </a:r>
                      <a:r>
                        <a:rPr lang="fr-CH" sz="900" kern="1200" dirty="0" err="1">
                          <a:solidFill>
                            <a:schemeClr val="dk1"/>
                          </a:solidFill>
                          <a:effectLst/>
                          <a:latin typeface="+mn-lt"/>
                          <a:ea typeface="+mn-ea"/>
                          <a:cs typeface="+mn-cs"/>
                        </a:rPr>
                        <a:t>Datenmigraion</a:t>
                      </a:r>
                      <a:r>
                        <a:rPr lang="en-US" sz="900" kern="1200" dirty="0">
                          <a:solidFill>
                            <a:schemeClr val="dk1"/>
                          </a:solidFill>
                          <a:effectLst/>
                          <a:latin typeface="+mn-lt"/>
                          <a:ea typeface="+mn-ea"/>
                          <a:cs typeface="+mn-cs"/>
                        </a:rPr>
                        <a:t>/ Excel Upload</a:t>
                      </a:r>
                      <a:endParaRPr lang="de-CH" sz="900" kern="1200" dirty="0">
                        <a:solidFill>
                          <a:schemeClr val="dk1"/>
                        </a:solidFill>
                        <a:effectLst/>
                        <a:latin typeface="+mn-lt"/>
                        <a:ea typeface="+mn-ea"/>
                        <a:cs typeface="+mn-cs"/>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mn-lt"/>
                          <a:ea typeface="+mn-ea"/>
                          <a:cs typeface="+mn-cs"/>
                        </a:rPr>
                        <a:t>/UDI/US_UDI_UPLOAD </a:t>
                      </a:r>
                      <a:endParaRPr lang="de-CH" sz="9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3091035015"/>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mn-lt"/>
                          <a:ea typeface="+mn-ea"/>
                          <a:cs typeface="+mn-cs"/>
                        </a:rPr>
                        <a:t>UDI </a:t>
                      </a:r>
                      <a:r>
                        <a:rPr lang="en-US" sz="900" kern="1200" dirty="0" err="1">
                          <a:solidFill>
                            <a:schemeClr val="dk1"/>
                          </a:solidFill>
                          <a:effectLst/>
                          <a:latin typeface="+mn-lt"/>
                          <a:ea typeface="+mn-ea"/>
                          <a:cs typeface="+mn-cs"/>
                        </a:rPr>
                        <a:t>Daten</a:t>
                      </a:r>
                      <a:r>
                        <a:rPr lang="en-US" sz="900" kern="1200" dirty="0">
                          <a:solidFill>
                            <a:schemeClr val="dk1"/>
                          </a:solidFill>
                          <a:effectLst/>
                          <a:latin typeface="+mn-lt"/>
                          <a:ea typeface="+mn-ea"/>
                          <a:cs typeface="+mn-cs"/>
                        </a:rPr>
                        <a:t> Upload per </a:t>
                      </a:r>
                      <a:r>
                        <a:rPr lang="en-US" sz="900" kern="1200" dirty="0" err="1">
                          <a:solidFill>
                            <a:schemeClr val="dk1"/>
                          </a:solidFill>
                          <a:effectLst/>
                          <a:latin typeface="+mn-lt"/>
                          <a:ea typeface="+mn-ea"/>
                          <a:cs typeface="+mn-cs"/>
                        </a:rPr>
                        <a:t>WebService</a:t>
                      </a:r>
                      <a:endParaRPr lang="de-CH" sz="900" kern="1200" dirty="0">
                        <a:solidFill>
                          <a:schemeClr val="dk1"/>
                        </a:solidFill>
                        <a:effectLst/>
                        <a:latin typeface="+mn-lt"/>
                        <a:ea typeface="+mn-ea"/>
                        <a:cs typeface="+mn-cs"/>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mn-lt"/>
                          <a:ea typeface="+mn-ea"/>
                          <a:cs typeface="+mn-cs"/>
                        </a:rPr>
                        <a:t>/UDI/US_UDI_TRANSFER </a:t>
                      </a:r>
                      <a:endParaRPr lang="de-CH" sz="900" kern="1200" dirty="0">
                        <a:solidFill>
                          <a:schemeClr val="dk1"/>
                        </a:solidFill>
                        <a:effectLst/>
                        <a:latin typeface="+mn-lt"/>
                        <a:ea typeface="+mn-ea"/>
                        <a:cs typeface="+mn-cs"/>
                      </a:endParaRPr>
                    </a:p>
                  </a:txBody>
                  <a:tcPr marL="121920" marR="121920" marT="60960" marB="60960"/>
                </a:tc>
                <a:extLst>
                  <a:ext uri="{0D108BD9-81ED-4DB2-BD59-A6C34878D82A}">
                    <a16:rowId xmlns:a16="http://schemas.microsoft.com/office/drawing/2014/main" val="364648762"/>
                  </a:ext>
                </a:extLst>
              </a:tr>
              <a:tr h="4064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 GUDID Status Aktualisierung</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effectLst/>
                          <a:latin typeface="+mn-lt"/>
                          <a:ea typeface="+mn-ea"/>
                          <a:cs typeface="+mn-cs"/>
                        </a:rPr>
                        <a:t>/UDI/US_UDI_STAT_UPD</a:t>
                      </a:r>
                    </a:p>
                  </a:txBody>
                  <a:tcPr marL="121920" marR="121920" marT="60960" marB="60960"/>
                </a:tc>
                <a:extLst>
                  <a:ext uri="{0D108BD9-81ED-4DB2-BD59-A6C34878D82A}">
                    <a16:rowId xmlns:a16="http://schemas.microsoft.com/office/drawing/2014/main" val="3007619506"/>
                  </a:ext>
                </a:extLst>
              </a:tr>
            </a:tbl>
          </a:graphicData>
        </a:graphic>
      </p:graphicFrame>
      <p:sp>
        <p:nvSpPr>
          <p:cNvPr id="8" name="Inhaltsplatzhalter 6">
            <a:extLst>
              <a:ext uri="{FF2B5EF4-FFF2-40B4-BE49-F238E27FC236}">
                <a16:creationId xmlns:a16="http://schemas.microsoft.com/office/drawing/2014/main" id="{C61DFA6C-1BE7-4E22-846B-23A883AC2ED9}"/>
              </a:ext>
            </a:extLst>
          </p:cNvPr>
          <p:cNvSpPr>
            <a:spLocks noGrp="1"/>
          </p:cNvSpPr>
          <p:nvPr>
            <p:ph sz="quarter" idx="19"/>
          </p:nvPr>
        </p:nvSpPr>
        <p:spPr>
          <a:xfrm>
            <a:off x="4558814" y="4044742"/>
            <a:ext cx="3543204" cy="2373564"/>
          </a:xfrm>
          <a:solidFill>
            <a:schemeClr val="bg1"/>
          </a:solidFill>
        </p:spPr>
        <p:txBody>
          <a:bodyPr>
            <a:normAutofit fontScale="85000" lnSpcReduction="20000"/>
          </a:bodyPr>
          <a:lstStyle/>
          <a:p>
            <a:pPr algn="ctr"/>
            <a:r>
              <a:rPr lang="de-DE" dirty="0">
                <a:solidFill>
                  <a:srgbClr val="00254C"/>
                </a:solidFill>
              </a:rPr>
              <a:t>Um eine Transaktion aufzurufen muss folgend vorgegangen werden:</a:t>
            </a:r>
          </a:p>
          <a:p>
            <a:pPr algn="ctr"/>
            <a:r>
              <a:rPr lang="de-DE" dirty="0">
                <a:solidFill>
                  <a:srgbClr val="FF0000"/>
                </a:solidFill>
                <a:highlight>
                  <a:srgbClr val="FFFF00"/>
                </a:highlight>
              </a:rPr>
              <a:t>/n/</a:t>
            </a:r>
            <a:r>
              <a:rPr lang="de-DE" dirty="0">
                <a:solidFill>
                  <a:srgbClr val="00254C"/>
                </a:solidFill>
                <a:highlight>
                  <a:srgbClr val="FFFF00"/>
                </a:highlight>
              </a:rPr>
              <a:t>UDI/US_UDI_DATA</a:t>
            </a:r>
          </a:p>
          <a:p>
            <a:pPr algn="ctr"/>
            <a:endParaRPr lang="de-DE" dirty="0">
              <a:solidFill>
                <a:srgbClr val="00254C"/>
              </a:solidFill>
            </a:endParaRPr>
          </a:p>
          <a:p>
            <a:pPr algn="ctr"/>
            <a:r>
              <a:rPr lang="de-DE" dirty="0">
                <a:solidFill>
                  <a:srgbClr val="00254C"/>
                </a:solidFill>
              </a:rPr>
              <a:t>Es besteht zudem die Möglichkeit, die häufig benutzten Transaktionen als Favoriten zu hinterlegen oder das Bereichsmenü mit der Transaktion /n/UDI/US im SAP Benutzermenü aufzurufen.</a:t>
            </a:r>
          </a:p>
        </p:txBody>
      </p:sp>
    </p:spTree>
    <p:extLst>
      <p:ext uri="{BB962C8B-B14F-4D97-AF65-F5344CB8AC3E}">
        <p14:creationId xmlns:p14="http://schemas.microsoft.com/office/powerpoint/2010/main" val="39446051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Programmeinstellungen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Abteilungen für Freigabe einstellen</a:t>
            </a:r>
          </a:p>
        </p:txBody>
      </p:sp>
      <p:pic>
        <p:nvPicPr>
          <p:cNvPr id="4" name="Grafik 3">
            <a:extLst>
              <a:ext uri="{FF2B5EF4-FFF2-40B4-BE49-F238E27FC236}">
                <a16:creationId xmlns:a16="http://schemas.microsoft.com/office/drawing/2014/main" id="{A42A83B2-D341-4842-8384-A42CC8E4517C}"/>
              </a:ext>
            </a:extLst>
          </p:cNvPr>
          <p:cNvPicPr>
            <a:picLocks noChangeAspect="1"/>
          </p:cNvPicPr>
          <p:nvPr/>
        </p:nvPicPr>
        <p:blipFill>
          <a:blip r:embed="rId2"/>
          <a:stretch>
            <a:fillRect/>
          </a:stretch>
        </p:blipFill>
        <p:spPr>
          <a:xfrm>
            <a:off x="1103445" y="1796821"/>
            <a:ext cx="3216000" cy="1115145"/>
          </a:xfrm>
          <a:prstGeom prst="rect">
            <a:avLst/>
          </a:prstGeom>
        </p:spPr>
      </p:pic>
      <p:sp>
        <p:nvSpPr>
          <p:cNvPr id="5" name="Rechteck 4">
            <a:extLst>
              <a:ext uri="{FF2B5EF4-FFF2-40B4-BE49-F238E27FC236}">
                <a16:creationId xmlns:a16="http://schemas.microsoft.com/office/drawing/2014/main" id="{B39AFA53-CB90-4AF3-8E5C-B101C76B08A9}"/>
              </a:ext>
            </a:extLst>
          </p:cNvPr>
          <p:cNvSpPr/>
          <p:nvPr/>
        </p:nvSpPr>
        <p:spPr>
          <a:xfrm>
            <a:off x="1124649" y="2656102"/>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E9E0FC70-5AB8-4861-87A2-BB3D7C88E3FF}"/>
              </a:ext>
            </a:extLst>
          </p:cNvPr>
          <p:cNvPicPr>
            <a:picLocks noChangeAspect="1"/>
          </p:cNvPicPr>
          <p:nvPr/>
        </p:nvPicPr>
        <p:blipFill>
          <a:blip r:embed="rId3"/>
          <a:stretch>
            <a:fillRect/>
          </a:stretch>
        </p:blipFill>
        <p:spPr>
          <a:xfrm>
            <a:off x="1103446" y="3044957"/>
            <a:ext cx="3113293" cy="3072651"/>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22D29A4E-4D37-4D62-A5F9-71C2C0902057}"/>
              </a:ext>
            </a:extLst>
          </p:cNvPr>
          <p:cNvSpPr/>
          <p:nvPr/>
        </p:nvSpPr>
        <p:spPr>
          <a:xfrm>
            <a:off x="4751851" y="1858698"/>
            <a:ext cx="6096000" cy="1299523"/>
          </a:xfrm>
          <a:prstGeom prst="rect">
            <a:avLst/>
          </a:prstGeom>
        </p:spPr>
        <p:txBody>
          <a:bodyPr>
            <a:spAutoFit/>
          </a:bodyPr>
          <a:lstStyle/>
          <a:p>
            <a:pPr>
              <a:lnSpc>
                <a:spcPct val="107000"/>
              </a:lnSpc>
              <a:spcAft>
                <a:spcPts val="1067"/>
              </a:spcAft>
            </a:pPr>
            <a:r>
              <a:rPr lang="de-CH" sz="1867">
                <a:solidFill>
                  <a:srgbClr val="00254C"/>
                </a:solidFill>
                <a:latin typeface="Segoe UI"/>
                <a:cs typeface="Segoe UI"/>
              </a:rPr>
              <a:t>Bei der Definition der Freigabeabteilungen müssen zudem in der dazugehörigen Transaktion erneut die Abteilungen mit dem passenden Berechtigungsobjekt /UDI/USUDI und der Aktivität erfasst werden.</a:t>
            </a:r>
          </a:p>
        </p:txBody>
      </p:sp>
      <p:pic>
        <p:nvPicPr>
          <p:cNvPr id="7" name="Grafik 6">
            <a:extLst>
              <a:ext uri="{FF2B5EF4-FFF2-40B4-BE49-F238E27FC236}">
                <a16:creationId xmlns:a16="http://schemas.microsoft.com/office/drawing/2014/main" id="{089C4CF3-4DDB-4BDC-8CE0-0D528C117EAC}"/>
              </a:ext>
            </a:extLst>
          </p:cNvPr>
          <p:cNvPicPr>
            <a:picLocks noChangeAspect="1"/>
          </p:cNvPicPr>
          <p:nvPr/>
        </p:nvPicPr>
        <p:blipFill>
          <a:blip r:embed="rId4"/>
          <a:stretch>
            <a:fillRect/>
          </a:stretch>
        </p:blipFill>
        <p:spPr>
          <a:xfrm>
            <a:off x="4886357" y="3342310"/>
            <a:ext cx="3088908" cy="1276207"/>
          </a:xfrm>
          <a:prstGeom prst="rect">
            <a:avLst/>
          </a:prstGeom>
        </p:spPr>
      </p:pic>
      <p:pic>
        <p:nvPicPr>
          <p:cNvPr id="8" name="Grafik 7">
            <a:extLst>
              <a:ext uri="{FF2B5EF4-FFF2-40B4-BE49-F238E27FC236}">
                <a16:creationId xmlns:a16="http://schemas.microsoft.com/office/drawing/2014/main" id="{31619C76-8BB7-4865-B57E-A7494A57FE81}"/>
              </a:ext>
            </a:extLst>
          </p:cNvPr>
          <p:cNvPicPr>
            <a:picLocks noChangeAspect="1"/>
          </p:cNvPicPr>
          <p:nvPr/>
        </p:nvPicPr>
        <p:blipFill>
          <a:blip r:embed="rId5"/>
          <a:stretch>
            <a:fillRect/>
          </a:stretch>
        </p:blipFill>
        <p:spPr>
          <a:xfrm>
            <a:off x="8056163" y="3350528"/>
            <a:ext cx="3544115" cy="2048433"/>
          </a:xfrm>
          <a:prstGeom prst="rect">
            <a:avLst/>
          </a:prstGeom>
        </p:spPr>
      </p:pic>
      <p:sp>
        <p:nvSpPr>
          <p:cNvPr id="9" name="Rechteck 8">
            <a:extLst>
              <a:ext uri="{FF2B5EF4-FFF2-40B4-BE49-F238E27FC236}">
                <a16:creationId xmlns:a16="http://schemas.microsoft.com/office/drawing/2014/main" id="{AFF0C9F5-7A14-4E37-A6B8-3F5EF333D51F}"/>
              </a:ext>
            </a:extLst>
          </p:cNvPr>
          <p:cNvSpPr/>
          <p:nvPr/>
        </p:nvSpPr>
        <p:spPr>
          <a:xfrm>
            <a:off x="7975264" y="5437159"/>
            <a:ext cx="3936437" cy="992066"/>
          </a:xfrm>
          <a:prstGeom prst="rect">
            <a:avLst/>
          </a:prstGeom>
        </p:spPr>
        <p:txBody>
          <a:bodyPr wrap="square">
            <a:spAutoFit/>
          </a:bodyPr>
          <a:lstStyle/>
          <a:p>
            <a:pPr>
              <a:lnSpc>
                <a:spcPct val="107000"/>
              </a:lnSpc>
              <a:spcAft>
                <a:spcPts val="1067"/>
              </a:spcAft>
            </a:pPr>
            <a:r>
              <a:rPr lang="de-CH" sz="1867">
                <a:solidFill>
                  <a:srgbClr val="00254C"/>
                </a:solidFill>
                <a:latin typeface="Segoe UI"/>
                <a:cs typeface="Segoe UI"/>
              </a:rPr>
              <a:t>Es können bis zu 9 Abteilungen mit Berechtigungsaktivitäten (81-89) angelegt und zugeordnet werden.</a:t>
            </a:r>
          </a:p>
        </p:txBody>
      </p:sp>
    </p:spTree>
    <p:extLst>
      <p:ext uri="{BB962C8B-B14F-4D97-AF65-F5344CB8AC3E}">
        <p14:creationId xmlns:p14="http://schemas.microsoft.com/office/powerpoint/2010/main" val="451698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A707AB61-BD0F-4D8A-890F-D21DE20CB515}"/>
              </a:ext>
            </a:extLst>
          </p:cNvPr>
          <p:cNvSpPr>
            <a:spLocks noGrp="1"/>
          </p:cNvSpPr>
          <p:nvPr>
            <p:ph sz="quarter" idx="19"/>
          </p:nvPr>
        </p:nvSpPr>
        <p:spPr>
          <a:xfrm>
            <a:off x="1210635" y="1423955"/>
            <a:ext cx="9313035" cy="4826600"/>
          </a:xfrm>
        </p:spPr>
        <p:txBody>
          <a:bodyPr>
            <a:normAutofit/>
          </a:bodyPr>
          <a:lstStyle/>
          <a:p>
            <a:r>
              <a:rPr lang="en-US" b="1" dirty="0">
                <a:solidFill>
                  <a:srgbClr val="00254C"/>
                </a:solidFill>
              </a:rPr>
              <a:t>UDI </a:t>
            </a:r>
            <a:r>
              <a:rPr lang="de-CH" b="1" dirty="0">
                <a:solidFill>
                  <a:srgbClr val="00254C"/>
                </a:solidFill>
              </a:rPr>
              <a:t>Abteilungen</a:t>
            </a:r>
            <a:r>
              <a:rPr lang="en-US" b="1" dirty="0">
                <a:solidFill>
                  <a:srgbClr val="00254C"/>
                </a:solidFill>
              </a:rPr>
              <a:t> </a:t>
            </a:r>
            <a:r>
              <a:rPr lang="de-CH" b="1" dirty="0">
                <a:solidFill>
                  <a:srgbClr val="00254C"/>
                </a:solidFill>
              </a:rPr>
              <a:t>für Freigabe einstellen</a:t>
            </a:r>
          </a:p>
          <a:p>
            <a:endParaRPr lang="de-CH" dirty="0">
              <a:solidFill>
                <a:srgbClr val="00254C"/>
              </a:solidFill>
            </a:endParaRPr>
          </a:p>
          <a:p>
            <a:r>
              <a:rPr lang="de-CH" dirty="0">
                <a:solidFill>
                  <a:srgbClr val="00254C"/>
                </a:solidFill>
              </a:rPr>
              <a:t>Aufgabe: 	Pflegen Sie drei Abteilungen in den Berechtigungsaktivitäten und ordnen 		diesen Berechtigungen von 81,82 und 83 zu.</a:t>
            </a:r>
          </a:p>
          <a:p>
            <a:r>
              <a:rPr lang="de-CH" dirty="0">
                <a:solidFill>
                  <a:srgbClr val="00254C"/>
                </a:solidFill>
              </a:rPr>
              <a:t>		Legen Sie im Bereich Freigabeabteilungen die gleichen Abteilungen an 			und ordnen Sie ebenfalls die gleichen Berechtigungsaktivitäten 81,82 und 		83 zu. </a:t>
            </a:r>
          </a:p>
          <a:p>
            <a:r>
              <a:rPr lang="de-CH" dirty="0">
                <a:solidFill>
                  <a:srgbClr val="00254C"/>
                </a:solidFill>
              </a:rPr>
              <a:t>		Geben Sie beim Berechtigungsobjekt «/UDI/USUDI» an.</a:t>
            </a:r>
          </a:p>
          <a:p>
            <a:endParaRPr lang="de-CH" dirty="0">
              <a:solidFill>
                <a:srgbClr val="00254C"/>
              </a:solidFill>
            </a:endParaRPr>
          </a:p>
          <a:p>
            <a:endParaRPr lang="de-CH" dirty="0">
              <a:solidFill>
                <a:srgbClr val="00254C"/>
              </a:solidFill>
            </a:endParaRPr>
          </a:p>
          <a:p>
            <a:r>
              <a:rPr lang="de-CH" dirty="0">
                <a:solidFill>
                  <a:srgbClr val="00254C"/>
                </a:solidFill>
              </a:rPr>
              <a:t>Transaktionscode: /UDI/US_UDI_DEPARTM</a:t>
            </a:r>
          </a:p>
          <a:p>
            <a:endParaRPr lang="de-CH" dirty="0">
              <a:solidFill>
                <a:srgbClr val="00254C"/>
              </a:solidFill>
            </a:endParaRPr>
          </a:p>
          <a:p>
            <a:endParaRPr lang="de-CH" dirty="0">
              <a:solidFill>
                <a:srgbClr val="00254C"/>
              </a:solidFill>
            </a:endParaRPr>
          </a:p>
          <a:p>
            <a:endParaRPr lang="de-CH" dirty="0">
              <a:solidFill>
                <a:srgbClr val="00254C"/>
              </a:solidFill>
            </a:endParaRPr>
          </a:p>
        </p:txBody>
      </p:sp>
      <p:pic>
        <p:nvPicPr>
          <p:cNvPr id="5" name="Grafik 4" descr="Bleistift">
            <a:extLst>
              <a:ext uri="{FF2B5EF4-FFF2-40B4-BE49-F238E27FC236}">
                <a16:creationId xmlns:a16="http://schemas.microsoft.com/office/drawing/2014/main" id="{2753AEA9-6B70-4629-8721-DE6456F078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11466378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lnSpcReduction="10000"/>
          </a:bodyPr>
          <a:lstStyle/>
          <a:p>
            <a:r>
              <a:rPr lang="en-US" b="1" err="1">
                <a:solidFill>
                  <a:srgbClr val="00254C"/>
                </a:solidFill>
              </a:rPr>
              <a:t>Übersicht</a:t>
            </a:r>
            <a:r>
              <a:rPr lang="en-US" b="1">
                <a:solidFill>
                  <a:srgbClr val="00254C"/>
                </a:solidFill>
              </a:rPr>
              <a:t> </a:t>
            </a:r>
            <a:r>
              <a:rPr lang="en-US" b="1" err="1">
                <a:solidFill>
                  <a:srgbClr val="00254C"/>
                </a:solidFill>
              </a:rPr>
              <a:t>über</a:t>
            </a:r>
            <a:r>
              <a:rPr lang="en-US" b="1">
                <a:solidFill>
                  <a:srgbClr val="00254C"/>
                </a:solidFill>
              </a:rPr>
              <a:t> die </a:t>
            </a:r>
            <a:r>
              <a:rPr lang="en-US" b="1" err="1">
                <a:solidFill>
                  <a:srgbClr val="00254C"/>
                </a:solidFill>
              </a:rPr>
              <a:t>Einstellungen</a:t>
            </a:r>
            <a:r>
              <a:rPr lang="en-US" b="1">
                <a:solidFill>
                  <a:srgbClr val="00254C"/>
                </a:solidFill>
              </a:rPr>
              <a:t> in </a:t>
            </a:r>
            <a:r>
              <a:rPr lang="en-US" b="1" i="1">
                <a:solidFill>
                  <a:srgbClr val="00254C"/>
                </a:solidFill>
              </a:rPr>
              <a:t>UDI </a:t>
            </a:r>
            <a:r>
              <a:rPr lang="en-US" b="1" i="1" err="1">
                <a:solidFill>
                  <a:srgbClr val="00254C"/>
                </a:solidFill>
              </a:rPr>
              <a:t>Transaktionen</a:t>
            </a:r>
            <a:endParaRPr lang="en-US" b="1" i="1">
              <a:solidFill>
                <a:srgbClr val="00254C"/>
              </a:solidFill>
            </a:endParaRPr>
          </a:p>
          <a:p>
            <a:endParaRPr lang="en-US" b="1" i="1" noProof="0">
              <a:solidFill>
                <a:srgbClr val="00254C"/>
              </a:solidFill>
            </a:endParaRPr>
          </a:p>
          <a:p>
            <a:endParaRPr lang="en-US">
              <a:solidFill>
                <a:srgbClr val="00254C"/>
              </a:solidFill>
            </a:endParaRPr>
          </a:p>
          <a:p>
            <a:pPr marL="380990" indent="-380990">
              <a:buFont typeface="Wingdings" panose="05000000000000000000" pitchFamily="2" charset="2"/>
              <a:buChar char="Ø"/>
            </a:pPr>
            <a:r>
              <a:rPr lang="en-US" err="1">
                <a:solidFill>
                  <a:srgbClr val="00254C"/>
                </a:solidFill>
              </a:rPr>
              <a:t>Exkurs</a:t>
            </a:r>
            <a:r>
              <a:rPr lang="en-US">
                <a:solidFill>
                  <a:srgbClr val="00254C"/>
                </a:solidFill>
              </a:rPr>
              <a:t>: </a:t>
            </a:r>
            <a:r>
              <a:rPr lang="en-US" err="1">
                <a:solidFill>
                  <a:srgbClr val="00254C"/>
                </a:solidFill>
              </a:rPr>
              <a:t>Einstellen</a:t>
            </a:r>
            <a:r>
              <a:rPr lang="en-US">
                <a:solidFill>
                  <a:srgbClr val="00254C"/>
                </a:solidFill>
              </a:rPr>
              <a:t> der UDI </a:t>
            </a:r>
            <a:r>
              <a:rPr lang="en-US" err="1">
                <a:solidFill>
                  <a:srgbClr val="00254C"/>
                </a:solidFill>
              </a:rPr>
              <a:t>relevanten</a:t>
            </a:r>
            <a:r>
              <a:rPr lang="en-US">
                <a:solidFill>
                  <a:srgbClr val="00254C"/>
                </a:solidFill>
              </a:rPr>
              <a:t> </a:t>
            </a:r>
            <a:r>
              <a:rPr lang="en-US" err="1">
                <a:solidFill>
                  <a:srgbClr val="00254C"/>
                </a:solidFill>
              </a:rPr>
              <a:t>Kennzeichnung</a:t>
            </a:r>
            <a:r>
              <a:rPr lang="en-US">
                <a:solidFill>
                  <a:srgbClr val="00254C"/>
                </a:solidFill>
              </a:rPr>
              <a:t> </a:t>
            </a:r>
            <a:r>
              <a:rPr lang="en-US" err="1">
                <a:solidFill>
                  <a:srgbClr val="00254C"/>
                </a:solidFill>
              </a:rPr>
              <a:t>im</a:t>
            </a:r>
            <a:r>
              <a:rPr lang="en-US">
                <a:solidFill>
                  <a:srgbClr val="00254C"/>
                </a:solidFill>
              </a:rPr>
              <a:t> </a:t>
            </a:r>
            <a:r>
              <a:rPr lang="en-US" err="1">
                <a:solidFill>
                  <a:srgbClr val="00254C"/>
                </a:solidFill>
              </a:rPr>
              <a:t>Materialstamm</a:t>
            </a:r>
            <a:endParaRPr lang="en-US">
              <a:solidFill>
                <a:srgbClr val="00254C"/>
              </a:solidFill>
            </a:endParaRPr>
          </a:p>
          <a:p>
            <a:pPr marL="380990" indent="-380990">
              <a:buFont typeface="Wingdings" panose="05000000000000000000" pitchFamily="2" charset="2"/>
              <a:buChar char="Ø"/>
            </a:pPr>
            <a:r>
              <a:rPr lang="en-US">
                <a:solidFill>
                  <a:srgbClr val="00254C"/>
                </a:solidFill>
              </a:rPr>
              <a:t>UDI </a:t>
            </a:r>
            <a:r>
              <a:rPr lang="de-CH">
                <a:solidFill>
                  <a:srgbClr val="00254C"/>
                </a:solidFill>
              </a:rPr>
              <a:t>Datensatzanlage mit Vorlage</a:t>
            </a:r>
          </a:p>
          <a:p>
            <a:pPr marL="380990" indent="-380990">
              <a:buFont typeface="Wingdings" panose="05000000000000000000" pitchFamily="2" charset="2"/>
              <a:buChar char="Ø"/>
            </a:pPr>
            <a:r>
              <a:rPr lang="de-CH">
                <a:solidFill>
                  <a:srgbClr val="00254C"/>
                </a:solidFill>
              </a:rPr>
              <a:t>UDI Stammdatenpflege</a:t>
            </a:r>
          </a:p>
          <a:p>
            <a:pPr marL="380990" indent="-380990">
              <a:buFont typeface="Wingdings" panose="05000000000000000000" pitchFamily="2" charset="2"/>
              <a:buChar char="Ø"/>
            </a:pPr>
            <a:r>
              <a:rPr lang="de-CH">
                <a:solidFill>
                  <a:srgbClr val="00254C"/>
                </a:solidFill>
              </a:rPr>
              <a:t>UDI Stammdatenübersicht</a:t>
            </a:r>
          </a:p>
          <a:p>
            <a:pPr marL="380990" indent="-380990">
              <a:buFont typeface="Wingdings" panose="05000000000000000000" pitchFamily="2" charset="2"/>
              <a:buChar char="Ø"/>
            </a:pPr>
            <a:r>
              <a:rPr lang="de-CH">
                <a:solidFill>
                  <a:srgbClr val="00254C"/>
                </a:solidFill>
              </a:rPr>
              <a:t>UDI Massenpflege</a:t>
            </a:r>
          </a:p>
          <a:p>
            <a:pPr marL="380990" indent="-380990">
              <a:buFont typeface="Wingdings" panose="05000000000000000000" pitchFamily="2" charset="2"/>
              <a:buChar char="Ø"/>
            </a:pPr>
            <a:r>
              <a:rPr lang="de-CH">
                <a:solidFill>
                  <a:srgbClr val="00254C"/>
                </a:solidFill>
              </a:rPr>
              <a:t>UDI Stammdatenexport</a:t>
            </a:r>
          </a:p>
          <a:p>
            <a:pPr marL="380990" indent="-380990">
              <a:buFont typeface="Wingdings" panose="05000000000000000000" pitchFamily="2" charset="2"/>
              <a:buChar char="Ø"/>
            </a:pPr>
            <a:r>
              <a:rPr lang="de-CH">
                <a:solidFill>
                  <a:srgbClr val="00254C"/>
                </a:solidFill>
              </a:rPr>
              <a:t>UDI Audit Trail</a:t>
            </a:r>
          </a:p>
          <a:p>
            <a:pPr marL="380990" indent="-380990">
              <a:buFont typeface="Wingdings" panose="05000000000000000000" pitchFamily="2" charset="2"/>
              <a:buChar char="Ø"/>
            </a:pPr>
            <a:r>
              <a:rPr lang="de-CH">
                <a:solidFill>
                  <a:srgbClr val="00254C"/>
                </a:solidFill>
              </a:rPr>
              <a:t>UDI Datenmigration / Excel Upload</a:t>
            </a:r>
          </a:p>
          <a:p>
            <a:pPr marL="380990" indent="-380990">
              <a:buFont typeface="Wingdings" panose="05000000000000000000" pitchFamily="2" charset="2"/>
              <a:buChar char="Ø"/>
            </a:pPr>
            <a:r>
              <a:rPr lang="de-CH">
                <a:solidFill>
                  <a:srgbClr val="00254C"/>
                </a:solidFill>
              </a:rPr>
              <a:t>UDI Daten Upload per </a:t>
            </a:r>
            <a:r>
              <a:rPr lang="de-CH" err="1">
                <a:solidFill>
                  <a:srgbClr val="00254C"/>
                </a:solidFill>
              </a:rPr>
              <a:t>WebService</a:t>
            </a:r>
            <a:endParaRPr lang="de-CH">
              <a:solidFill>
                <a:srgbClr val="00254C"/>
              </a:solidFill>
            </a:endParaRPr>
          </a:p>
          <a:p>
            <a:pPr marL="380990" indent="-380990">
              <a:buFont typeface="Wingdings" panose="05000000000000000000" pitchFamily="2" charset="2"/>
              <a:buChar char="Ø"/>
            </a:pPr>
            <a:r>
              <a:rPr lang="de-CH">
                <a:solidFill>
                  <a:srgbClr val="00254C"/>
                </a:solidFill>
              </a:rPr>
              <a:t>UDI GUDID Status Aktualisierung</a:t>
            </a:r>
          </a:p>
          <a:p>
            <a:pPr marL="380990" indent="-380990">
              <a:buFont typeface="Wingdings" panose="05000000000000000000" pitchFamily="2" charset="2"/>
              <a:buChar char="Ø"/>
            </a:pPr>
            <a:endParaRPr lang="de-CH">
              <a:solidFill>
                <a:srgbClr val="00254C"/>
              </a:solidFill>
            </a:endParaRPr>
          </a:p>
        </p:txBody>
      </p:sp>
    </p:spTree>
    <p:extLst>
      <p:ext uri="{BB962C8B-B14F-4D97-AF65-F5344CB8AC3E}">
        <p14:creationId xmlns:p14="http://schemas.microsoft.com/office/powerpoint/2010/main" val="1595667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lnSpcReduction="10000"/>
          </a:bodyPr>
          <a:lstStyle/>
          <a:p>
            <a:r>
              <a:rPr lang="de-CH" b="1">
                <a:solidFill>
                  <a:srgbClr val="00254C"/>
                </a:solidFill>
              </a:rPr>
              <a:t>Exkurs: Einstellen der UDI relevanten Kennzeichnung im Materialstamm</a:t>
            </a:r>
          </a:p>
          <a:p>
            <a:endParaRPr lang="de-CH" b="1">
              <a:solidFill>
                <a:srgbClr val="00254C"/>
              </a:solidFill>
            </a:endParaRPr>
          </a:p>
          <a:p>
            <a:r>
              <a:rPr lang="de-DE">
                <a:solidFill>
                  <a:srgbClr val="00254C"/>
                </a:solidFill>
              </a:rPr>
              <a:t>Bei den UDI Daten handelt es sich grundsätzlich um zusätzliche Stammdaten für jedes Material. Aus diesem Grund wurde per Customizing im Materialstamm (Transaktionen MM01/MM02/MM03) ein zusätzlicher Subscreen Bereich eingeblendet.</a:t>
            </a:r>
            <a:endParaRPr lang="de-CH">
              <a:solidFill>
                <a:srgbClr val="00254C"/>
              </a:solidFill>
            </a:endParaRPr>
          </a:p>
          <a:p>
            <a:r>
              <a:rPr lang="de-DE">
                <a:solidFill>
                  <a:srgbClr val="00254C"/>
                </a:solidFill>
              </a:rPr>
              <a:t>Der Bereich im unteren Bildschirm mit der Bezeichnung „UDI Informationen“ ermöglicht es bei der Anlage von Materialien oder bei der Bearbeitung, diesen als FDA UDI relevant zu kennzeichnen. Das „FDA UDI relevant“ Kennzeichen wird durch einen MARA </a:t>
            </a:r>
            <a:r>
              <a:rPr lang="de-DE" err="1">
                <a:solidFill>
                  <a:srgbClr val="00254C"/>
                </a:solidFill>
              </a:rPr>
              <a:t>Append</a:t>
            </a:r>
            <a:r>
              <a:rPr lang="de-DE">
                <a:solidFill>
                  <a:srgbClr val="00254C"/>
                </a:solidFill>
              </a:rPr>
              <a:t> des Feldes „ZZUDI“ abgebildet.</a:t>
            </a:r>
            <a:endParaRPr lang="de-CH">
              <a:solidFill>
                <a:srgbClr val="00254C"/>
              </a:solidFill>
            </a:endParaRPr>
          </a:p>
          <a:p>
            <a:r>
              <a:rPr lang="de-DE">
                <a:solidFill>
                  <a:srgbClr val="00254C"/>
                </a:solidFill>
              </a:rPr>
              <a:t>Sobald die Einstellung auf „Ja“ oder „Vorbereitung“ steht, wird die Funktion für den Absprung in den UDI Stammdatenpflege aktiviert.</a:t>
            </a:r>
            <a:endParaRPr lang="de-CH">
              <a:solidFill>
                <a:srgbClr val="00254C"/>
              </a:solidFill>
            </a:endParaRPr>
          </a:p>
          <a:p>
            <a:r>
              <a:rPr lang="de-DE">
                <a:solidFill>
                  <a:srgbClr val="00254C"/>
                </a:solidFill>
              </a:rPr>
              <a:t>Diese Einstellung muss nur einmal vorgenommen werden, damit das Material später bei allen Auswertungen mitberücksichtigt wird.</a:t>
            </a:r>
            <a:endParaRPr lang="de-CH">
              <a:solidFill>
                <a:srgbClr val="00254C"/>
              </a:solidFill>
            </a:endParaRPr>
          </a:p>
          <a:p>
            <a:r>
              <a:rPr lang="de-DE">
                <a:solidFill>
                  <a:srgbClr val="00254C"/>
                </a:solidFill>
              </a:rPr>
              <a:t>Die UDI Stammdatenpflege selbst kann zudem mit einer eigenen Transaktion aufgerufen werden. Das hat den Vorteil, dass auch Personen, die keine Berechtigung für die Änderung des Materialstammsatzes haben, dennoch die UDI Daten pflegen können.</a:t>
            </a:r>
            <a:endParaRPr lang="de-CH">
              <a:solidFill>
                <a:srgbClr val="00254C"/>
              </a:solidFill>
            </a:endParaRPr>
          </a:p>
          <a:p>
            <a:endParaRPr lang="de-CH" b="1">
              <a:solidFill>
                <a:srgbClr val="00254C"/>
              </a:solidFill>
            </a:endParaRPr>
          </a:p>
          <a:p>
            <a:endParaRPr lang="de-CH" b="1">
              <a:solidFill>
                <a:srgbClr val="00254C"/>
              </a:solidFill>
            </a:endParaRPr>
          </a:p>
          <a:p>
            <a:endParaRPr lang="de-CH">
              <a:solidFill>
                <a:srgbClr val="00254C"/>
              </a:solidFill>
            </a:endParaRPr>
          </a:p>
        </p:txBody>
      </p:sp>
    </p:spTree>
    <p:extLst>
      <p:ext uri="{BB962C8B-B14F-4D97-AF65-F5344CB8AC3E}">
        <p14:creationId xmlns:p14="http://schemas.microsoft.com/office/powerpoint/2010/main" val="6982634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911424" y="1700808"/>
            <a:ext cx="7104789" cy="4826600"/>
          </a:xfrm>
        </p:spPr>
        <p:txBody>
          <a:bodyPr>
            <a:normAutofit fontScale="92500" lnSpcReduction="20000"/>
          </a:bodyPr>
          <a:lstStyle/>
          <a:p>
            <a:r>
              <a:rPr lang="de-DE"/>
              <a:t>Bedeutung der Auswahlliste:</a:t>
            </a:r>
            <a:endParaRPr lang="de-CH"/>
          </a:p>
          <a:p>
            <a:pPr lvl="1">
              <a:buFont typeface="Wingdings" panose="05000000000000000000" pitchFamily="2" charset="2"/>
              <a:buChar char="Ø"/>
            </a:pPr>
            <a:r>
              <a:rPr lang="de-DE"/>
              <a:t>J (Ja)</a:t>
            </a:r>
            <a:endParaRPr lang="de-CH"/>
          </a:p>
          <a:p>
            <a:pPr lvl="2">
              <a:buFont typeface="Wingdings" panose="05000000000000000000" pitchFamily="2" charset="2"/>
              <a:buChar char="Ø"/>
            </a:pPr>
            <a:r>
              <a:rPr lang="de-DE" sz="1867"/>
              <a:t>Das Material ist als UDI relevant gekennzeichnet und wird in allen anderen UDI Transaktionen berücksichtigt</a:t>
            </a:r>
            <a:endParaRPr lang="de-CH" sz="1867"/>
          </a:p>
          <a:p>
            <a:endParaRPr lang="de-CH"/>
          </a:p>
          <a:p>
            <a:pPr lvl="1">
              <a:buFont typeface="Wingdings" panose="05000000000000000000" pitchFamily="2" charset="2"/>
              <a:buChar char="Ø"/>
            </a:pPr>
            <a:r>
              <a:rPr lang="de-DE"/>
              <a:t>N (Nein)</a:t>
            </a:r>
            <a:endParaRPr lang="de-CH"/>
          </a:p>
          <a:p>
            <a:pPr lvl="2">
              <a:buFont typeface="Wingdings" panose="05000000000000000000" pitchFamily="2" charset="2"/>
              <a:buChar char="Ø"/>
            </a:pPr>
            <a:r>
              <a:rPr lang="de-DE" sz="1867"/>
              <a:t>Das Material wurde explizit als nicht UDI relevant gekennzeichnet. Somit wird es in den UDI Transaktionen nicht berücksichtigt.</a:t>
            </a:r>
            <a:endParaRPr lang="de-CH" sz="1867"/>
          </a:p>
          <a:p>
            <a:r>
              <a:rPr lang="de-DE"/>
              <a:t> </a:t>
            </a:r>
            <a:endParaRPr lang="de-CH"/>
          </a:p>
          <a:p>
            <a:pPr lvl="1">
              <a:buFont typeface="Wingdings" panose="05000000000000000000" pitchFamily="2" charset="2"/>
              <a:buChar char="Ø"/>
            </a:pPr>
            <a:r>
              <a:rPr lang="de-DE"/>
              <a:t>V (Vorbereitung)</a:t>
            </a:r>
            <a:endParaRPr lang="de-CH"/>
          </a:p>
          <a:p>
            <a:pPr lvl="2">
              <a:buFont typeface="Wingdings" panose="05000000000000000000" pitchFamily="2" charset="2"/>
              <a:buChar char="Ø"/>
            </a:pPr>
            <a:r>
              <a:rPr lang="de-DE" sz="1867"/>
              <a:t>Das Material ist grundsätzlich UDI relevant, aber es kann unterschieden werden, ob dieses Material beim Datenexport mit berücksichtigt wird oder nicht. Anwendungsfälle wären, wenn dieses Material erst später für ein Export in die USA relevant wird oder man dieses Material erst neu anlegt hat und die Daten in Vorbereitung pflegen möchte.</a:t>
            </a:r>
            <a:endParaRPr lang="de-CH" sz="1867"/>
          </a:p>
          <a:p>
            <a:r>
              <a:rPr lang="de-DE"/>
              <a:t> </a:t>
            </a:r>
            <a:endParaRPr lang="de-CH"/>
          </a:p>
          <a:p>
            <a:pPr lvl="1">
              <a:buFont typeface="Wingdings" panose="05000000000000000000" pitchFamily="2" charset="2"/>
              <a:buChar char="Ø"/>
            </a:pPr>
            <a:r>
              <a:rPr lang="de-DE"/>
              <a:t>Nicht definiert</a:t>
            </a:r>
            <a:endParaRPr lang="de-CH"/>
          </a:p>
          <a:p>
            <a:pPr lvl="2">
              <a:buFont typeface="Wingdings" panose="05000000000000000000" pitchFamily="2" charset="2"/>
              <a:buChar char="Ø"/>
            </a:pPr>
            <a:r>
              <a:rPr lang="de-DE" sz="1867"/>
              <a:t>Dieser Status stellt den initialen Status des Materials dar. D.h. alle Materialien die bereits vor der Implementierung des UDI Moduls existierten, haben diesen Status.</a:t>
            </a:r>
            <a:endParaRPr lang="de-CH" sz="1867"/>
          </a:p>
          <a:p>
            <a:endParaRPr lang="de-CH" b="1">
              <a:solidFill>
                <a:srgbClr val="00254C"/>
              </a:solidFill>
            </a:endParaRPr>
          </a:p>
          <a:p>
            <a:endParaRPr lang="de-CH" b="1">
              <a:solidFill>
                <a:srgbClr val="00254C"/>
              </a:solidFill>
            </a:endParaRPr>
          </a:p>
          <a:p>
            <a:endParaRPr lang="de-CH">
              <a:solidFill>
                <a:srgbClr val="00254C"/>
              </a:solidFill>
            </a:endParaRPr>
          </a:p>
        </p:txBody>
      </p:sp>
      <p:pic>
        <p:nvPicPr>
          <p:cNvPr id="2" name="Grafik 1">
            <a:extLst>
              <a:ext uri="{FF2B5EF4-FFF2-40B4-BE49-F238E27FC236}">
                <a16:creationId xmlns:a16="http://schemas.microsoft.com/office/drawing/2014/main" id="{F86EDD98-0951-4185-81AD-BB54B6CB49E3}"/>
              </a:ext>
            </a:extLst>
          </p:cNvPr>
          <p:cNvPicPr>
            <a:picLocks noChangeAspect="1"/>
          </p:cNvPicPr>
          <p:nvPr/>
        </p:nvPicPr>
        <p:blipFill>
          <a:blip r:embed="rId2"/>
          <a:stretch>
            <a:fillRect/>
          </a:stretch>
        </p:blipFill>
        <p:spPr>
          <a:xfrm>
            <a:off x="8112225" y="2276873"/>
            <a:ext cx="3631273" cy="4061292"/>
          </a:xfrm>
          <a:prstGeom prst="rect">
            <a:avLst/>
          </a:prstGeom>
        </p:spPr>
      </p:pic>
      <p:sp>
        <p:nvSpPr>
          <p:cNvPr id="5" name="Inhaltsplatzhalter 6">
            <a:extLst>
              <a:ext uri="{FF2B5EF4-FFF2-40B4-BE49-F238E27FC236}">
                <a16:creationId xmlns:a16="http://schemas.microsoft.com/office/drawing/2014/main" id="{2E1BE01C-A7F7-462B-A635-6D81921BCECF}"/>
              </a:ext>
            </a:extLst>
          </p:cNvPr>
          <p:cNvSpPr txBox="1">
            <a:spLocks/>
          </p:cNvSpPr>
          <p:nvPr/>
        </p:nvSpPr>
        <p:spPr>
          <a:xfrm>
            <a:off x="911424" y="1220755"/>
            <a:ext cx="9313035" cy="4826600"/>
          </a:xfrm>
          <a:prstGeom prst="rect">
            <a:avLst/>
          </a:prstGeom>
        </p:spPr>
        <p:txBody>
          <a:bodyPr vert="horz" lIns="121920" tIns="60960" rIns="121920" bIns="60960" rtlCol="0">
            <a:normAutofit/>
          </a:bodyPr>
          <a:lstStyle>
            <a:lvl1pPr marL="0" indent="0" algn="l" defTabSz="514350" rtl="0" eaLnBrk="1" latinLnBrk="0" hangingPunct="1">
              <a:lnSpc>
                <a:spcPct val="90000"/>
              </a:lnSpc>
              <a:spcBef>
                <a:spcPts val="563"/>
              </a:spcBef>
              <a:buFontTx/>
              <a:buNone/>
              <a:defRPr sz="1400" kern="1200">
                <a:solidFill>
                  <a:schemeClr val="tx1"/>
                </a:solidFill>
                <a:latin typeface="Segoe UI"/>
                <a:ea typeface="+mn-ea"/>
                <a:cs typeface="Segoe UI"/>
              </a:defRPr>
            </a:lvl1pPr>
            <a:lvl2pPr marL="180975" indent="-180975" algn="l" defTabSz="514350" rtl="0" eaLnBrk="1" latinLnBrk="0" hangingPunct="1">
              <a:lnSpc>
                <a:spcPct val="90000"/>
              </a:lnSpc>
              <a:spcBef>
                <a:spcPts val="281"/>
              </a:spcBef>
              <a:buFont typeface="Wingdings" panose="05000000000000000000" pitchFamily="2" charset="2"/>
              <a:buChar char="§"/>
              <a:defRPr sz="1400" kern="1200">
                <a:solidFill>
                  <a:schemeClr val="tx1"/>
                </a:solidFill>
                <a:latin typeface="Segoe UI"/>
                <a:ea typeface="+mn-ea"/>
                <a:cs typeface="Segoe UI"/>
              </a:defRPr>
            </a:lvl2pPr>
            <a:lvl3pPr marL="361950" indent="-180975" algn="l" defTabSz="514350" rtl="0" eaLnBrk="1" latinLnBrk="0" hangingPunct="1">
              <a:lnSpc>
                <a:spcPct val="90000"/>
              </a:lnSpc>
              <a:spcBef>
                <a:spcPts val="281"/>
              </a:spcBef>
              <a:buFont typeface="Webdings" pitchFamily="18" charset="2"/>
              <a:buChar char=""/>
              <a:defRPr sz="1300" kern="1200">
                <a:solidFill>
                  <a:schemeClr val="tx1"/>
                </a:solidFill>
                <a:latin typeface="Segoe UI"/>
                <a:ea typeface="+mn-ea"/>
                <a:cs typeface="Segoe UI"/>
              </a:defRPr>
            </a:lvl3pPr>
            <a:lvl4pPr marL="542925" indent="-180975" algn="l" defTabSz="985838" rtl="0" eaLnBrk="1" latinLnBrk="0" hangingPunct="1">
              <a:lnSpc>
                <a:spcPct val="90000"/>
              </a:lnSpc>
              <a:spcBef>
                <a:spcPts val="281"/>
              </a:spcBef>
              <a:buFont typeface="Webdings" panose="05030102010509060703" pitchFamily="18" charset="2"/>
              <a:buChar char=""/>
              <a:tabLst/>
              <a:defRPr sz="1200" kern="1200">
                <a:solidFill>
                  <a:schemeClr val="tx1"/>
                </a:solidFill>
                <a:latin typeface="Segoe UI"/>
                <a:ea typeface="+mn-ea"/>
                <a:cs typeface="Segoe UI"/>
              </a:defRPr>
            </a:lvl4pPr>
            <a:lvl5pPr marL="714375" indent="-171450" algn="l" defTabSz="514350" rtl="0" eaLnBrk="1" latinLnBrk="0" hangingPunct="1">
              <a:lnSpc>
                <a:spcPct val="90000"/>
              </a:lnSpc>
              <a:spcBef>
                <a:spcPts val="281"/>
              </a:spcBef>
              <a:buFont typeface="Trebuchet MS" pitchFamily="34" charset="0"/>
              <a:buChar char="»"/>
              <a:defRPr sz="1100" kern="1200">
                <a:solidFill>
                  <a:schemeClr val="tx1"/>
                </a:solidFill>
                <a:latin typeface="Segoe UI"/>
                <a:ea typeface="+mn-ea"/>
                <a:cs typeface="Segoe U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de-CH" sz="1867" b="1">
                <a:solidFill>
                  <a:srgbClr val="00254C"/>
                </a:solidFill>
              </a:rPr>
              <a:t>Exkurs: Einstellen der UDI relevanten Kennzeichnung im Materialstamm</a:t>
            </a:r>
          </a:p>
          <a:p>
            <a:endParaRPr lang="de-CH" sz="1867" b="1">
              <a:solidFill>
                <a:srgbClr val="00254C"/>
              </a:solidFill>
            </a:endParaRPr>
          </a:p>
          <a:p>
            <a:endParaRPr lang="de-CH" sz="1867" b="1">
              <a:solidFill>
                <a:srgbClr val="00254C"/>
              </a:solidFill>
            </a:endParaRPr>
          </a:p>
          <a:p>
            <a:endParaRPr lang="de-CH" sz="1867" b="1">
              <a:solidFill>
                <a:srgbClr val="00254C"/>
              </a:solidFill>
            </a:endParaRPr>
          </a:p>
          <a:p>
            <a:endParaRPr lang="de-CH" sz="1867">
              <a:solidFill>
                <a:srgbClr val="00254C"/>
              </a:solidFill>
            </a:endParaRPr>
          </a:p>
        </p:txBody>
      </p:sp>
      <p:sp>
        <p:nvSpPr>
          <p:cNvPr id="4" name="Rechteck 3">
            <a:extLst>
              <a:ext uri="{FF2B5EF4-FFF2-40B4-BE49-F238E27FC236}">
                <a16:creationId xmlns:a16="http://schemas.microsoft.com/office/drawing/2014/main" id="{42472B99-CDB9-40F7-A3D7-87A8B8026102}"/>
              </a:ext>
            </a:extLst>
          </p:cNvPr>
          <p:cNvSpPr/>
          <p:nvPr/>
        </p:nvSpPr>
        <p:spPr>
          <a:xfrm>
            <a:off x="8112224" y="5608402"/>
            <a:ext cx="3552395" cy="79692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2109354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5088565"/>
          </a:xfrm>
        </p:spPr>
        <p:txBody>
          <a:bodyPr>
            <a:normAutofit fontScale="92500" lnSpcReduction="10000"/>
          </a:bodyPr>
          <a:lstStyle/>
          <a:p>
            <a:r>
              <a:rPr lang="en-US" sz="2000" b="1">
                <a:solidFill>
                  <a:srgbClr val="00254C"/>
                </a:solidFill>
              </a:rPr>
              <a:t>UDI </a:t>
            </a:r>
            <a:r>
              <a:rPr lang="de-CH" sz="2000" b="1">
                <a:solidFill>
                  <a:srgbClr val="00254C"/>
                </a:solidFill>
              </a:rPr>
              <a:t>Datensatzanlage mit Vorlage</a:t>
            </a:r>
          </a:p>
          <a:p>
            <a:endParaRPr lang="de-CH" b="1">
              <a:solidFill>
                <a:srgbClr val="00254C"/>
              </a:solidFill>
            </a:endParaRPr>
          </a:p>
          <a:p>
            <a:r>
              <a:rPr lang="de-DE" sz="2000">
                <a:solidFill>
                  <a:srgbClr val="00254C"/>
                </a:solidFill>
              </a:rPr>
              <a:t>Diese Transaktion dient zur Anlage von UDI Datensätzen bei denen ein bereits existierender UDI Datensatz als Kopiervorlage dient.</a:t>
            </a:r>
            <a:endParaRPr lang="de-CH" sz="2000">
              <a:solidFill>
                <a:srgbClr val="00254C"/>
              </a:solidFill>
            </a:endParaRPr>
          </a:p>
          <a:p>
            <a:r>
              <a:rPr lang="de-DE" sz="2000">
                <a:solidFill>
                  <a:srgbClr val="00254C"/>
                </a:solidFill>
              </a:rPr>
              <a:t>Wählen Sie dazu zuerst den Vorlagendatensatz aus. </a:t>
            </a:r>
            <a:r>
              <a:rPr lang="de-DE" sz="2000" err="1">
                <a:solidFill>
                  <a:srgbClr val="00254C"/>
                </a:solidFill>
              </a:rPr>
              <a:t>Anschliessend</a:t>
            </a:r>
            <a:r>
              <a:rPr lang="de-DE" sz="2000">
                <a:solidFill>
                  <a:srgbClr val="00254C"/>
                </a:solidFill>
              </a:rPr>
              <a:t> geben Sie alle Materialien ein, für die ein UDI Stammsatz angelegt werden soll. Es können mehrere oder auch nur ein einziger Datensatz angelegt werden. </a:t>
            </a:r>
            <a:endParaRPr lang="de-CH" sz="2000">
              <a:solidFill>
                <a:srgbClr val="00254C"/>
              </a:solidFill>
            </a:endParaRPr>
          </a:p>
          <a:p>
            <a:r>
              <a:rPr lang="de-DE" sz="2000">
                <a:solidFill>
                  <a:srgbClr val="00254C"/>
                </a:solidFill>
              </a:rPr>
              <a:t>Es werden alle UDI Datenfelder aus der Vorlage übernommen </a:t>
            </a:r>
            <a:r>
              <a:rPr lang="de-DE" sz="2000" err="1">
                <a:solidFill>
                  <a:srgbClr val="00254C"/>
                </a:solidFill>
              </a:rPr>
              <a:t>ausser</a:t>
            </a:r>
            <a:r>
              <a:rPr lang="de-DE" sz="2000">
                <a:solidFill>
                  <a:srgbClr val="00254C"/>
                </a:solidFill>
              </a:rPr>
              <a:t> folgende:</a:t>
            </a:r>
            <a:endParaRPr lang="de-CH" sz="2000">
              <a:solidFill>
                <a:srgbClr val="00254C"/>
              </a:solidFill>
            </a:endParaRPr>
          </a:p>
          <a:p>
            <a:pPr lvl="3">
              <a:buFont typeface="Wingdings" panose="05000000000000000000" pitchFamily="2" charset="2"/>
              <a:buChar char="Ø"/>
            </a:pPr>
            <a:r>
              <a:rPr lang="de-DE" sz="2000">
                <a:solidFill>
                  <a:srgbClr val="00254C"/>
                </a:solidFill>
              </a:rPr>
              <a:t>Materialnummer</a:t>
            </a:r>
            <a:endParaRPr lang="de-CH" sz="2000">
              <a:solidFill>
                <a:srgbClr val="00254C"/>
              </a:solidFill>
            </a:endParaRPr>
          </a:p>
          <a:p>
            <a:pPr lvl="3">
              <a:buFont typeface="Wingdings" panose="05000000000000000000" pitchFamily="2" charset="2"/>
              <a:buChar char="Ø"/>
            </a:pPr>
            <a:r>
              <a:rPr lang="de-DE" sz="2000">
                <a:solidFill>
                  <a:srgbClr val="00254C"/>
                </a:solidFill>
              </a:rPr>
              <a:t>Primary DI</a:t>
            </a:r>
            <a:endParaRPr lang="de-CH" sz="2000">
              <a:solidFill>
                <a:srgbClr val="00254C"/>
              </a:solidFill>
            </a:endParaRPr>
          </a:p>
          <a:p>
            <a:pPr lvl="3">
              <a:buFont typeface="Wingdings" panose="05000000000000000000" pitchFamily="2" charset="2"/>
              <a:buChar char="Ø"/>
            </a:pPr>
            <a:r>
              <a:rPr lang="de-DE" sz="2000">
                <a:solidFill>
                  <a:srgbClr val="00254C"/>
                </a:solidFill>
              </a:rPr>
              <a:t>Model /Version</a:t>
            </a:r>
            <a:endParaRPr lang="de-CH" sz="2000">
              <a:solidFill>
                <a:srgbClr val="00254C"/>
              </a:solidFill>
            </a:endParaRPr>
          </a:p>
          <a:p>
            <a:pPr lvl="3">
              <a:buFont typeface="Wingdings" panose="05000000000000000000" pitchFamily="2" charset="2"/>
              <a:buChar char="Ø"/>
            </a:pPr>
            <a:r>
              <a:rPr lang="de-DE" sz="2000">
                <a:solidFill>
                  <a:srgbClr val="00254C"/>
                </a:solidFill>
              </a:rPr>
              <a:t>Catalog </a:t>
            </a:r>
            <a:r>
              <a:rPr lang="de-DE" sz="2000" err="1">
                <a:solidFill>
                  <a:srgbClr val="00254C"/>
                </a:solidFill>
              </a:rPr>
              <a:t>Number</a:t>
            </a:r>
            <a:endParaRPr lang="de-CH" sz="2000">
              <a:solidFill>
                <a:srgbClr val="00254C"/>
              </a:solidFill>
            </a:endParaRPr>
          </a:p>
          <a:p>
            <a:pPr lvl="3">
              <a:buFont typeface="Wingdings" panose="05000000000000000000" pitchFamily="2" charset="2"/>
              <a:buChar char="Ø"/>
            </a:pPr>
            <a:r>
              <a:rPr lang="de-DE" sz="2000">
                <a:solidFill>
                  <a:srgbClr val="00254C"/>
                </a:solidFill>
              </a:rPr>
              <a:t>GTIN Unit </a:t>
            </a:r>
            <a:r>
              <a:rPr lang="de-DE" sz="2000" err="1">
                <a:solidFill>
                  <a:srgbClr val="00254C"/>
                </a:solidFill>
              </a:rPr>
              <a:t>of</a:t>
            </a:r>
            <a:r>
              <a:rPr lang="de-DE" sz="2000">
                <a:solidFill>
                  <a:srgbClr val="00254C"/>
                </a:solidFill>
              </a:rPr>
              <a:t> Use</a:t>
            </a:r>
            <a:endParaRPr lang="de-CH" sz="2000">
              <a:solidFill>
                <a:srgbClr val="00254C"/>
              </a:solidFill>
            </a:endParaRPr>
          </a:p>
          <a:p>
            <a:pPr lvl="3">
              <a:buFont typeface="Wingdings" panose="05000000000000000000" pitchFamily="2" charset="2"/>
              <a:buChar char="Ø"/>
            </a:pPr>
            <a:r>
              <a:rPr lang="de-DE" sz="2000">
                <a:solidFill>
                  <a:srgbClr val="00254C"/>
                </a:solidFill>
              </a:rPr>
              <a:t>Brand </a:t>
            </a:r>
            <a:r>
              <a:rPr lang="de-DE" sz="2000" err="1">
                <a:solidFill>
                  <a:srgbClr val="00254C"/>
                </a:solidFill>
              </a:rPr>
              <a:t>name</a:t>
            </a:r>
            <a:endParaRPr lang="de-CH" sz="2000">
              <a:solidFill>
                <a:srgbClr val="00254C"/>
              </a:solidFill>
            </a:endParaRPr>
          </a:p>
          <a:p>
            <a:pPr lvl="3">
              <a:buFont typeface="Wingdings" panose="05000000000000000000" pitchFamily="2" charset="2"/>
              <a:buChar char="Ø"/>
            </a:pPr>
            <a:r>
              <a:rPr lang="de-DE" sz="2000">
                <a:solidFill>
                  <a:srgbClr val="00254C"/>
                </a:solidFill>
              </a:rPr>
              <a:t>Device Description</a:t>
            </a:r>
            <a:endParaRPr lang="de-CH" sz="2000">
              <a:solidFill>
                <a:srgbClr val="00254C"/>
              </a:solidFill>
            </a:endParaRPr>
          </a:p>
          <a:p>
            <a:r>
              <a:rPr lang="de-DE" sz="2000">
                <a:solidFill>
                  <a:srgbClr val="00254C"/>
                </a:solidFill>
              </a:rPr>
              <a:t>Diese Felder werden aufgrund des Customizings und kundenspezifischer Entwicklung ermittelt.</a:t>
            </a:r>
            <a:endParaRPr lang="de-CH" sz="2000">
              <a:solidFill>
                <a:srgbClr val="00254C"/>
              </a:solidFill>
            </a:endParaRPr>
          </a:p>
          <a:p>
            <a:endParaRPr lang="de-CH" b="1">
              <a:solidFill>
                <a:srgbClr val="00254C"/>
              </a:solidFill>
            </a:endParaRPr>
          </a:p>
        </p:txBody>
      </p:sp>
    </p:spTree>
    <p:extLst>
      <p:ext uri="{BB962C8B-B14F-4D97-AF65-F5344CB8AC3E}">
        <p14:creationId xmlns:p14="http://schemas.microsoft.com/office/powerpoint/2010/main" val="23997625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pic>
        <p:nvPicPr>
          <p:cNvPr id="2" name="Grafik 1">
            <a:extLst>
              <a:ext uri="{FF2B5EF4-FFF2-40B4-BE49-F238E27FC236}">
                <a16:creationId xmlns:a16="http://schemas.microsoft.com/office/drawing/2014/main" id="{EF1F6A06-ED22-47C4-AA4F-23636E887F5D}"/>
              </a:ext>
            </a:extLst>
          </p:cNvPr>
          <p:cNvPicPr>
            <a:picLocks noChangeAspect="1"/>
          </p:cNvPicPr>
          <p:nvPr/>
        </p:nvPicPr>
        <p:blipFill>
          <a:blip r:embed="rId2"/>
          <a:stretch>
            <a:fillRect/>
          </a:stretch>
        </p:blipFill>
        <p:spPr>
          <a:xfrm>
            <a:off x="1007435" y="1816904"/>
            <a:ext cx="3216000" cy="1983387"/>
          </a:xfrm>
          <a:prstGeom prst="rect">
            <a:avLst/>
          </a:prstGeom>
        </p:spPr>
      </p:pic>
      <p:sp>
        <p:nvSpPr>
          <p:cNvPr id="5" name="Rechteck 4">
            <a:extLst>
              <a:ext uri="{FF2B5EF4-FFF2-40B4-BE49-F238E27FC236}">
                <a16:creationId xmlns:a16="http://schemas.microsoft.com/office/drawing/2014/main" id="{9BF79085-140D-4C51-8AC6-DC8B3E49F314}"/>
              </a:ext>
            </a:extLst>
          </p:cNvPr>
          <p:cNvSpPr/>
          <p:nvPr/>
        </p:nvSpPr>
        <p:spPr>
          <a:xfrm>
            <a:off x="1007435" y="1988841"/>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 name="Grafik 3">
            <a:extLst>
              <a:ext uri="{FF2B5EF4-FFF2-40B4-BE49-F238E27FC236}">
                <a16:creationId xmlns:a16="http://schemas.microsoft.com/office/drawing/2014/main" id="{E90D5949-4ECC-4197-8C59-D2C5AEDBAF52}"/>
              </a:ext>
            </a:extLst>
          </p:cNvPr>
          <p:cNvPicPr>
            <a:picLocks noChangeAspect="1"/>
          </p:cNvPicPr>
          <p:nvPr/>
        </p:nvPicPr>
        <p:blipFill>
          <a:blip r:embed="rId3"/>
          <a:stretch>
            <a:fillRect/>
          </a:stretch>
        </p:blipFill>
        <p:spPr>
          <a:xfrm>
            <a:off x="5135894" y="984096"/>
            <a:ext cx="6722439" cy="2804403"/>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ED6EE7BA-6073-44BA-92C7-50A9AAF26765}"/>
              </a:ext>
            </a:extLst>
          </p:cNvPr>
          <p:cNvSpPr/>
          <p:nvPr/>
        </p:nvSpPr>
        <p:spPr>
          <a:xfrm>
            <a:off x="4500415" y="3991662"/>
            <a:ext cx="5756384" cy="377155"/>
          </a:xfrm>
          <a:prstGeom prst="rect">
            <a:avLst/>
          </a:prstGeom>
        </p:spPr>
        <p:txBody>
          <a:bodyPr wrap="none">
            <a:spAutoFit/>
          </a:bodyPr>
          <a:lstStyle/>
          <a:p>
            <a:pPr marL="487668">
              <a:lnSpc>
                <a:spcPct val="107000"/>
              </a:lnSpc>
              <a:spcAft>
                <a:spcPts val="1067"/>
              </a:spcAft>
            </a:pPr>
            <a:r>
              <a:rPr lang="de-DE" sz="1867">
                <a:solidFill>
                  <a:srgbClr val="00254C"/>
                </a:solidFill>
                <a:latin typeface="Segoe UI"/>
                <a:cs typeface="Segoe UI"/>
              </a:rPr>
              <a:t>Im Selektionsbildschirm alle Parameter ausfüllen</a:t>
            </a:r>
            <a:endParaRPr lang="de-CH" sz="1867">
              <a:solidFill>
                <a:srgbClr val="00254C"/>
              </a:solidFill>
              <a:latin typeface="Segoe UI"/>
              <a:cs typeface="Segoe UI"/>
            </a:endParaRPr>
          </a:p>
        </p:txBody>
      </p:sp>
      <p:pic>
        <p:nvPicPr>
          <p:cNvPr id="7" name="Grafik 6">
            <a:extLst>
              <a:ext uri="{FF2B5EF4-FFF2-40B4-BE49-F238E27FC236}">
                <a16:creationId xmlns:a16="http://schemas.microsoft.com/office/drawing/2014/main" id="{5B178410-93D1-4967-B061-7AB810B285CC}"/>
              </a:ext>
            </a:extLst>
          </p:cNvPr>
          <p:cNvPicPr>
            <a:picLocks noChangeAspect="1"/>
          </p:cNvPicPr>
          <p:nvPr/>
        </p:nvPicPr>
        <p:blipFill>
          <a:blip r:embed="rId4"/>
          <a:stretch>
            <a:fillRect/>
          </a:stretch>
        </p:blipFill>
        <p:spPr>
          <a:xfrm>
            <a:off x="1007435" y="4571469"/>
            <a:ext cx="9733237" cy="1424089"/>
          </a:xfrm>
          <a:prstGeom prst="rect">
            <a:avLst/>
          </a:prstGeom>
        </p:spPr>
      </p:pic>
      <p:sp>
        <p:nvSpPr>
          <p:cNvPr id="8" name="Rechteck 7">
            <a:extLst>
              <a:ext uri="{FF2B5EF4-FFF2-40B4-BE49-F238E27FC236}">
                <a16:creationId xmlns:a16="http://schemas.microsoft.com/office/drawing/2014/main" id="{BFE3AE38-D741-4164-8071-A742184BD39A}"/>
              </a:ext>
            </a:extLst>
          </p:cNvPr>
          <p:cNvSpPr/>
          <p:nvPr/>
        </p:nvSpPr>
        <p:spPr>
          <a:xfrm>
            <a:off x="431372" y="6047116"/>
            <a:ext cx="2425729" cy="377155"/>
          </a:xfrm>
          <a:prstGeom prst="rect">
            <a:avLst/>
          </a:prstGeom>
        </p:spPr>
        <p:txBody>
          <a:bodyPr wrap="none">
            <a:spAutoFit/>
          </a:bodyPr>
          <a:lstStyle/>
          <a:p>
            <a:pPr marL="487668">
              <a:lnSpc>
                <a:spcPct val="107000"/>
              </a:lnSpc>
              <a:spcAft>
                <a:spcPts val="1067"/>
              </a:spcAft>
            </a:pPr>
            <a:r>
              <a:rPr lang="de-DE" sz="1867">
                <a:solidFill>
                  <a:srgbClr val="00254C"/>
                </a:solidFill>
                <a:latin typeface="Segoe UI"/>
                <a:cs typeface="Segoe UI"/>
              </a:rPr>
              <a:t>Datensatzanlage</a:t>
            </a:r>
            <a:endParaRPr lang="de-CH" sz="1867">
              <a:solidFill>
                <a:srgbClr val="00254C"/>
              </a:solidFill>
              <a:latin typeface="Segoe UI"/>
              <a:cs typeface="Segoe UI"/>
            </a:endParaRPr>
          </a:p>
        </p:txBody>
      </p:sp>
      <p:sp>
        <p:nvSpPr>
          <p:cNvPr id="11" name="Rechteck 10">
            <a:extLst>
              <a:ext uri="{FF2B5EF4-FFF2-40B4-BE49-F238E27FC236}">
                <a16:creationId xmlns:a16="http://schemas.microsoft.com/office/drawing/2014/main" id="{8F16A07A-EE43-4A6C-8D91-2B8C49017B6C}"/>
              </a:ext>
            </a:extLst>
          </p:cNvPr>
          <p:cNvSpPr/>
          <p:nvPr/>
        </p:nvSpPr>
        <p:spPr>
          <a:xfrm>
            <a:off x="1018218" y="1234619"/>
            <a:ext cx="3903184" cy="379656"/>
          </a:xfrm>
          <a:prstGeom prst="rect">
            <a:avLst/>
          </a:prstGeom>
        </p:spPr>
        <p:txBody>
          <a:bodyPr wrap="none">
            <a:spAutoFit/>
          </a:bodyPr>
          <a:lstStyle/>
          <a:p>
            <a:r>
              <a:rPr lang="en-US" sz="1867" b="1">
                <a:solidFill>
                  <a:srgbClr val="00254C"/>
                </a:solidFill>
                <a:latin typeface="Segoe UI" panose="020B0502040204020203" pitchFamily="34" charset="0"/>
                <a:cs typeface="Segoe UI" panose="020B0502040204020203" pitchFamily="34" charset="0"/>
              </a:rPr>
              <a:t>UDI </a:t>
            </a:r>
            <a:r>
              <a:rPr lang="de-CH" sz="1867" b="1">
                <a:solidFill>
                  <a:srgbClr val="00254C"/>
                </a:solidFill>
                <a:latin typeface="Segoe UI" panose="020B0502040204020203" pitchFamily="34" charset="0"/>
                <a:cs typeface="Segoe UI" panose="020B0502040204020203" pitchFamily="34" charset="0"/>
              </a:rPr>
              <a:t>Datensatzanlage mit Vorlage</a:t>
            </a:r>
          </a:p>
        </p:txBody>
      </p:sp>
    </p:spTree>
    <p:extLst>
      <p:ext uri="{BB962C8B-B14F-4D97-AF65-F5344CB8AC3E}">
        <p14:creationId xmlns:p14="http://schemas.microsoft.com/office/powerpoint/2010/main" val="27642512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0E52643B-CF3F-4406-90AB-612AA954C1E2}"/>
              </a:ext>
            </a:extLst>
          </p:cNvPr>
          <p:cNvSpPr>
            <a:spLocks noGrp="1"/>
          </p:cNvSpPr>
          <p:nvPr>
            <p:ph sz="quarter" idx="19"/>
          </p:nvPr>
        </p:nvSpPr>
        <p:spPr>
          <a:xfrm>
            <a:off x="1210635" y="1423955"/>
            <a:ext cx="9313035" cy="4646645"/>
          </a:xfrm>
        </p:spPr>
        <p:txBody>
          <a:bodyPr>
            <a:normAutofit lnSpcReduction="10000"/>
          </a:bodyPr>
          <a:lstStyle/>
          <a:p>
            <a:r>
              <a:rPr lang="en-US" b="1" dirty="0">
                <a:solidFill>
                  <a:srgbClr val="00254C"/>
                </a:solidFill>
              </a:rPr>
              <a:t>UDI </a:t>
            </a:r>
            <a:r>
              <a:rPr lang="en-US" b="1" dirty="0" err="1">
                <a:solidFill>
                  <a:srgbClr val="00254C"/>
                </a:solidFill>
              </a:rPr>
              <a:t>Datensatzanlage</a:t>
            </a:r>
            <a:r>
              <a:rPr lang="en-US" b="1" dirty="0">
                <a:solidFill>
                  <a:srgbClr val="00254C"/>
                </a:solidFill>
              </a:rPr>
              <a:t> </a:t>
            </a:r>
            <a:r>
              <a:rPr lang="en-US" b="1" dirty="0" err="1">
                <a:solidFill>
                  <a:srgbClr val="00254C"/>
                </a:solidFill>
              </a:rPr>
              <a:t>mit</a:t>
            </a:r>
            <a:r>
              <a:rPr lang="en-US" b="1" dirty="0">
                <a:solidFill>
                  <a:srgbClr val="00254C"/>
                </a:solidFill>
              </a:rPr>
              <a:t> </a:t>
            </a:r>
            <a:r>
              <a:rPr lang="en-US" b="1" dirty="0" err="1">
                <a:solidFill>
                  <a:srgbClr val="00254C"/>
                </a:solidFill>
              </a:rPr>
              <a:t>Vorlage</a:t>
            </a:r>
            <a:endParaRPr lang="de-CH" dirty="0">
              <a:solidFill>
                <a:srgbClr val="00254C"/>
              </a:solidFill>
            </a:endParaRPr>
          </a:p>
          <a:p>
            <a:endParaRPr lang="de-CH" dirty="0">
              <a:solidFill>
                <a:srgbClr val="00254C"/>
              </a:solidFill>
            </a:endParaRPr>
          </a:p>
          <a:p>
            <a:r>
              <a:rPr lang="de-CH" dirty="0">
                <a:solidFill>
                  <a:srgbClr val="00254C"/>
                </a:solidFill>
              </a:rPr>
              <a:t>Aufgabe: 	Kennzeichnen Sie im Materialstamm mindestens ein Material als UDI 			relevant.</a:t>
            </a:r>
          </a:p>
          <a:p>
            <a:r>
              <a:rPr lang="de-CH" dirty="0">
                <a:solidFill>
                  <a:srgbClr val="00254C"/>
                </a:solidFill>
              </a:rPr>
              <a:t>		Geben Sie in der «Datensatzanlage mit Vorlage» Transaktion ein Material 		an zudem bereits ein UDI Datenstamm existiert. Dieser dient als Vorlage. 		Geben Sie nun die neu anzulegenden Materialnummer im unteren 			Bereich ein.</a:t>
            </a:r>
          </a:p>
          <a:p>
            <a:r>
              <a:rPr lang="de-CH" dirty="0">
                <a:solidFill>
                  <a:srgbClr val="00254C"/>
                </a:solidFill>
              </a:rPr>
              <a:t>		Führen Sie die Transaktion aus und studieren Sie die Vorschaudaten für 			die neuen Materialien. Speichern Sie die neuen Datensätze.</a:t>
            </a:r>
          </a:p>
          <a:p>
            <a:endParaRPr lang="de-CH" dirty="0">
              <a:solidFill>
                <a:srgbClr val="00254C"/>
              </a:solidFill>
            </a:endParaRPr>
          </a:p>
          <a:p>
            <a:endParaRPr lang="de-CH" dirty="0">
              <a:solidFill>
                <a:srgbClr val="00254C"/>
              </a:solidFill>
            </a:endParaRPr>
          </a:p>
          <a:p>
            <a:endParaRPr lang="de-CH" dirty="0">
              <a:solidFill>
                <a:srgbClr val="00254C"/>
              </a:solidFill>
            </a:endParaRPr>
          </a:p>
          <a:p>
            <a:r>
              <a:rPr lang="de-CH" dirty="0">
                <a:solidFill>
                  <a:srgbClr val="00254C"/>
                </a:solidFill>
              </a:rPr>
              <a:t>Transaktionscode: /UDI/US_UDI_AMV </a:t>
            </a:r>
          </a:p>
          <a:p>
            <a:endParaRPr lang="de-CH" dirty="0">
              <a:solidFill>
                <a:srgbClr val="00254C"/>
              </a:solidFill>
            </a:endParaRPr>
          </a:p>
          <a:p>
            <a:endParaRPr lang="de-CH" dirty="0">
              <a:solidFill>
                <a:srgbClr val="00254C"/>
              </a:solidFill>
            </a:endParaRPr>
          </a:p>
          <a:p>
            <a:endParaRPr lang="de-CH" dirty="0">
              <a:solidFill>
                <a:srgbClr val="00254C"/>
              </a:solidFill>
            </a:endParaRPr>
          </a:p>
          <a:p>
            <a:endParaRPr lang="de-CH" dirty="0">
              <a:solidFill>
                <a:srgbClr val="00254C"/>
              </a:solidFill>
            </a:endParaRPr>
          </a:p>
        </p:txBody>
      </p:sp>
      <p:pic>
        <p:nvPicPr>
          <p:cNvPr id="5" name="Grafik 4" descr="Bleistift">
            <a:extLst>
              <a:ext uri="{FF2B5EF4-FFF2-40B4-BE49-F238E27FC236}">
                <a16:creationId xmlns:a16="http://schemas.microsoft.com/office/drawing/2014/main" id="{EF95BF05-F3C3-4109-80E2-1B76932849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5189785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dirty="0">
                <a:solidFill>
                  <a:srgbClr val="00254C"/>
                </a:solidFill>
              </a:rPr>
              <a:t>UDI Stammdatenpflege</a:t>
            </a:r>
          </a:p>
          <a:p>
            <a:endParaRPr lang="de-CH" dirty="0">
              <a:solidFill>
                <a:srgbClr val="00254C"/>
              </a:solidFill>
            </a:endParaRPr>
          </a:p>
          <a:p>
            <a:r>
              <a:rPr lang="de-DE" dirty="0">
                <a:solidFill>
                  <a:srgbClr val="00254C"/>
                </a:solidFill>
              </a:rPr>
              <a:t>Die Pflege der Daten erfolgt in nur einem Bildschirmbereich. Damit die weiteren Bereiche der UDI Stammdatenpflege sichtbar werden, müssen Sie die Bildlaufleiste  auf der rechte Seite des Bildschirms betätigen.</a:t>
            </a:r>
            <a:endParaRPr lang="de-CH" dirty="0">
              <a:solidFill>
                <a:srgbClr val="00254C"/>
              </a:solidFill>
            </a:endParaRPr>
          </a:p>
          <a:p>
            <a:r>
              <a:rPr lang="de-DE" dirty="0">
                <a:solidFill>
                  <a:srgbClr val="00254C"/>
                </a:solidFill>
              </a:rPr>
              <a:t>Die meisten Bezeichnungen wurden in ihrer englischsprachigen Originalbezeichnung belassen, damit der Bezug zu den Bezeichnungen der GUDID Felder nicht verloren geht.</a:t>
            </a:r>
          </a:p>
          <a:p>
            <a:endParaRPr lang="de-DE" dirty="0">
              <a:solidFill>
                <a:srgbClr val="00254C"/>
              </a:solidFill>
            </a:endParaRPr>
          </a:p>
          <a:p>
            <a:endParaRPr lang="de-CH" dirty="0">
              <a:solidFill>
                <a:srgbClr val="00254C"/>
              </a:solidFill>
            </a:endParaRPr>
          </a:p>
          <a:p>
            <a:endParaRPr lang="de-CH" dirty="0">
              <a:solidFill>
                <a:srgbClr val="00254C"/>
              </a:solidFill>
            </a:endParaRPr>
          </a:p>
          <a:p>
            <a:endParaRPr lang="de-CH" dirty="0">
              <a:solidFill>
                <a:srgbClr val="00254C"/>
              </a:solidFill>
            </a:endParaRPr>
          </a:p>
        </p:txBody>
      </p:sp>
    </p:spTree>
    <p:extLst>
      <p:ext uri="{BB962C8B-B14F-4D97-AF65-F5344CB8AC3E}">
        <p14:creationId xmlns:p14="http://schemas.microsoft.com/office/powerpoint/2010/main" val="34401729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Stammdatenpflege</a:t>
            </a:r>
          </a:p>
          <a:p>
            <a:pPr marL="380990" indent="-380990">
              <a:buFont typeface="Wingdings" panose="05000000000000000000" pitchFamily="2" charset="2"/>
              <a:buChar char="Ø"/>
            </a:pPr>
            <a:endParaRPr lang="de-CH">
              <a:solidFill>
                <a:srgbClr val="00254C"/>
              </a:solidFill>
            </a:endParaRPr>
          </a:p>
        </p:txBody>
      </p:sp>
      <p:pic>
        <p:nvPicPr>
          <p:cNvPr id="4" name="Grafik 3">
            <a:extLst>
              <a:ext uri="{FF2B5EF4-FFF2-40B4-BE49-F238E27FC236}">
                <a16:creationId xmlns:a16="http://schemas.microsoft.com/office/drawing/2014/main" id="{741ACE09-8450-4E6E-A332-4D76D93C1CCF}"/>
              </a:ext>
            </a:extLst>
          </p:cNvPr>
          <p:cNvPicPr>
            <a:picLocks noChangeAspect="1"/>
          </p:cNvPicPr>
          <p:nvPr/>
        </p:nvPicPr>
        <p:blipFill>
          <a:blip r:embed="rId2"/>
          <a:stretch>
            <a:fillRect/>
          </a:stretch>
        </p:blipFill>
        <p:spPr>
          <a:xfrm>
            <a:off x="1007435" y="1816904"/>
            <a:ext cx="3216000" cy="1983387"/>
          </a:xfrm>
          <a:prstGeom prst="rect">
            <a:avLst/>
          </a:prstGeom>
        </p:spPr>
      </p:pic>
      <p:sp>
        <p:nvSpPr>
          <p:cNvPr id="5" name="Rechteck 4">
            <a:extLst>
              <a:ext uri="{FF2B5EF4-FFF2-40B4-BE49-F238E27FC236}">
                <a16:creationId xmlns:a16="http://schemas.microsoft.com/office/drawing/2014/main" id="{F6D09A0F-8347-4F9F-BEFA-E73E0BBC7325}"/>
              </a:ext>
            </a:extLst>
          </p:cNvPr>
          <p:cNvSpPr/>
          <p:nvPr/>
        </p:nvSpPr>
        <p:spPr>
          <a:xfrm>
            <a:off x="1007435" y="2180862"/>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EA166DC6-0376-414A-8DD5-A4B16050C2BC}"/>
              </a:ext>
            </a:extLst>
          </p:cNvPr>
          <p:cNvPicPr>
            <a:picLocks noChangeAspect="1"/>
          </p:cNvPicPr>
          <p:nvPr/>
        </p:nvPicPr>
        <p:blipFill>
          <a:blip r:embed="rId3"/>
          <a:stretch>
            <a:fillRect/>
          </a:stretch>
        </p:blipFill>
        <p:spPr>
          <a:xfrm>
            <a:off x="4559830" y="1028734"/>
            <a:ext cx="2495551" cy="825500"/>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BD35D809-5EAA-4F60-933B-81F2BF24D913}"/>
              </a:ext>
            </a:extLst>
          </p:cNvPr>
          <p:cNvPicPr>
            <a:picLocks noChangeAspect="1"/>
          </p:cNvPicPr>
          <p:nvPr/>
        </p:nvPicPr>
        <p:blipFill>
          <a:blip r:embed="rId4"/>
          <a:stretch>
            <a:fillRect/>
          </a:stretch>
        </p:blipFill>
        <p:spPr>
          <a:xfrm>
            <a:off x="4529431" y="2164891"/>
            <a:ext cx="7234287" cy="39424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144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isch, drinnen, Schreibtisch, Laptop enthält.&#10;&#10;Automatisch generierte Beschreibung">
            <a:extLst>
              <a:ext uri="{FF2B5EF4-FFF2-40B4-BE49-F238E27FC236}">
                <a16:creationId xmlns:a16="http://schemas.microsoft.com/office/drawing/2014/main" id="{33CE3C85-4D9E-4A13-A93B-86A208CBEBE3}"/>
              </a:ext>
            </a:extLst>
          </p:cNvPr>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431371" y="978593"/>
            <a:ext cx="10849205" cy="5252683"/>
          </a:xfrm>
          <a:prstGeom prst="rect">
            <a:avLst/>
          </a:prstGeom>
        </p:spPr>
      </p:pic>
      <p:sp>
        <p:nvSpPr>
          <p:cNvPr id="19" name="Textfeld 18">
            <a:extLst>
              <a:ext uri="{FF2B5EF4-FFF2-40B4-BE49-F238E27FC236}">
                <a16:creationId xmlns:a16="http://schemas.microsoft.com/office/drawing/2014/main" id="{BB615C33-0B5E-4EB8-AA65-4B53888F7F93}"/>
              </a:ext>
            </a:extLst>
          </p:cNvPr>
          <p:cNvSpPr txBox="1"/>
          <p:nvPr/>
        </p:nvSpPr>
        <p:spPr>
          <a:xfrm>
            <a:off x="2063553" y="68627"/>
            <a:ext cx="1261051" cy="400110"/>
          </a:xfrm>
          <a:prstGeom prst="rect">
            <a:avLst/>
          </a:prstGeom>
          <a:noFill/>
        </p:spPr>
        <p:txBody>
          <a:bodyPr wrap="none" rtlCol="0">
            <a:spAutoFit/>
          </a:bodyPr>
          <a:lstStyle/>
          <a:p>
            <a:r>
              <a:rPr lang="de-DE" sz="2000" b="1">
                <a:solidFill>
                  <a:schemeClr val="bg1"/>
                </a:solidFill>
                <a:latin typeface="Segoe UI"/>
                <a:cs typeface="Segoe UI"/>
              </a:rPr>
              <a:t>Lernziele</a:t>
            </a:r>
          </a:p>
        </p:txBody>
      </p:sp>
      <p:sp>
        <p:nvSpPr>
          <p:cNvPr id="25" name="Textfeld 24">
            <a:extLst>
              <a:ext uri="{FF2B5EF4-FFF2-40B4-BE49-F238E27FC236}">
                <a16:creationId xmlns:a16="http://schemas.microsoft.com/office/drawing/2014/main" id="{B77AB610-7782-4D7A-9EB2-83CD5C306F63}"/>
              </a:ext>
            </a:extLst>
          </p:cNvPr>
          <p:cNvSpPr txBox="1"/>
          <p:nvPr/>
        </p:nvSpPr>
        <p:spPr>
          <a:xfrm>
            <a:off x="623392" y="1598990"/>
            <a:ext cx="10081120" cy="4402424"/>
          </a:xfrm>
          <a:prstGeom prst="rect">
            <a:avLst/>
          </a:prstGeom>
          <a:noFill/>
        </p:spPr>
        <p:txBody>
          <a:bodyPr wrap="square" rtlCol="0">
            <a:spAutoFit/>
          </a:bodyPr>
          <a:lstStyle/>
          <a:p>
            <a:pPr marL="380990" indent="-380990">
              <a:lnSpc>
                <a:spcPct val="150000"/>
              </a:lnSpc>
              <a:buFont typeface="Wingdings" panose="05000000000000000000" pitchFamily="2" charset="2"/>
              <a:buChar char="ü"/>
              <a:tabLst>
                <a:tab pos="1790655" algn="l"/>
              </a:tabLst>
            </a:pPr>
            <a:r>
              <a:rPr lang="de-DE" sz="1867" b="1" dirty="0">
                <a:solidFill>
                  <a:srgbClr val="00254C"/>
                </a:solidFill>
                <a:latin typeface="Segoe UI"/>
                <a:cs typeface="Segoe UI"/>
              </a:rPr>
              <a:t>Sie verstehen die Grundprinzipien des UDI FDA SAP Add-</a:t>
            </a:r>
            <a:r>
              <a:rPr lang="de-DE" sz="1867" b="1" dirty="0" err="1">
                <a:solidFill>
                  <a:srgbClr val="00254C"/>
                </a:solidFill>
                <a:latin typeface="Segoe UI"/>
                <a:cs typeface="Segoe UI"/>
              </a:rPr>
              <a:t>On‘s</a:t>
            </a:r>
            <a:endParaRPr lang="de-DE" sz="1867" b="1" dirty="0">
              <a:solidFill>
                <a:srgbClr val="00254C"/>
              </a:solidFill>
              <a:latin typeface="Segoe UI"/>
              <a:cs typeface="Segoe UI"/>
            </a:endParaRPr>
          </a:p>
          <a:p>
            <a:pPr marL="380990" indent="-380990">
              <a:lnSpc>
                <a:spcPct val="150000"/>
              </a:lnSpc>
              <a:buFont typeface="Wingdings" panose="05000000000000000000" pitchFamily="2" charset="2"/>
              <a:buChar char="ü"/>
              <a:tabLst>
                <a:tab pos="1790655" algn="l"/>
              </a:tabLst>
            </a:pPr>
            <a:r>
              <a:rPr lang="de-DE" sz="1867" b="1" dirty="0">
                <a:solidFill>
                  <a:srgbClr val="00254C"/>
                </a:solidFill>
                <a:latin typeface="Segoe UI"/>
                <a:cs typeface="Segoe UI"/>
              </a:rPr>
              <a:t>Sie kennen den Aufbau und die Struktur des Add-</a:t>
            </a:r>
            <a:r>
              <a:rPr lang="de-DE" sz="1867" b="1" dirty="0" err="1">
                <a:solidFill>
                  <a:srgbClr val="00254C"/>
                </a:solidFill>
                <a:latin typeface="Segoe UI"/>
                <a:cs typeface="Segoe UI"/>
              </a:rPr>
              <a:t>On‘s</a:t>
            </a:r>
            <a:endParaRPr lang="de-DE" sz="1867" b="1" dirty="0">
              <a:solidFill>
                <a:srgbClr val="00254C"/>
              </a:solidFill>
              <a:latin typeface="Segoe UI"/>
              <a:cs typeface="Segoe UI"/>
            </a:endParaRPr>
          </a:p>
          <a:p>
            <a:pPr marL="380990" indent="-380990">
              <a:lnSpc>
                <a:spcPct val="150000"/>
              </a:lnSpc>
              <a:buFont typeface="Wingdings" panose="05000000000000000000" pitchFamily="2" charset="2"/>
              <a:buChar char="ü"/>
              <a:tabLst>
                <a:tab pos="1790655" algn="l"/>
              </a:tabLst>
            </a:pPr>
            <a:r>
              <a:rPr lang="de-DE" sz="1867" b="1" dirty="0">
                <a:solidFill>
                  <a:srgbClr val="00254C"/>
                </a:solidFill>
                <a:latin typeface="Segoe UI"/>
                <a:cs typeface="Segoe UI"/>
              </a:rPr>
              <a:t>Sie wissen wo sie die Vorgabewerte im Bereich Code Liste finden und verstehen deren Auswirkungen</a:t>
            </a:r>
          </a:p>
          <a:p>
            <a:pPr marL="380990" indent="-380990">
              <a:lnSpc>
                <a:spcPct val="150000"/>
              </a:lnSpc>
              <a:buFont typeface="Wingdings" panose="05000000000000000000" pitchFamily="2" charset="2"/>
              <a:buChar char="ü"/>
              <a:tabLst>
                <a:tab pos="1790655" algn="l"/>
              </a:tabLst>
            </a:pPr>
            <a:r>
              <a:rPr lang="de-DE" sz="1867" b="1" dirty="0">
                <a:solidFill>
                  <a:srgbClr val="00254C"/>
                </a:solidFill>
                <a:latin typeface="Segoe UI"/>
                <a:cs typeface="Segoe UI"/>
              </a:rPr>
              <a:t>Sie sin in der Lage gegebenenfalls Vorgabewerte zu ändern </a:t>
            </a:r>
          </a:p>
          <a:p>
            <a:pPr marL="380990" indent="-380990">
              <a:lnSpc>
                <a:spcPct val="150000"/>
              </a:lnSpc>
              <a:buFont typeface="Wingdings" panose="05000000000000000000" pitchFamily="2" charset="2"/>
              <a:buChar char="ü"/>
              <a:tabLst>
                <a:tab pos="1790655" algn="l"/>
              </a:tabLst>
            </a:pPr>
            <a:r>
              <a:rPr lang="de-DE" sz="1867" b="1" dirty="0">
                <a:solidFill>
                  <a:srgbClr val="00254C"/>
                </a:solidFill>
                <a:latin typeface="Segoe UI"/>
                <a:cs typeface="Segoe UI"/>
              </a:rPr>
              <a:t>Sie können Grundeinstellungen im Add-On vornehmen</a:t>
            </a:r>
          </a:p>
          <a:p>
            <a:pPr marL="380990" indent="-380990">
              <a:lnSpc>
                <a:spcPct val="150000"/>
              </a:lnSpc>
              <a:buFont typeface="Wingdings" panose="05000000000000000000" pitchFamily="2" charset="2"/>
              <a:buChar char="ü"/>
              <a:tabLst>
                <a:tab pos="1790655" algn="l"/>
              </a:tabLst>
            </a:pPr>
            <a:r>
              <a:rPr lang="de-DE" sz="1867" b="1" dirty="0">
                <a:solidFill>
                  <a:srgbClr val="00254C"/>
                </a:solidFill>
                <a:latin typeface="Segoe UI"/>
                <a:cs typeface="Segoe UI"/>
              </a:rPr>
              <a:t>Sie sind sich den Auswirkungen der UDI Programmeinstellungen bewusst</a:t>
            </a:r>
          </a:p>
          <a:p>
            <a:pPr marL="380990" indent="-380990">
              <a:lnSpc>
                <a:spcPct val="150000"/>
              </a:lnSpc>
              <a:buFont typeface="Wingdings" panose="05000000000000000000" pitchFamily="2" charset="2"/>
              <a:buChar char="ü"/>
              <a:tabLst>
                <a:tab pos="1790655" algn="l"/>
              </a:tabLst>
            </a:pPr>
            <a:r>
              <a:rPr lang="de-DE" sz="1867" b="1" dirty="0">
                <a:solidFill>
                  <a:srgbClr val="00254C"/>
                </a:solidFill>
                <a:latin typeface="Segoe UI"/>
                <a:cs typeface="Segoe UI"/>
              </a:rPr>
              <a:t>Sie haben einen Überblick über die UDI Transaktionen</a:t>
            </a:r>
          </a:p>
          <a:p>
            <a:pPr marL="380990" indent="-380990">
              <a:buFont typeface="Arial" panose="020B0604020202020204" pitchFamily="34" charset="0"/>
              <a:buChar char="•"/>
              <a:tabLst>
                <a:tab pos="1790655" algn="l"/>
              </a:tabLst>
            </a:pPr>
            <a:endParaRPr lang="de-DE" sz="1867" b="1" dirty="0">
              <a:solidFill>
                <a:srgbClr val="00254C"/>
              </a:solidFill>
              <a:latin typeface="Segoe UI"/>
              <a:cs typeface="Segoe UI"/>
            </a:endParaRPr>
          </a:p>
          <a:p>
            <a:pPr marL="380990" indent="-380990">
              <a:buFont typeface="Arial" panose="020B0604020202020204" pitchFamily="34" charset="0"/>
              <a:buChar char="•"/>
              <a:tabLst>
                <a:tab pos="1790655" algn="l"/>
              </a:tabLst>
            </a:pPr>
            <a:endParaRPr lang="de-DE" sz="1867" b="1" dirty="0">
              <a:solidFill>
                <a:srgbClr val="00254C"/>
              </a:solidFill>
              <a:latin typeface="Segoe UI"/>
              <a:cs typeface="Segoe UI"/>
            </a:endParaRPr>
          </a:p>
          <a:p>
            <a:endParaRPr lang="de-DE" sz="1867"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0425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Stammdatenpflege</a:t>
            </a:r>
          </a:p>
          <a:p>
            <a:r>
              <a:rPr lang="de-CH">
                <a:solidFill>
                  <a:srgbClr val="00254C"/>
                </a:solidFill>
              </a:rPr>
              <a:t>Funktionen</a:t>
            </a:r>
          </a:p>
          <a:p>
            <a:endParaRPr lang="de-CH" b="1">
              <a:solidFill>
                <a:srgbClr val="00254C"/>
              </a:solidFill>
            </a:endParaRPr>
          </a:p>
          <a:p>
            <a:endParaRPr lang="de-CH" b="1">
              <a:solidFill>
                <a:srgbClr val="00254C"/>
              </a:solidFill>
            </a:endParaRPr>
          </a:p>
        </p:txBody>
      </p:sp>
      <p:graphicFrame>
        <p:nvGraphicFramePr>
          <p:cNvPr id="13" name="Tabelle 12">
            <a:extLst>
              <a:ext uri="{FF2B5EF4-FFF2-40B4-BE49-F238E27FC236}">
                <a16:creationId xmlns:a16="http://schemas.microsoft.com/office/drawing/2014/main" id="{2963DEFD-49BE-4246-8104-3F756F7869A7}"/>
              </a:ext>
            </a:extLst>
          </p:cNvPr>
          <p:cNvGraphicFramePr>
            <a:graphicFrameLocks noGrp="1"/>
          </p:cNvGraphicFramePr>
          <p:nvPr/>
        </p:nvGraphicFramePr>
        <p:xfrm>
          <a:off x="1007435" y="2086819"/>
          <a:ext cx="10753195" cy="3742448"/>
        </p:xfrm>
        <a:graphic>
          <a:graphicData uri="http://schemas.openxmlformats.org/drawingml/2006/table">
            <a:tbl>
              <a:tblPr firstRow="1" firstCol="1" bandRow="1">
                <a:tableStyleId>{5C22544A-7EE6-4342-B048-85BDC9FD1C3A}</a:tableStyleId>
              </a:tblPr>
              <a:tblGrid>
                <a:gridCol w="1536171">
                  <a:extLst>
                    <a:ext uri="{9D8B030D-6E8A-4147-A177-3AD203B41FA5}">
                      <a16:colId xmlns:a16="http://schemas.microsoft.com/office/drawing/2014/main" val="3966843501"/>
                    </a:ext>
                  </a:extLst>
                </a:gridCol>
                <a:gridCol w="2496277">
                  <a:extLst>
                    <a:ext uri="{9D8B030D-6E8A-4147-A177-3AD203B41FA5}">
                      <a16:colId xmlns:a16="http://schemas.microsoft.com/office/drawing/2014/main" val="3699057694"/>
                    </a:ext>
                  </a:extLst>
                </a:gridCol>
                <a:gridCol w="6720747">
                  <a:extLst>
                    <a:ext uri="{9D8B030D-6E8A-4147-A177-3AD203B41FA5}">
                      <a16:colId xmlns:a16="http://schemas.microsoft.com/office/drawing/2014/main" val="1471634644"/>
                    </a:ext>
                  </a:extLst>
                </a:gridCol>
              </a:tblGrid>
              <a:tr h="584639">
                <a:tc>
                  <a:txBody>
                    <a:bodyPr/>
                    <a:lstStyle/>
                    <a:p>
                      <a:pPr marL="17145">
                        <a:lnSpc>
                          <a:spcPct val="107000"/>
                        </a:lnSpc>
                        <a:spcAft>
                          <a:spcPts val="0"/>
                        </a:spcAft>
                      </a:pPr>
                      <a:r>
                        <a:rPr lang="de-DE" sz="1900">
                          <a:effectLst/>
                          <a:latin typeface="Segoe UI" panose="020B0502040204020203" pitchFamily="34" charset="0"/>
                          <a:cs typeface="Segoe UI" panose="020B0502040204020203" pitchFamily="34" charset="0"/>
                        </a:rPr>
                        <a:t>Symbol</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a:effectLst/>
                          <a:latin typeface="Segoe UI" panose="020B0502040204020203" pitchFamily="34" charset="0"/>
                          <a:cs typeface="Segoe UI" panose="020B0502040204020203" pitchFamily="34" charset="0"/>
                        </a:rPr>
                        <a:t>Funktion</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a:effectLst/>
                          <a:latin typeface="Segoe UI" panose="020B0502040204020203" pitchFamily="34" charset="0"/>
                          <a:cs typeface="Segoe UI" panose="020B0502040204020203" pitchFamily="34" charset="0"/>
                        </a:rPr>
                        <a:t>Erläuterung</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3117037570"/>
                  </a:ext>
                </a:extLst>
              </a:tr>
              <a:tr h="610817">
                <a:tc>
                  <a:txBody>
                    <a:bodyPr/>
                    <a:lstStyle/>
                    <a:p>
                      <a:pPr marL="17145">
                        <a:lnSpc>
                          <a:spcPct val="107000"/>
                        </a:lnSpc>
                        <a:spcAft>
                          <a:spcPts val="0"/>
                        </a:spcAft>
                      </a:pPr>
                      <a:endParaRPr lang="de-CH" sz="1900" kern="1200">
                        <a:solidFill>
                          <a:srgbClr val="00254C"/>
                        </a:solidFill>
                        <a:latin typeface="Segoe UI"/>
                        <a:ea typeface="+mn-ea"/>
                        <a:cs typeface="Segoe UI"/>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Speichern</a:t>
                      </a:r>
                      <a:endParaRPr lang="de-CH" sz="1500" kern="1200">
                        <a:solidFill>
                          <a:srgbClr val="00254C"/>
                        </a:solidFill>
                        <a:latin typeface="Segoe UI"/>
                        <a:ea typeface="+mn-ea"/>
                        <a:cs typeface="Segoe UI"/>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Speichern der Eingaben/Daten</a:t>
                      </a:r>
                      <a:endParaRPr lang="de-CH" sz="1500" kern="1200">
                        <a:solidFill>
                          <a:srgbClr val="00254C"/>
                        </a:solidFill>
                        <a:latin typeface="Segoe UI"/>
                        <a:ea typeface="+mn-ea"/>
                        <a:cs typeface="Segoe UI"/>
                      </a:endParaRPr>
                    </a:p>
                  </a:txBody>
                  <a:tcPr marT="0" marB="0" anchor="ctr"/>
                </a:tc>
                <a:extLst>
                  <a:ext uri="{0D108BD9-81ED-4DB2-BD59-A6C34878D82A}">
                    <a16:rowId xmlns:a16="http://schemas.microsoft.com/office/drawing/2014/main" val="772727695"/>
                  </a:ext>
                </a:extLst>
              </a:tr>
              <a:tr h="699940">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Transaktion verlassen</a:t>
                      </a:r>
                      <a:endParaRPr lang="de-CH" sz="1500" kern="1200">
                        <a:solidFill>
                          <a:srgbClr val="00254C"/>
                        </a:solidFill>
                        <a:latin typeface="Segoe UI"/>
                        <a:ea typeface="+mn-ea"/>
                        <a:cs typeface="Segoe UI"/>
                      </a:endParaRPr>
                    </a:p>
                  </a:txBody>
                  <a:tcPr marT="0" marB="0"/>
                </a:tc>
                <a:tc>
                  <a:txBody>
                    <a:bodyPr/>
                    <a:lstStyle/>
                    <a:p>
                      <a:pPr>
                        <a:lnSpc>
                          <a:spcPct val="107000"/>
                        </a:lnSpc>
                        <a:spcAft>
                          <a:spcPts val="0"/>
                        </a:spcAft>
                      </a:pPr>
                      <a:r>
                        <a:rPr lang="de-DE" sz="1500" kern="1200">
                          <a:solidFill>
                            <a:srgbClr val="00254C"/>
                          </a:solidFill>
                          <a:latin typeface="Segoe UI"/>
                          <a:ea typeface="+mn-ea"/>
                          <a:cs typeface="Segoe UI"/>
                        </a:rPr>
                        <a:t>Verlassen der Transaktion. Sollten sich nicht gespeicherte Änderungen existieren, so werden Sie vor dem Verlassen der Transaktion gefragt, ob Sie speichern möchten.</a:t>
                      </a:r>
                      <a:endParaRPr lang="de-CH" sz="1500" kern="1200">
                        <a:solidFill>
                          <a:srgbClr val="00254C"/>
                        </a:solidFill>
                        <a:latin typeface="Segoe UI"/>
                        <a:ea typeface="+mn-ea"/>
                        <a:cs typeface="Segoe UI"/>
                      </a:endParaRPr>
                    </a:p>
                  </a:txBody>
                  <a:tcPr marT="0" marB="0"/>
                </a:tc>
                <a:extLst>
                  <a:ext uri="{0D108BD9-81ED-4DB2-BD59-A6C34878D82A}">
                    <a16:rowId xmlns:a16="http://schemas.microsoft.com/office/drawing/2014/main" val="3942756061"/>
                  </a:ext>
                </a:extLst>
              </a:tr>
              <a:tr h="939123">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Zustandsprotokoll drucken</a:t>
                      </a:r>
                      <a:endParaRPr lang="de-CH" sz="1500" kern="1200">
                        <a:solidFill>
                          <a:srgbClr val="00254C"/>
                        </a:solidFill>
                        <a:latin typeface="Segoe UI"/>
                        <a:ea typeface="+mn-ea"/>
                        <a:cs typeface="Segoe UI"/>
                      </a:endParaRPr>
                    </a:p>
                  </a:txBody>
                  <a:tcPr marT="0" marB="0"/>
                </a:tc>
                <a:tc>
                  <a:txBody>
                    <a:bodyPr/>
                    <a:lstStyle/>
                    <a:p>
                      <a:pPr>
                        <a:lnSpc>
                          <a:spcPct val="107000"/>
                        </a:lnSpc>
                        <a:spcAft>
                          <a:spcPts val="0"/>
                        </a:spcAft>
                      </a:pPr>
                      <a:r>
                        <a:rPr lang="de-DE" sz="1500" kern="1200">
                          <a:solidFill>
                            <a:srgbClr val="00254C"/>
                          </a:solidFill>
                          <a:latin typeface="Segoe UI"/>
                          <a:ea typeface="+mn-ea"/>
                          <a:cs typeface="Segoe UI"/>
                        </a:rPr>
                        <a:t>Drucken des UDI Zustandsprotokolls. Dieser zeigt alle UDI Daten im Ausdruck an. Sie haben die Möglichkeit mit den Standardfunktionen von Adobe Forms, das Protokoll als PDF Datei zu speichern. Eine Archivierung des Protokolls ist nur nach einer kundenspezifischen Anpassung möglich.</a:t>
                      </a:r>
                      <a:endParaRPr lang="de-CH" sz="1500" kern="1200">
                        <a:solidFill>
                          <a:srgbClr val="00254C"/>
                        </a:solidFill>
                        <a:latin typeface="Segoe UI"/>
                        <a:ea typeface="+mn-ea"/>
                        <a:cs typeface="Segoe UI"/>
                      </a:endParaRPr>
                    </a:p>
                  </a:txBody>
                  <a:tcPr marT="0" marB="0"/>
                </a:tc>
                <a:extLst>
                  <a:ext uri="{0D108BD9-81ED-4DB2-BD59-A6C34878D82A}">
                    <a16:rowId xmlns:a16="http://schemas.microsoft.com/office/drawing/2014/main" val="1285048690"/>
                  </a:ext>
                </a:extLst>
              </a:tr>
              <a:tr h="460756">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Triggerfelder sperren</a:t>
                      </a:r>
                      <a:endParaRPr lang="de-CH" sz="1500" kern="1200">
                        <a:solidFill>
                          <a:srgbClr val="00254C"/>
                        </a:solidFill>
                        <a:latin typeface="Segoe UI"/>
                        <a:ea typeface="+mn-ea"/>
                        <a:cs typeface="Segoe UI"/>
                      </a:endParaRPr>
                    </a:p>
                  </a:txBody>
                  <a:tcPr marT="0" marB="0"/>
                </a:tc>
                <a:tc>
                  <a:txBody>
                    <a:bodyPr/>
                    <a:lstStyle/>
                    <a:p>
                      <a:pPr>
                        <a:lnSpc>
                          <a:spcPct val="107000"/>
                        </a:lnSpc>
                        <a:spcAft>
                          <a:spcPts val="0"/>
                        </a:spcAft>
                      </a:pPr>
                      <a:r>
                        <a:rPr lang="de-DE" sz="1500" kern="1200">
                          <a:solidFill>
                            <a:srgbClr val="00254C"/>
                          </a:solidFill>
                          <a:latin typeface="Segoe UI"/>
                          <a:ea typeface="+mn-ea"/>
                          <a:cs typeface="Segoe UI"/>
                        </a:rPr>
                        <a:t>Sperren der UDI </a:t>
                      </a:r>
                      <a:r>
                        <a:rPr lang="de-DE" sz="1500" kern="1200" err="1">
                          <a:solidFill>
                            <a:srgbClr val="00254C"/>
                          </a:solidFill>
                          <a:latin typeface="Segoe UI"/>
                          <a:ea typeface="+mn-ea"/>
                          <a:cs typeface="Segoe UI"/>
                        </a:rPr>
                        <a:t>Triggerfelder</a:t>
                      </a:r>
                      <a:r>
                        <a:rPr lang="de-DE" sz="1500" kern="1200">
                          <a:solidFill>
                            <a:srgbClr val="00254C"/>
                          </a:solidFill>
                          <a:latin typeface="Segoe UI"/>
                          <a:ea typeface="+mn-ea"/>
                          <a:cs typeface="Segoe UI"/>
                        </a:rPr>
                        <a:t>. Welche Felder als </a:t>
                      </a:r>
                      <a:r>
                        <a:rPr lang="de-DE" sz="1500" kern="1200" err="1">
                          <a:solidFill>
                            <a:srgbClr val="00254C"/>
                          </a:solidFill>
                          <a:latin typeface="Segoe UI"/>
                          <a:ea typeface="+mn-ea"/>
                          <a:cs typeface="Segoe UI"/>
                        </a:rPr>
                        <a:t>Triggerfelder</a:t>
                      </a:r>
                      <a:r>
                        <a:rPr lang="de-DE" sz="1500" kern="1200">
                          <a:solidFill>
                            <a:srgbClr val="00254C"/>
                          </a:solidFill>
                          <a:latin typeface="Segoe UI"/>
                          <a:ea typeface="+mn-ea"/>
                          <a:cs typeface="Segoe UI"/>
                        </a:rPr>
                        <a:t> gelten, sollten zuvor im Customizing der Feldsteuerung gemacht worden sein.</a:t>
                      </a:r>
                      <a:endParaRPr lang="de-CH" sz="1500" kern="1200">
                        <a:solidFill>
                          <a:srgbClr val="00254C"/>
                        </a:solidFill>
                        <a:latin typeface="Segoe UI"/>
                        <a:ea typeface="+mn-ea"/>
                        <a:cs typeface="Segoe UI"/>
                      </a:endParaRPr>
                    </a:p>
                  </a:txBody>
                  <a:tcPr marT="0" marB="0"/>
                </a:tc>
                <a:extLst>
                  <a:ext uri="{0D108BD9-81ED-4DB2-BD59-A6C34878D82A}">
                    <a16:rowId xmlns:a16="http://schemas.microsoft.com/office/drawing/2014/main" val="2407657812"/>
                  </a:ext>
                </a:extLst>
              </a:tr>
              <a:tr h="447173">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Triggerfelder entsperren</a:t>
                      </a:r>
                      <a:endParaRPr lang="de-CH" sz="1500" kern="1200">
                        <a:solidFill>
                          <a:srgbClr val="00254C"/>
                        </a:solidFill>
                        <a:latin typeface="Segoe UI"/>
                        <a:ea typeface="+mn-ea"/>
                        <a:cs typeface="Segoe UI"/>
                      </a:endParaRPr>
                    </a:p>
                  </a:txBody>
                  <a:tcPr marT="0" marB="0"/>
                </a:tc>
                <a:tc>
                  <a:txBody>
                    <a:bodyPr/>
                    <a:lstStyle/>
                    <a:p>
                      <a:pPr>
                        <a:lnSpc>
                          <a:spcPct val="107000"/>
                        </a:lnSpc>
                        <a:spcAft>
                          <a:spcPts val="0"/>
                        </a:spcAft>
                      </a:pPr>
                      <a:r>
                        <a:rPr lang="de-DE" sz="1500" kern="1200">
                          <a:solidFill>
                            <a:srgbClr val="00254C"/>
                          </a:solidFill>
                          <a:latin typeface="Segoe UI"/>
                          <a:ea typeface="+mn-ea"/>
                          <a:cs typeface="Segoe UI"/>
                        </a:rPr>
                        <a:t>Entsperren der UDI </a:t>
                      </a:r>
                      <a:r>
                        <a:rPr lang="de-DE" sz="1500" kern="1200" err="1">
                          <a:solidFill>
                            <a:srgbClr val="00254C"/>
                          </a:solidFill>
                          <a:latin typeface="Segoe UI"/>
                          <a:ea typeface="+mn-ea"/>
                          <a:cs typeface="Segoe UI"/>
                        </a:rPr>
                        <a:t>Triggerfelder</a:t>
                      </a:r>
                      <a:r>
                        <a:rPr lang="de-DE" sz="1500" kern="1200">
                          <a:solidFill>
                            <a:srgbClr val="00254C"/>
                          </a:solidFill>
                          <a:latin typeface="Segoe UI"/>
                          <a:ea typeface="+mn-ea"/>
                          <a:cs typeface="Segoe UI"/>
                        </a:rPr>
                        <a:t>.</a:t>
                      </a:r>
                      <a:endParaRPr lang="de-CH" sz="1500" kern="1200">
                        <a:solidFill>
                          <a:srgbClr val="00254C"/>
                        </a:solidFill>
                        <a:latin typeface="Segoe UI"/>
                        <a:ea typeface="+mn-ea"/>
                        <a:cs typeface="Segoe UI"/>
                      </a:endParaRPr>
                    </a:p>
                  </a:txBody>
                  <a:tcPr marT="0" marB="0"/>
                </a:tc>
                <a:extLst>
                  <a:ext uri="{0D108BD9-81ED-4DB2-BD59-A6C34878D82A}">
                    <a16:rowId xmlns:a16="http://schemas.microsoft.com/office/drawing/2014/main" val="1372355884"/>
                  </a:ext>
                </a:extLst>
              </a:tr>
            </a:tbl>
          </a:graphicData>
        </a:graphic>
      </p:graphicFrame>
      <p:pic>
        <p:nvPicPr>
          <p:cNvPr id="14" name="Grafik 13">
            <a:extLst>
              <a:ext uri="{FF2B5EF4-FFF2-40B4-BE49-F238E27FC236}">
                <a16:creationId xmlns:a16="http://schemas.microsoft.com/office/drawing/2014/main" id="{BDB67508-CFCE-43CD-9354-B7CB773230AC}"/>
              </a:ext>
            </a:extLst>
          </p:cNvPr>
          <p:cNvPicPr/>
          <p:nvPr/>
        </p:nvPicPr>
        <p:blipFill>
          <a:blip r:embed="rId2"/>
          <a:stretch>
            <a:fillRect/>
          </a:stretch>
        </p:blipFill>
        <p:spPr>
          <a:xfrm>
            <a:off x="1938920" y="2852124"/>
            <a:ext cx="316653" cy="291253"/>
          </a:xfrm>
          <a:prstGeom prst="rect">
            <a:avLst/>
          </a:prstGeom>
        </p:spPr>
      </p:pic>
      <p:pic>
        <p:nvPicPr>
          <p:cNvPr id="16" name="Grafik 15">
            <a:extLst>
              <a:ext uri="{FF2B5EF4-FFF2-40B4-BE49-F238E27FC236}">
                <a16:creationId xmlns:a16="http://schemas.microsoft.com/office/drawing/2014/main" id="{BA939BDF-6CC7-4F4D-8051-1D983427E624}"/>
              </a:ext>
            </a:extLst>
          </p:cNvPr>
          <p:cNvPicPr/>
          <p:nvPr/>
        </p:nvPicPr>
        <p:blipFill>
          <a:blip r:embed="rId3"/>
          <a:stretch>
            <a:fillRect/>
          </a:stretch>
        </p:blipFill>
        <p:spPr>
          <a:xfrm>
            <a:off x="1367421" y="3504880"/>
            <a:ext cx="888153" cy="253153"/>
          </a:xfrm>
          <a:prstGeom prst="rect">
            <a:avLst/>
          </a:prstGeom>
        </p:spPr>
      </p:pic>
      <p:pic>
        <p:nvPicPr>
          <p:cNvPr id="9" name="Grafik 8">
            <a:extLst>
              <a:ext uri="{FF2B5EF4-FFF2-40B4-BE49-F238E27FC236}">
                <a16:creationId xmlns:a16="http://schemas.microsoft.com/office/drawing/2014/main" id="{1A080D15-4193-4D18-A17A-7E0B0C57789F}"/>
              </a:ext>
            </a:extLst>
          </p:cNvPr>
          <p:cNvPicPr/>
          <p:nvPr/>
        </p:nvPicPr>
        <p:blipFill>
          <a:blip r:embed="rId4"/>
          <a:stretch>
            <a:fillRect/>
          </a:stretch>
        </p:blipFill>
        <p:spPr>
          <a:xfrm>
            <a:off x="1989720" y="4241576"/>
            <a:ext cx="265853" cy="329353"/>
          </a:xfrm>
          <a:prstGeom prst="rect">
            <a:avLst/>
          </a:prstGeom>
        </p:spPr>
      </p:pic>
      <p:pic>
        <p:nvPicPr>
          <p:cNvPr id="11" name="Grafik 10">
            <a:extLst>
              <a:ext uri="{FF2B5EF4-FFF2-40B4-BE49-F238E27FC236}">
                <a16:creationId xmlns:a16="http://schemas.microsoft.com/office/drawing/2014/main" id="{AD6B0ADB-0A47-4953-AE94-FEFFE75C1E6D}"/>
              </a:ext>
            </a:extLst>
          </p:cNvPr>
          <p:cNvPicPr/>
          <p:nvPr/>
        </p:nvPicPr>
        <p:blipFill>
          <a:blip r:embed="rId5"/>
          <a:stretch>
            <a:fillRect/>
          </a:stretch>
        </p:blipFill>
        <p:spPr>
          <a:xfrm>
            <a:off x="1989720" y="4986426"/>
            <a:ext cx="265853" cy="291253"/>
          </a:xfrm>
          <a:prstGeom prst="rect">
            <a:avLst/>
          </a:prstGeom>
        </p:spPr>
      </p:pic>
      <p:pic>
        <p:nvPicPr>
          <p:cNvPr id="12" name="Grafik 11">
            <a:extLst>
              <a:ext uri="{FF2B5EF4-FFF2-40B4-BE49-F238E27FC236}">
                <a16:creationId xmlns:a16="http://schemas.microsoft.com/office/drawing/2014/main" id="{7B0F7DFF-EA83-4F51-902F-715F6804523F}"/>
              </a:ext>
            </a:extLst>
          </p:cNvPr>
          <p:cNvPicPr/>
          <p:nvPr/>
        </p:nvPicPr>
        <p:blipFill>
          <a:blip r:embed="rId6"/>
          <a:stretch>
            <a:fillRect/>
          </a:stretch>
        </p:blipFill>
        <p:spPr>
          <a:xfrm>
            <a:off x="1989720" y="5465290"/>
            <a:ext cx="265853" cy="303953"/>
          </a:xfrm>
          <a:prstGeom prst="rect">
            <a:avLst/>
          </a:prstGeom>
        </p:spPr>
      </p:pic>
    </p:spTree>
    <p:extLst>
      <p:ext uri="{BB962C8B-B14F-4D97-AF65-F5344CB8AC3E}">
        <p14:creationId xmlns:p14="http://schemas.microsoft.com/office/powerpoint/2010/main" val="38675525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Stammdatenpflege</a:t>
            </a:r>
          </a:p>
          <a:p>
            <a:r>
              <a:rPr lang="de-CH">
                <a:solidFill>
                  <a:srgbClr val="00254C"/>
                </a:solidFill>
              </a:rPr>
              <a:t>Funktionen</a:t>
            </a:r>
          </a:p>
          <a:p>
            <a:endParaRPr lang="de-CH" b="1">
              <a:solidFill>
                <a:srgbClr val="00254C"/>
              </a:solidFill>
            </a:endParaRPr>
          </a:p>
          <a:p>
            <a:endParaRPr lang="de-CH" b="1">
              <a:solidFill>
                <a:srgbClr val="00254C"/>
              </a:solidFill>
            </a:endParaRPr>
          </a:p>
        </p:txBody>
      </p:sp>
      <p:graphicFrame>
        <p:nvGraphicFramePr>
          <p:cNvPr id="13" name="Tabelle 12">
            <a:extLst>
              <a:ext uri="{FF2B5EF4-FFF2-40B4-BE49-F238E27FC236}">
                <a16:creationId xmlns:a16="http://schemas.microsoft.com/office/drawing/2014/main" id="{2963DEFD-49BE-4246-8104-3F756F7869A7}"/>
              </a:ext>
            </a:extLst>
          </p:cNvPr>
          <p:cNvGraphicFramePr>
            <a:graphicFrameLocks noGrp="1"/>
          </p:cNvGraphicFramePr>
          <p:nvPr/>
        </p:nvGraphicFramePr>
        <p:xfrm>
          <a:off x="1007435" y="2084851"/>
          <a:ext cx="10753195" cy="4352183"/>
        </p:xfrm>
        <a:graphic>
          <a:graphicData uri="http://schemas.openxmlformats.org/drawingml/2006/table">
            <a:tbl>
              <a:tblPr firstRow="1" firstCol="1" bandRow="1">
                <a:tableStyleId>{5C22544A-7EE6-4342-B048-85BDC9FD1C3A}</a:tableStyleId>
              </a:tblPr>
              <a:tblGrid>
                <a:gridCol w="1536171">
                  <a:extLst>
                    <a:ext uri="{9D8B030D-6E8A-4147-A177-3AD203B41FA5}">
                      <a16:colId xmlns:a16="http://schemas.microsoft.com/office/drawing/2014/main" val="3966843501"/>
                    </a:ext>
                  </a:extLst>
                </a:gridCol>
                <a:gridCol w="2484820">
                  <a:extLst>
                    <a:ext uri="{9D8B030D-6E8A-4147-A177-3AD203B41FA5}">
                      <a16:colId xmlns:a16="http://schemas.microsoft.com/office/drawing/2014/main" val="3699057694"/>
                    </a:ext>
                  </a:extLst>
                </a:gridCol>
                <a:gridCol w="6732204">
                  <a:extLst>
                    <a:ext uri="{9D8B030D-6E8A-4147-A177-3AD203B41FA5}">
                      <a16:colId xmlns:a16="http://schemas.microsoft.com/office/drawing/2014/main" val="1471634644"/>
                    </a:ext>
                  </a:extLst>
                </a:gridCol>
              </a:tblGrid>
              <a:tr h="584639">
                <a:tc>
                  <a:txBody>
                    <a:bodyPr/>
                    <a:lstStyle/>
                    <a:p>
                      <a:pPr marL="17145">
                        <a:lnSpc>
                          <a:spcPct val="107000"/>
                        </a:lnSpc>
                        <a:spcAft>
                          <a:spcPts val="0"/>
                        </a:spcAft>
                      </a:pPr>
                      <a:r>
                        <a:rPr lang="de-DE" sz="1900">
                          <a:effectLst/>
                          <a:latin typeface="Segoe UI" panose="020B0502040204020203" pitchFamily="34" charset="0"/>
                          <a:cs typeface="Segoe UI" panose="020B0502040204020203" pitchFamily="34" charset="0"/>
                        </a:rPr>
                        <a:t>Symbol</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a:effectLst/>
                          <a:latin typeface="Segoe UI" panose="020B0502040204020203" pitchFamily="34" charset="0"/>
                          <a:cs typeface="Segoe UI" panose="020B0502040204020203" pitchFamily="34" charset="0"/>
                        </a:rPr>
                        <a:t>Funktion</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a:effectLst/>
                          <a:latin typeface="Segoe UI" panose="020B0502040204020203" pitchFamily="34" charset="0"/>
                          <a:cs typeface="Segoe UI" panose="020B0502040204020203" pitchFamily="34" charset="0"/>
                        </a:rPr>
                        <a:t>Erläuterung</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3117037570"/>
                  </a:ext>
                </a:extLst>
              </a:tr>
              <a:tr h="939123">
                <a:tc>
                  <a:txBody>
                    <a:bodyPr/>
                    <a:lstStyle/>
                    <a:p>
                      <a:pPr marL="17145">
                        <a:lnSpc>
                          <a:spcPct val="107000"/>
                        </a:lnSpc>
                        <a:spcAft>
                          <a:spcPts val="0"/>
                        </a:spcAft>
                      </a:pPr>
                      <a:endParaRPr lang="de-CH" sz="1900" kern="1200">
                        <a:solidFill>
                          <a:srgbClr val="00254C"/>
                        </a:solidFill>
                        <a:latin typeface="Segoe UI"/>
                        <a:ea typeface="+mn-ea"/>
                        <a:cs typeface="Segoe UI"/>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Audit Trail anzeigen</a:t>
                      </a:r>
                      <a:endParaRPr lang="de-CH" sz="1500" kern="1200">
                        <a:solidFill>
                          <a:srgbClr val="00254C"/>
                        </a:solidFill>
                        <a:latin typeface="Segoe UI"/>
                        <a:ea typeface="+mn-ea"/>
                        <a:cs typeface="Segoe UI"/>
                      </a:endParaRPr>
                    </a:p>
                  </a:txBody>
                  <a:tcPr marT="0" marB="0"/>
                </a:tc>
                <a:tc>
                  <a:txBody>
                    <a:bodyPr/>
                    <a:lstStyle/>
                    <a:p>
                      <a:pPr>
                        <a:lnSpc>
                          <a:spcPct val="107000"/>
                        </a:lnSpc>
                        <a:spcAft>
                          <a:spcPts val="0"/>
                        </a:spcAft>
                      </a:pPr>
                      <a:r>
                        <a:rPr lang="de-DE" sz="1500" kern="1200">
                          <a:solidFill>
                            <a:srgbClr val="00254C"/>
                          </a:solidFill>
                          <a:latin typeface="Segoe UI"/>
                          <a:ea typeface="+mn-ea"/>
                          <a:cs typeface="Segoe UI"/>
                        </a:rPr>
                        <a:t>Im UDI Audit Trail können Sie alle Änderungen zu den UDI Daten ansehen. Dabei werden </a:t>
                      </a:r>
                      <a:r>
                        <a:rPr lang="de-DE" sz="1500" kern="1200" err="1">
                          <a:solidFill>
                            <a:srgbClr val="00254C"/>
                          </a:solidFill>
                          <a:latin typeface="Segoe UI"/>
                          <a:ea typeface="+mn-ea"/>
                          <a:cs typeface="Segoe UI"/>
                        </a:rPr>
                        <a:t>Änderer</a:t>
                      </a:r>
                      <a:r>
                        <a:rPr lang="de-DE" sz="1500" kern="1200">
                          <a:solidFill>
                            <a:srgbClr val="00254C"/>
                          </a:solidFill>
                          <a:latin typeface="Segoe UI"/>
                          <a:ea typeface="+mn-ea"/>
                          <a:cs typeface="Segoe UI"/>
                        </a:rPr>
                        <a:t>, Transaktion, Zeitpunkt, Wert alt, Wert neu angezeigt.</a:t>
                      </a:r>
                      <a:endParaRPr lang="de-CH" sz="1500" kern="1200">
                        <a:solidFill>
                          <a:srgbClr val="00254C"/>
                        </a:solidFill>
                        <a:latin typeface="Segoe UI"/>
                        <a:ea typeface="+mn-ea"/>
                        <a:cs typeface="Segoe UI"/>
                      </a:endParaRPr>
                    </a:p>
                    <a:p>
                      <a:pPr>
                        <a:lnSpc>
                          <a:spcPct val="107000"/>
                        </a:lnSpc>
                        <a:spcAft>
                          <a:spcPts val="0"/>
                        </a:spcAft>
                      </a:pPr>
                      <a:r>
                        <a:rPr lang="de-DE" sz="1500" kern="1200">
                          <a:solidFill>
                            <a:srgbClr val="00254C"/>
                          </a:solidFill>
                          <a:latin typeface="Segoe UI"/>
                          <a:ea typeface="+mn-ea"/>
                          <a:cs typeface="Segoe UI"/>
                        </a:rPr>
                        <a:t>Sie haben auch die Möglichkeit die SAP Standardtransaktion AUT10 zu benutzen, um die Änderungen anzusehen.</a:t>
                      </a:r>
                      <a:endParaRPr lang="de-CH" sz="1500" kern="1200">
                        <a:solidFill>
                          <a:srgbClr val="00254C"/>
                        </a:solidFill>
                        <a:latin typeface="Segoe UI"/>
                        <a:ea typeface="+mn-ea"/>
                        <a:cs typeface="Segoe UI"/>
                      </a:endParaRPr>
                    </a:p>
                  </a:txBody>
                  <a:tcPr marT="0" marB="0"/>
                </a:tc>
                <a:extLst>
                  <a:ext uri="{0D108BD9-81ED-4DB2-BD59-A6C34878D82A}">
                    <a16:rowId xmlns:a16="http://schemas.microsoft.com/office/drawing/2014/main" val="772727695"/>
                  </a:ext>
                </a:extLst>
              </a:tr>
              <a:tr h="641820">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Eingaben prüfen</a:t>
                      </a:r>
                      <a:endParaRPr lang="de-CH" sz="1500" kern="1200">
                        <a:solidFill>
                          <a:srgbClr val="00254C"/>
                        </a:solidFill>
                        <a:latin typeface="Segoe UI"/>
                        <a:ea typeface="+mn-ea"/>
                        <a:cs typeface="Segoe UI"/>
                      </a:endParaRPr>
                    </a:p>
                  </a:txBody>
                  <a:tcPr marT="0" marB="0"/>
                </a:tc>
                <a:tc>
                  <a:txBody>
                    <a:bodyPr/>
                    <a:lstStyle/>
                    <a:p>
                      <a:pPr>
                        <a:lnSpc>
                          <a:spcPct val="107000"/>
                        </a:lnSpc>
                        <a:spcAft>
                          <a:spcPts val="0"/>
                        </a:spcAft>
                      </a:pPr>
                      <a:r>
                        <a:rPr lang="de-DE" sz="1500" kern="1200">
                          <a:solidFill>
                            <a:srgbClr val="00254C"/>
                          </a:solidFill>
                          <a:latin typeface="Segoe UI"/>
                          <a:ea typeface="+mn-ea"/>
                          <a:cs typeface="Segoe UI"/>
                        </a:rPr>
                        <a:t>Überprüfung der Eingaben nach festgelegten Business Rules. Diese Prüfungen ermöglichen grobe Fehler bei der Dateneingabe zu entdecken.</a:t>
                      </a:r>
                      <a:endParaRPr lang="de-CH" sz="1500" kern="1200">
                        <a:solidFill>
                          <a:srgbClr val="00254C"/>
                        </a:solidFill>
                        <a:latin typeface="Segoe UI"/>
                        <a:ea typeface="+mn-ea"/>
                        <a:cs typeface="Segoe UI"/>
                      </a:endParaRPr>
                    </a:p>
                  </a:txBody>
                  <a:tcPr marT="0" marB="0"/>
                </a:tc>
                <a:extLst>
                  <a:ext uri="{0D108BD9-81ED-4DB2-BD59-A6C34878D82A}">
                    <a16:rowId xmlns:a16="http://schemas.microsoft.com/office/drawing/2014/main" val="3942756061"/>
                  </a:ext>
                </a:extLst>
              </a:tr>
              <a:tr h="1178307">
                <a:tc>
                  <a:txBody>
                    <a:bodyPr/>
                    <a:lstStyle/>
                    <a:p>
                      <a:pPr marL="17145">
                        <a:lnSpc>
                          <a:spcPct val="107000"/>
                        </a:lnSpc>
                        <a:spcAft>
                          <a:spcPts val="0"/>
                        </a:spcAft>
                      </a:pPr>
                      <a:r>
                        <a:rPr lang="de-DE" sz="1500">
                          <a:effectLst/>
                          <a:latin typeface="Arial" panose="020B0604020202020204" pitchFamily="34" charset="0"/>
                          <a:ea typeface="Calibri" panose="020F0502020204030204" pitchFamily="34" charset="0"/>
                        </a:rPr>
                        <a:t>        oder</a:t>
                      </a: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UDI Datenintegrität</a:t>
                      </a:r>
                      <a:endParaRPr lang="de-CH" sz="1500" kern="1200">
                        <a:solidFill>
                          <a:srgbClr val="00254C"/>
                        </a:solidFill>
                        <a:latin typeface="Segoe UI"/>
                        <a:ea typeface="+mn-ea"/>
                        <a:cs typeface="Segoe UI"/>
                      </a:endParaRPr>
                    </a:p>
                  </a:txBody>
                  <a:tcPr marT="0" marB="0"/>
                </a:tc>
                <a:tc>
                  <a:txBody>
                    <a:bodyPr/>
                    <a:lstStyle/>
                    <a:p>
                      <a:pPr>
                        <a:lnSpc>
                          <a:spcPct val="107000"/>
                        </a:lnSpc>
                        <a:spcAft>
                          <a:spcPts val="0"/>
                        </a:spcAft>
                      </a:pPr>
                      <a:r>
                        <a:rPr lang="de-DE" sz="1500" kern="1200">
                          <a:solidFill>
                            <a:srgbClr val="00254C"/>
                          </a:solidFill>
                          <a:latin typeface="Segoe UI"/>
                          <a:ea typeface="+mn-ea"/>
                          <a:cs typeface="Segoe UI"/>
                        </a:rPr>
                        <a:t>Anzeige der Datenintegrität. </a:t>
                      </a:r>
                      <a:endParaRPr lang="de-CH" sz="1500" kern="1200">
                        <a:solidFill>
                          <a:srgbClr val="00254C"/>
                        </a:solidFill>
                        <a:latin typeface="Segoe UI"/>
                        <a:ea typeface="+mn-ea"/>
                        <a:cs typeface="Segoe UI"/>
                      </a:endParaRPr>
                    </a:p>
                    <a:p>
                      <a:pPr>
                        <a:lnSpc>
                          <a:spcPct val="107000"/>
                        </a:lnSpc>
                        <a:spcAft>
                          <a:spcPts val="0"/>
                        </a:spcAft>
                      </a:pPr>
                      <a:r>
                        <a:rPr lang="de-DE" sz="1500" kern="1200">
                          <a:solidFill>
                            <a:srgbClr val="00254C"/>
                          </a:solidFill>
                          <a:latin typeface="Segoe UI"/>
                          <a:ea typeface="+mn-ea"/>
                          <a:cs typeface="Segoe UI"/>
                        </a:rPr>
                        <a:t>Die angezeigte Ikone signalisiert, ob die Daten synchron sind mit den Vergleichsdaten. Als Vergleichsdaten wurden bei der Implementierung kundenspezifische Felder definiert, die mit den UDI Stammdaten verglichen werden.</a:t>
                      </a:r>
                      <a:endParaRPr lang="de-CH" sz="1500" kern="1200">
                        <a:solidFill>
                          <a:srgbClr val="00254C"/>
                        </a:solidFill>
                        <a:latin typeface="Segoe UI"/>
                        <a:ea typeface="+mn-ea"/>
                        <a:cs typeface="Segoe UI"/>
                      </a:endParaRPr>
                    </a:p>
                  </a:txBody>
                  <a:tcPr marT="0" marB="0"/>
                </a:tc>
                <a:extLst>
                  <a:ext uri="{0D108BD9-81ED-4DB2-BD59-A6C34878D82A}">
                    <a16:rowId xmlns:a16="http://schemas.microsoft.com/office/drawing/2014/main" val="1285048690"/>
                  </a:ext>
                </a:extLst>
              </a:tr>
              <a:tr h="939123">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kern="1200">
                          <a:solidFill>
                            <a:srgbClr val="00254C"/>
                          </a:solidFill>
                          <a:latin typeface="Segoe UI"/>
                          <a:ea typeface="+mn-ea"/>
                          <a:cs typeface="Segoe UI"/>
                        </a:rPr>
                        <a:t>UDI Freigabe Bereich RA</a:t>
                      </a:r>
                      <a:endParaRPr lang="de-CH" sz="1500" kern="1200">
                        <a:solidFill>
                          <a:srgbClr val="00254C"/>
                        </a:solidFill>
                        <a:latin typeface="Segoe UI"/>
                        <a:ea typeface="+mn-ea"/>
                        <a:cs typeface="Segoe UI"/>
                      </a:endParaRPr>
                    </a:p>
                  </a:txBody>
                  <a:tcPr marT="0" marB="0"/>
                </a:tc>
                <a:tc>
                  <a:txBody>
                    <a:bodyPr/>
                    <a:lstStyle/>
                    <a:p>
                      <a:pPr>
                        <a:lnSpc>
                          <a:spcPct val="107000"/>
                        </a:lnSpc>
                        <a:spcAft>
                          <a:spcPts val="0"/>
                        </a:spcAft>
                      </a:pPr>
                      <a:r>
                        <a:rPr lang="de-DE" sz="1500" kern="1200">
                          <a:solidFill>
                            <a:srgbClr val="00254C"/>
                          </a:solidFill>
                          <a:latin typeface="Segoe UI"/>
                          <a:ea typeface="+mn-ea"/>
                          <a:cs typeface="Segoe UI"/>
                        </a:rPr>
                        <a:t>Freigabe Kennzeichen für den Bereich </a:t>
                      </a:r>
                      <a:r>
                        <a:rPr lang="de-DE" sz="1500" kern="1200" err="1">
                          <a:solidFill>
                            <a:srgbClr val="00254C"/>
                          </a:solidFill>
                          <a:latin typeface="Segoe UI"/>
                          <a:ea typeface="+mn-ea"/>
                          <a:cs typeface="Segoe UI"/>
                        </a:rPr>
                        <a:t>Regulatory</a:t>
                      </a:r>
                      <a:r>
                        <a:rPr lang="de-DE" sz="1500" kern="1200">
                          <a:solidFill>
                            <a:srgbClr val="00254C"/>
                          </a:solidFill>
                          <a:latin typeface="Segoe UI"/>
                          <a:ea typeface="+mn-ea"/>
                          <a:cs typeface="Segoe UI"/>
                        </a:rPr>
                        <a:t> Affairs. Bei jeder Änderung der UDI Daten werden alle Freigabekennzeichen aller Abteilungen zurückgesetzt. Wie viele Freigabekennzeichen existieren, wurde zuvor bei der Implementierung mit dem Kunden abgesprochen und angepasst.</a:t>
                      </a:r>
                      <a:endParaRPr lang="de-CH" sz="1500" kern="1200">
                        <a:solidFill>
                          <a:srgbClr val="00254C"/>
                        </a:solidFill>
                        <a:latin typeface="Segoe UI"/>
                        <a:ea typeface="+mn-ea"/>
                        <a:cs typeface="Segoe UI"/>
                      </a:endParaRPr>
                    </a:p>
                  </a:txBody>
                  <a:tcPr marT="0" marB="0"/>
                </a:tc>
                <a:extLst>
                  <a:ext uri="{0D108BD9-81ED-4DB2-BD59-A6C34878D82A}">
                    <a16:rowId xmlns:a16="http://schemas.microsoft.com/office/drawing/2014/main" val="2407657812"/>
                  </a:ext>
                </a:extLst>
              </a:tr>
            </a:tbl>
          </a:graphicData>
        </a:graphic>
      </p:graphicFrame>
      <p:pic>
        <p:nvPicPr>
          <p:cNvPr id="10" name="Grafik 9">
            <a:extLst>
              <a:ext uri="{FF2B5EF4-FFF2-40B4-BE49-F238E27FC236}">
                <a16:creationId xmlns:a16="http://schemas.microsoft.com/office/drawing/2014/main" id="{EAE1D588-4618-467C-AAAD-FFAAB114EBB5}"/>
              </a:ext>
            </a:extLst>
          </p:cNvPr>
          <p:cNvPicPr/>
          <p:nvPr/>
        </p:nvPicPr>
        <p:blipFill>
          <a:blip r:embed="rId2"/>
          <a:stretch>
            <a:fillRect/>
          </a:stretch>
        </p:blipFill>
        <p:spPr>
          <a:xfrm>
            <a:off x="1967542" y="2986416"/>
            <a:ext cx="329353" cy="316653"/>
          </a:xfrm>
          <a:prstGeom prst="rect">
            <a:avLst/>
          </a:prstGeom>
        </p:spPr>
      </p:pic>
      <p:pic>
        <p:nvPicPr>
          <p:cNvPr id="15" name="Grafik 14">
            <a:extLst>
              <a:ext uri="{FF2B5EF4-FFF2-40B4-BE49-F238E27FC236}">
                <a16:creationId xmlns:a16="http://schemas.microsoft.com/office/drawing/2014/main" id="{8A63873C-FF1C-4013-957F-156987A08848}"/>
              </a:ext>
            </a:extLst>
          </p:cNvPr>
          <p:cNvPicPr/>
          <p:nvPr/>
        </p:nvPicPr>
        <p:blipFill>
          <a:blip r:embed="rId3"/>
          <a:stretch>
            <a:fillRect/>
          </a:stretch>
        </p:blipFill>
        <p:spPr>
          <a:xfrm>
            <a:off x="2018342" y="3802097"/>
            <a:ext cx="278553" cy="329353"/>
          </a:xfrm>
          <a:prstGeom prst="rect">
            <a:avLst/>
          </a:prstGeom>
        </p:spPr>
      </p:pic>
      <p:pic>
        <p:nvPicPr>
          <p:cNvPr id="17" name="Grafik 16">
            <a:extLst>
              <a:ext uri="{FF2B5EF4-FFF2-40B4-BE49-F238E27FC236}">
                <a16:creationId xmlns:a16="http://schemas.microsoft.com/office/drawing/2014/main" id="{9F9B1CAC-929B-44CA-842D-12B9D6B94877}"/>
              </a:ext>
            </a:extLst>
          </p:cNvPr>
          <p:cNvPicPr/>
          <p:nvPr/>
        </p:nvPicPr>
        <p:blipFill>
          <a:blip r:embed="rId4"/>
          <a:stretch>
            <a:fillRect/>
          </a:stretch>
        </p:blipFill>
        <p:spPr>
          <a:xfrm>
            <a:off x="2031042" y="4770502"/>
            <a:ext cx="265853" cy="240453"/>
          </a:xfrm>
          <a:prstGeom prst="rect">
            <a:avLst/>
          </a:prstGeom>
        </p:spPr>
      </p:pic>
      <p:pic>
        <p:nvPicPr>
          <p:cNvPr id="4" name="Grafik 3">
            <a:extLst>
              <a:ext uri="{FF2B5EF4-FFF2-40B4-BE49-F238E27FC236}">
                <a16:creationId xmlns:a16="http://schemas.microsoft.com/office/drawing/2014/main" id="{56670A5B-B1A9-4471-9C30-B707C1F7DCE5}"/>
              </a:ext>
            </a:extLst>
          </p:cNvPr>
          <p:cNvPicPr>
            <a:picLocks noChangeAspect="1"/>
          </p:cNvPicPr>
          <p:nvPr/>
        </p:nvPicPr>
        <p:blipFill>
          <a:blip r:embed="rId5"/>
          <a:stretch>
            <a:fillRect/>
          </a:stretch>
        </p:blipFill>
        <p:spPr>
          <a:xfrm>
            <a:off x="1266156" y="4731590"/>
            <a:ext cx="241269" cy="279365"/>
          </a:xfrm>
          <a:prstGeom prst="rect">
            <a:avLst/>
          </a:prstGeom>
        </p:spPr>
      </p:pic>
      <p:pic>
        <p:nvPicPr>
          <p:cNvPr id="18" name="Grafik 17">
            <a:extLst>
              <a:ext uri="{FF2B5EF4-FFF2-40B4-BE49-F238E27FC236}">
                <a16:creationId xmlns:a16="http://schemas.microsoft.com/office/drawing/2014/main" id="{EF147E09-7027-4E2A-91FE-92F91924B94B}"/>
              </a:ext>
            </a:extLst>
          </p:cNvPr>
          <p:cNvPicPr/>
          <p:nvPr/>
        </p:nvPicPr>
        <p:blipFill>
          <a:blip r:embed="rId6"/>
          <a:stretch>
            <a:fillRect/>
          </a:stretch>
        </p:blipFill>
        <p:spPr>
          <a:xfrm>
            <a:off x="1180142" y="5785762"/>
            <a:ext cx="1116753" cy="253153"/>
          </a:xfrm>
          <a:prstGeom prst="rect">
            <a:avLst/>
          </a:prstGeom>
        </p:spPr>
      </p:pic>
    </p:spTree>
    <p:extLst>
      <p:ext uri="{BB962C8B-B14F-4D97-AF65-F5344CB8AC3E}">
        <p14:creationId xmlns:p14="http://schemas.microsoft.com/office/powerpoint/2010/main" val="17720199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10753195" cy="4826600"/>
          </a:xfrm>
        </p:spPr>
        <p:txBody>
          <a:bodyPr>
            <a:normAutofit/>
          </a:bodyPr>
          <a:lstStyle/>
          <a:p>
            <a:r>
              <a:rPr lang="de-CH" b="1">
                <a:solidFill>
                  <a:srgbClr val="00254C"/>
                </a:solidFill>
              </a:rPr>
              <a:t>UDI Stammdatenpflege</a:t>
            </a:r>
          </a:p>
          <a:p>
            <a:r>
              <a:rPr lang="de-CH" u="sng">
                <a:solidFill>
                  <a:srgbClr val="00254C"/>
                </a:solidFill>
              </a:rPr>
              <a:t>UDI Datenintegritätsprüfung</a:t>
            </a:r>
          </a:p>
          <a:p>
            <a:endParaRPr lang="de-CH" b="1">
              <a:solidFill>
                <a:srgbClr val="00254C"/>
              </a:solidFill>
            </a:endParaRPr>
          </a:p>
          <a:p>
            <a:r>
              <a:rPr lang="de-DE">
                <a:solidFill>
                  <a:srgbClr val="00254C"/>
                </a:solidFill>
              </a:rPr>
              <a:t>Die Datenintegritätsprüfung überprüft und zeigt in der UDI Stammdaten Erfassungsmaske stets an, ob Differenzen zwischen dem UDI Datensatz und den bereits vorhandenen UDI Attributen im SAP System in den Standardfeldern existieren.</a:t>
            </a:r>
            <a:endParaRPr lang="de-CH">
              <a:solidFill>
                <a:srgbClr val="00254C"/>
              </a:solidFill>
            </a:endParaRPr>
          </a:p>
          <a:p>
            <a:r>
              <a:rPr lang="de-DE">
                <a:solidFill>
                  <a:srgbClr val="00254C"/>
                </a:solidFill>
              </a:rPr>
              <a:t>Beispielsweise haben Sie das UDI Attribut „FDA Submission Nummer“ bereits in Ihrem System angelegt und möchten, die Erfassung und Pflege dieses Feldes nicht ändern. Per Customizing lassen sich die Werte dieser Felder in das UDI Modul in das entsprechende Feld bei der Datensatzanlage übernehmen. </a:t>
            </a:r>
          </a:p>
          <a:p>
            <a:r>
              <a:rPr lang="de-DE">
                <a:solidFill>
                  <a:srgbClr val="00254C"/>
                </a:solidFill>
              </a:rPr>
              <a:t>Damit nicht ein gesperrter UDI Datensatz unbewusst verändern wird, benötigt es Ihrer Zustimmung bei der Übernahme dieser Werte in den UDI Stammdatensatz. Eine versehentliche Veränderung von GTIN </a:t>
            </a:r>
            <a:r>
              <a:rPr lang="de-DE" err="1">
                <a:solidFill>
                  <a:srgbClr val="00254C"/>
                </a:solidFill>
              </a:rPr>
              <a:t>Triggerfelder</a:t>
            </a:r>
            <a:r>
              <a:rPr lang="de-DE">
                <a:solidFill>
                  <a:srgbClr val="00254C"/>
                </a:solidFill>
              </a:rPr>
              <a:t> lassen sich damit vermeiden.</a:t>
            </a:r>
            <a:endParaRPr lang="de-CH">
              <a:solidFill>
                <a:srgbClr val="00254C"/>
              </a:solidFill>
            </a:endParaRPr>
          </a:p>
          <a:p>
            <a:r>
              <a:rPr lang="de-DE">
                <a:solidFill>
                  <a:srgbClr val="00254C"/>
                </a:solidFill>
              </a:rPr>
              <a:t>Bei einer festgestellten Änderung solcher „gespiegelter“ Felder können Sie, wie in der Abbildung unten zu sehen ist, alle Werte per Knopfdruck in den UDI Stammsatz übernehmen.</a:t>
            </a:r>
            <a:endParaRPr lang="de-CH">
              <a:solidFill>
                <a:srgbClr val="00254C"/>
              </a:solidFill>
            </a:endParaRPr>
          </a:p>
          <a:p>
            <a:endParaRPr lang="de-CH" b="1">
              <a:solidFill>
                <a:srgbClr val="00254C"/>
              </a:solidFill>
            </a:endParaRPr>
          </a:p>
        </p:txBody>
      </p:sp>
      <p:pic>
        <p:nvPicPr>
          <p:cNvPr id="1027" name="Grafik 28">
            <a:extLst>
              <a:ext uri="{FF2B5EF4-FFF2-40B4-BE49-F238E27FC236}">
                <a16:creationId xmlns:a16="http://schemas.microsoft.com/office/drawing/2014/main" id="{4D724009-CCBC-4315-9AB9-F6A65E253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17" y="292101"/>
            <a:ext cx="228600" cy="26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Grafik 28">
            <a:extLst>
              <a:ext uri="{FF2B5EF4-FFF2-40B4-BE49-F238E27FC236}">
                <a16:creationId xmlns:a16="http://schemas.microsoft.com/office/drawing/2014/main" id="{0E9D222A-5DA9-4B5F-B1CF-8FB9D0AC3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86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20">
            <a:extLst>
              <a:ext uri="{FF2B5EF4-FFF2-40B4-BE49-F238E27FC236}">
                <a16:creationId xmlns:a16="http://schemas.microsoft.com/office/drawing/2014/main" id="{EE225E02-C11D-4606-85A9-5B54CC6B9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66700" cy="24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90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10753195" cy="4826600"/>
          </a:xfrm>
        </p:spPr>
        <p:txBody>
          <a:bodyPr>
            <a:normAutofit/>
          </a:bodyPr>
          <a:lstStyle/>
          <a:p>
            <a:r>
              <a:rPr lang="de-CH" b="1">
                <a:solidFill>
                  <a:srgbClr val="00254C"/>
                </a:solidFill>
              </a:rPr>
              <a:t>UDI Stammdatenpflege</a:t>
            </a:r>
          </a:p>
          <a:p>
            <a:r>
              <a:rPr lang="de-CH" u="sng">
                <a:solidFill>
                  <a:srgbClr val="00254C"/>
                </a:solidFill>
              </a:rPr>
              <a:t>UDI Datenintegritätsprüfung</a:t>
            </a:r>
          </a:p>
          <a:p>
            <a:endParaRPr lang="de-CH" b="1">
              <a:solidFill>
                <a:srgbClr val="00254C"/>
              </a:solidFill>
            </a:endParaRPr>
          </a:p>
          <a:p>
            <a:r>
              <a:rPr lang="de-DE">
                <a:solidFill>
                  <a:srgbClr val="00254C"/>
                </a:solidFill>
              </a:rPr>
              <a:t>Dabei werden immer nur die Quelldaten in den UDI Stammsatz übernommen. Der Originalwert der Datenquelle bleibt von der Änderung unberührt, da es als führendes </a:t>
            </a:r>
            <a:r>
              <a:rPr lang="de-DE"/>
              <a:t>Feld eingestellt wurde.</a:t>
            </a:r>
            <a:endParaRPr lang="de-CH"/>
          </a:p>
          <a:p>
            <a:endParaRPr lang="de-CH" u="sng">
              <a:solidFill>
                <a:srgbClr val="00254C"/>
              </a:solidFill>
            </a:endParaRPr>
          </a:p>
        </p:txBody>
      </p:sp>
      <p:pic>
        <p:nvPicPr>
          <p:cNvPr id="1027" name="Grafik 28">
            <a:extLst>
              <a:ext uri="{FF2B5EF4-FFF2-40B4-BE49-F238E27FC236}">
                <a16:creationId xmlns:a16="http://schemas.microsoft.com/office/drawing/2014/main" id="{4D724009-CCBC-4315-9AB9-F6A65E253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17" y="292101"/>
            <a:ext cx="228600" cy="26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Grafik 28">
            <a:extLst>
              <a:ext uri="{FF2B5EF4-FFF2-40B4-BE49-F238E27FC236}">
                <a16:creationId xmlns:a16="http://schemas.microsoft.com/office/drawing/2014/main" id="{0E9D222A-5DA9-4B5F-B1CF-8FB9D0AC3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86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20">
            <a:extLst>
              <a:ext uri="{FF2B5EF4-FFF2-40B4-BE49-F238E27FC236}">
                <a16:creationId xmlns:a16="http://schemas.microsoft.com/office/drawing/2014/main" id="{EE225E02-C11D-4606-85A9-5B54CC6B9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66700" cy="2413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4BC0A2DB-B716-4804-A93B-5AAA75D78EFE}"/>
              </a:ext>
            </a:extLst>
          </p:cNvPr>
          <p:cNvPicPr>
            <a:picLocks noChangeAspect="1"/>
          </p:cNvPicPr>
          <p:nvPr/>
        </p:nvPicPr>
        <p:blipFill>
          <a:blip r:embed="rId4"/>
          <a:stretch>
            <a:fillRect/>
          </a:stretch>
        </p:blipFill>
        <p:spPr>
          <a:xfrm>
            <a:off x="1103446" y="3140968"/>
            <a:ext cx="7681625" cy="1967147"/>
          </a:xfrm>
          <a:prstGeom prst="rect">
            <a:avLst/>
          </a:prstGeom>
        </p:spPr>
      </p:pic>
      <p:sp>
        <p:nvSpPr>
          <p:cNvPr id="4" name="Rechteck 3">
            <a:extLst>
              <a:ext uri="{FF2B5EF4-FFF2-40B4-BE49-F238E27FC236}">
                <a16:creationId xmlns:a16="http://schemas.microsoft.com/office/drawing/2014/main" id="{77AE30DE-E5B8-4762-AF15-4DC44338C3DB}"/>
              </a:ext>
            </a:extLst>
          </p:cNvPr>
          <p:cNvSpPr/>
          <p:nvPr/>
        </p:nvSpPr>
        <p:spPr>
          <a:xfrm>
            <a:off x="522818" y="5349214"/>
            <a:ext cx="11237812" cy="992066"/>
          </a:xfrm>
          <a:prstGeom prst="rect">
            <a:avLst/>
          </a:prstGeom>
        </p:spPr>
        <p:txBody>
          <a:bodyPr wrap="square">
            <a:spAutoFit/>
          </a:bodyPr>
          <a:lstStyle/>
          <a:p>
            <a:pPr marL="487668">
              <a:lnSpc>
                <a:spcPct val="107000"/>
              </a:lnSpc>
              <a:spcAft>
                <a:spcPts val="1067"/>
              </a:spcAft>
            </a:pPr>
            <a:r>
              <a:rPr lang="de-DE" sz="1867">
                <a:solidFill>
                  <a:srgbClr val="00254C"/>
                </a:solidFill>
                <a:latin typeface="Segoe UI"/>
                <a:cs typeface="Segoe UI"/>
              </a:rPr>
              <a:t>Für die Übernahme der selektierten Feldinhalte, betätigen Sie das Speichern-Symbol. Damit wird nur der Wert in die aufrufende Maske übernommen. Erst wenn Sie in der UDI Stammdatenpflege erneut auf Speichern klicken, werden die Änderungen übernommen.</a:t>
            </a:r>
            <a:endParaRPr lang="de-CH" sz="1867">
              <a:solidFill>
                <a:srgbClr val="00254C"/>
              </a:solidFill>
              <a:latin typeface="Segoe UI"/>
              <a:cs typeface="Segoe UI"/>
            </a:endParaRPr>
          </a:p>
        </p:txBody>
      </p:sp>
    </p:spTree>
    <p:extLst>
      <p:ext uri="{BB962C8B-B14F-4D97-AF65-F5344CB8AC3E}">
        <p14:creationId xmlns:p14="http://schemas.microsoft.com/office/powerpoint/2010/main" val="8064287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74FD56F0-C8B6-4A79-BE5D-F9AD05D3C348}"/>
              </a:ext>
            </a:extLst>
          </p:cNvPr>
          <p:cNvSpPr>
            <a:spLocks noGrp="1"/>
          </p:cNvSpPr>
          <p:nvPr>
            <p:ph sz="quarter" idx="19"/>
          </p:nvPr>
        </p:nvSpPr>
        <p:spPr>
          <a:xfrm>
            <a:off x="1210635" y="1423955"/>
            <a:ext cx="9313035" cy="4826600"/>
          </a:xfrm>
        </p:spPr>
        <p:txBody>
          <a:bodyPr>
            <a:normAutofit/>
          </a:bodyPr>
          <a:lstStyle/>
          <a:p>
            <a:r>
              <a:rPr lang="en-US" b="1" dirty="0">
                <a:solidFill>
                  <a:srgbClr val="00254C"/>
                </a:solidFill>
              </a:rPr>
              <a:t>UDI </a:t>
            </a:r>
            <a:r>
              <a:rPr lang="de-DE" b="1" dirty="0">
                <a:solidFill>
                  <a:srgbClr val="00254C"/>
                </a:solidFill>
              </a:rPr>
              <a:t>Stammdatenpflege</a:t>
            </a:r>
            <a:endParaRPr lang="de-CH" b="1" dirty="0">
              <a:solidFill>
                <a:srgbClr val="00254C"/>
              </a:solidFill>
            </a:endParaRPr>
          </a:p>
          <a:p>
            <a:endParaRPr lang="de-CH" dirty="0">
              <a:solidFill>
                <a:srgbClr val="00254C"/>
              </a:solidFill>
            </a:endParaRPr>
          </a:p>
          <a:p>
            <a:r>
              <a:rPr lang="de-CH" dirty="0">
                <a:solidFill>
                  <a:srgbClr val="00254C"/>
                </a:solidFill>
              </a:rPr>
              <a:t>Aufgabe: 	Ändern Sie einen in der Datenintegritätsprüfung definierten Wert an 			der Quelle (im Materialstamm zum Beispiel). </a:t>
            </a:r>
          </a:p>
          <a:p>
            <a:r>
              <a:rPr lang="de-CH" dirty="0">
                <a:solidFill>
                  <a:srgbClr val="00254C"/>
                </a:solidFill>
              </a:rPr>
              <a:t>		Prüfen Sie anschliessend das betreffende Material in der UDI 				Stammdaten Transaktion, ob die Datenintegritätsprüfung ein rotes Ikon 			mit einem Blitz anzeigt.</a:t>
            </a:r>
          </a:p>
          <a:p>
            <a:endParaRPr lang="de-CH" dirty="0">
              <a:solidFill>
                <a:srgbClr val="00254C"/>
              </a:solidFill>
            </a:endParaRPr>
          </a:p>
          <a:p>
            <a:r>
              <a:rPr lang="de-CH" dirty="0">
                <a:solidFill>
                  <a:srgbClr val="00254C"/>
                </a:solidFill>
              </a:rPr>
              <a:t>		Übernehmen Sie den Wert und prüfen Sie, ob die Datenintegrität nun 			keine Warnung mehr anzeigt.</a:t>
            </a:r>
          </a:p>
          <a:p>
            <a:endParaRPr lang="de-CH" dirty="0">
              <a:solidFill>
                <a:srgbClr val="00254C"/>
              </a:solidFill>
            </a:endParaRPr>
          </a:p>
          <a:p>
            <a:endParaRPr lang="de-CH" dirty="0">
              <a:solidFill>
                <a:srgbClr val="00254C"/>
              </a:solidFill>
            </a:endParaRPr>
          </a:p>
          <a:p>
            <a:r>
              <a:rPr lang="de-CH" dirty="0">
                <a:solidFill>
                  <a:srgbClr val="00254C"/>
                </a:solidFill>
              </a:rPr>
              <a:t>Transaktionscode: /UDI/US_UDI_DATA </a:t>
            </a:r>
          </a:p>
          <a:p>
            <a:endParaRPr lang="de-CH" dirty="0">
              <a:solidFill>
                <a:srgbClr val="00254C"/>
              </a:solidFill>
            </a:endParaRPr>
          </a:p>
          <a:p>
            <a:endParaRPr lang="de-CH" dirty="0">
              <a:solidFill>
                <a:srgbClr val="00254C"/>
              </a:solidFill>
            </a:endParaRPr>
          </a:p>
          <a:p>
            <a:endParaRPr lang="de-CH" dirty="0">
              <a:solidFill>
                <a:srgbClr val="00254C"/>
              </a:solidFill>
            </a:endParaRPr>
          </a:p>
        </p:txBody>
      </p:sp>
      <p:pic>
        <p:nvPicPr>
          <p:cNvPr id="5" name="Grafik 4" descr="Bleistift">
            <a:extLst>
              <a:ext uri="{FF2B5EF4-FFF2-40B4-BE49-F238E27FC236}">
                <a16:creationId xmlns:a16="http://schemas.microsoft.com/office/drawing/2014/main" id="{6248D4D2-B0F5-45CD-A6B6-D73A2F4037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659" y="1294408"/>
            <a:ext cx="1219200" cy="1219200"/>
          </a:xfrm>
          <a:prstGeom prst="rect">
            <a:avLst/>
          </a:prstGeom>
        </p:spPr>
      </p:pic>
    </p:spTree>
    <p:extLst>
      <p:ext uri="{BB962C8B-B14F-4D97-AF65-F5344CB8AC3E}">
        <p14:creationId xmlns:p14="http://schemas.microsoft.com/office/powerpoint/2010/main" val="3633714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Stammdatenübersicht</a:t>
            </a:r>
          </a:p>
          <a:p>
            <a:endParaRPr lang="de-CH">
              <a:solidFill>
                <a:srgbClr val="00254C"/>
              </a:solidFill>
            </a:endParaRPr>
          </a:p>
          <a:p>
            <a:r>
              <a:rPr lang="de-DE">
                <a:solidFill>
                  <a:srgbClr val="00254C"/>
                </a:solidFill>
              </a:rPr>
              <a:t>Die Farbe der Ikone in der Spalte Meldungen zeigt an, ob Fehler bei der Datenüberprüfung festgestellt wurden.</a:t>
            </a:r>
          </a:p>
          <a:p>
            <a:endParaRPr lang="de-DE">
              <a:solidFill>
                <a:srgbClr val="00254C"/>
              </a:solidFill>
            </a:endParaRPr>
          </a:p>
          <a:p>
            <a:endParaRPr lang="de-CH" b="1">
              <a:solidFill>
                <a:srgbClr val="00254C"/>
              </a:solidFill>
            </a:endParaRPr>
          </a:p>
        </p:txBody>
      </p:sp>
      <p:pic>
        <p:nvPicPr>
          <p:cNvPr id="2" name="Grafik 1">
            <a:extLst>
              <a:ext uri="{FF2B5EF4-FFF2-40B4-BE49-F238E27FC236}">
                <a16:creationId xmlns:a16="http://schemas.microsoft.com/office/drawing/2014/main" id="{4AFEE6F3-74AC-429A-B1E0-0BCD7148B552}"/>
              </a:ext>
            </a:extLst>
          </p:cNvPr>
          <p:cNvPicPr>
            <a:picLocks noChangeAspect="1"/>
          </p:cNvPicPr>
          <p:nvPr/>
        </p:nvPicPr>
        <p:blipFill>
          <a:blip r:embed="rId2"/>
          <a:stretch>
            <a:fillRect/>
          </a:stretch>
        </p:blipFill>
        <p:spPr>
          <a:xfrm>
            <a:off x="1103445" y="2852937"/>
            <a:ext cx="1676400" cy="419100"/>
          </a:xfrm>
          <a:prstGeom prst="rect">
            <a:avLst/>
          </a:prstGeom>
        </p:spPr>
      </p:pic>
      <p:pic>
        <p:nvPicPr>
          <p:cNvPr id="4" name="Grafik 3">
            <a:extLst>
              <a:ext uri="{FF2B5EF4-FFF2-40B4-BE49-F238E27FC236}">
                <a16:creationId xmlns:a16="http://schemas.microsoft.com/office/drawing/2014/main" id="{E8A29811-A1FA-4B27-9AF5-49BF133B64B4}"/>
              </a:ext>
            </a:extLst>
          </p:cNvPr>
          <p:cNvPicPr>
            <a:picLocks noChangeAspect="1"/>
          </p:cNvPicPr>
          <p:nvPr/>
        </p:nvPicPr>
        <p:blipFill>
          <a:blip r:embed="rId3"/>
          <a:stretch>
            <a:fillRect/>
          </a:stretch>
        </p:blipFill>
        <p:spPr>
          <a:xfrm>
            <a:off x="1115371" y="3488693"/>
            <a:ext cx="1701800" cy="482600"/>
          </a:xfrm>
          <a:prstGeom prst="rect">
            <a:avLst/>
          </a:prstGeom>
        </p:spPr>
      </p:pic>
    </p:spTree>
    <p:extLst>
      <p:ext uri="{BB962C8B-B14F-4D97-AF65-F5344CB8AC3E}">
        <p14:creationId xmlns:p14="http://schemas.microsoft.com/office/powerpoint/2010/main" val="35897047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Stammdatenübersicht</a:t>
            </a:r>
          </a:p>
          <a:p>
            <a:pPr marL="380990" indent="-380990">
              <a:buFont typeface="Wingdings" panose="05000000000000000000" pitchFamily="2" charset="2"/>
              <a:buChar char="Ø"/>
            </a:pPr>
            <a:endParaRPr lang="de-CH">
              <a:solidFill>
                <a:srgbClr val="00254C"/>
              </a:solidFill>
            </a:endParaRPr>
          </a:p>
        </p:txBody>
      </p:sp>
      <p:pic>
        <p:nvPicPr>
          <p:cNvPr id="4" name="Grafik 3">
            <a:extLst>
              <a:ext uri="{FF2B5EF4-FFF2-40B4-BE49-F238E27FC236}">
                <a16:creationId xmlns:a16="http://schemas.microsoft.com/office/drawing/2014/main" id="{741ACE09-8450-4E6E-A332-4D76D93C1CCF}"/>
              </a:ext>
            </a:extLst>
          </p:cNvPr>
          <p:cNvPicPr>
            <a:picLocks noChangeAspect="1"/>
          </p:cNvPicPr>
          <p:nvPr/>
        </p:nvPicPr>
        <p:blipFill>
          <a:blip r:embed="rId2"/>
          <a:stretch>
            <a:fillRect/>
          </a:stretch>
        </p:blipFill>
        <p:spPr>
          <a:xfrm>
            <a:off x="1007435" y="1816904"/>
            <a:ext cx="3216000" cy="1983387"/>
          </a:xfrm>
          <a:prstGeom prst="rect">
            <a:avLst/>
          </a:prstGeom>
        </p:spPr>
      </p:pic>
      <p:sp>
        <p:nvSpPr>
          <p:cNvPr id="5" name="Rechteck 4">
            <a:extLst>
              <a:ext uri="{FF2B5EF4-FFF2-40B4-BE49-F238E27FC236}">
                <a16:creationId xmlns:a16="http://schemas.microsoft.com/office/drawing/2014/main" id="{F6D09A0F-8347-4F9F-BEFA-E73E0BBC7325}"/>
              </a:ext>
            </a:extLst>
          </p:cNvPr>
          <p:cNvSpPr/>
          <p:nvPr/>
        </p:nvSpPr>
        <p:spPr>
          <a:xfrm>
            <a:off x="1007435" y="2394086"/>
            <a:ext cx="3183812" cy="238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 name="Grafik 1">
            <a:extLst>
              <a:ext uri="{FF2B5EF4-FFF2-40B4-BE49-F238E27FC236}">
                <a16:creationId xmlns:a16="http://schemas.microsoft.com/office/drawing/2014/main" id="{73E76FF9-893D-4DC7-B25A-9866ECCE48D0}"/>
              </a:ext>
            </a:extLst>
          </p:cNvPr>
          <p:cNvPicPr>
            <a:picLocks noChangeAspect="1"/>
          </p:cNvPicPr>
          <p:nvPr/>
        </p:nvPicPr>
        <p:blipFill>
          <a:blip r:embed="rId3"/>
          <a:stretch>
            <a:fillRect/>
          </a:stretch>
        </p:blipFill>
        <p:spPr>
          <a:xfrm>
            <a:off x="4847862" y="1816904"/>
            <a:ext cx="6722439" cy="1259949"/>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B2ECB378-1801-4492-91A6-AFAA761A72EE}"/>
              </a:ext>
            </a:extLst>
          </p:cNvPr>
          <p:cNvPicPr>
            <a:picLocks noChangeAspect="1"/>
          </p:cNvPicPr>
          <p:nvPr/>
        </p:nvPicPr>
        <p:blipFill>
          <a:blip r:embed="rId4"/>
          <a:stretch>
            <a:fillRect/>
          </a:stretch>
        </p:blipFill>
        <p:spPr>
          <a:xfrm>
            <a:off x="4847861" y="3475406"/>
            <a:ext cx="6722440" cy="2041631"/>
          </a:xfrm>
          <a:prstGeom prst="rect">
            <a:avLst/>
          </a:prstGeom>
          <a:ln>
            <a:noFill/>
          </a:ln>
          <a:effectLst>
            <a:outerShdw blurRad="292100" dist="139700" dir="2700000" algn="tl" rotWithShape="0">
              <a:srgbClr val="333333">
                <a:alpha val="65000"/>
              </a:srgbClr>
            </a:outerShdw>
          </a:effectLst>
        </p:spPr>
      </p:pic>
      <p:sp>
        <p:nvSpPr>
          <p:cNvPr id="7" name="Textfeld 6">
            <a:extLst>
              <a:ext uri="{FF2B5EF4-FFF2-40B4-BE49-F238E27FC236}">
                <a16:creationId xmlns:a16="http://schemas.microsoft.com/office/drawing/2014/main" id="{BF46FBB5-A0E1-4883-9088-7067010C1BD5}"/>
              </a:ext>
            </a:extLst>
          </p:cNvPr>
          <p:cNvSpPr txBox="1"/>
          <p:nvPr/>
        </p:nvSpPr>
        <p:spPr>
          <a:xfrm>
            <a:off x="4847862" y="5829267"/>
            <a:ext cx="6722439" cy="379656"/>
          </a:xfrm>
          <a:prstGeom prst="rect">
            <a:avLst/>
          </a:prstGeom>
          <a:noFill/>
        </p:spPr>
        <p:txBody>
          <a:bodyPr wrap="square" rtlCol="0">
            <a:spAutoFit/>
          </a:bodyPr>
          <a:lstStyle/>
          <a:p>
            <a:r>
              <a:rPr lang="de-DE" sz="1867">
                <a:solidFill>
                  <a:srgbClr val="00254C"/>
                </a:solidFill>
                <a:latin typeface="Segoe UI"/>
                <a:cs typeface="Segoe UI"/>
              </a:rPr>
              <a:t>Übersicht als ALV </a:t>
            </a:r>
            <a:r>
              <a:rPr lang="de-DE" sz="1867" err="1">
                <a:solidFill>
                  <a:srgbClr val="00254C"/>
                </a:solidFill>
                <a:latin typeface="Segoe UI"/>
                <a:cs typeface="Segoe UI"/>
              </a:rPr>
              <a:t>Grid</a:t>
            </a:r>
            <a:endParaRPr lang="de-CH" sz="1867">
              <a:solidFill>
                <a:srgbClr val="00254C"/>
              </a:solidFill>
              <a:latin typeface="Segoe UI"/>
              <a:cs typeface="Segoe UI"/>
            </a:endParaRPr>
          </a:p>
        </p:txBody>
      </p:sp>
    </p:spTree>
    <p:extLst>
      <p:ext uri="{BB962C8B-B14F-4D97-AF65-F5344CB8AC3E}">
        <p14:creationId xmlns:p14="http://schemas.microsoft.com/office/powerpoint/2010/main" val="37296362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409045" cy="4826600"/>
          </a:xfrm>
        </p:spPr>
        <p:txBody>
          <a:bodyPr>
            <a:normAutofit/>
          </a:bodyPr>
          <a:lstStyle/>
          <a:p>
            <a:r>
              <a:rPr lang="de-CH" b="1">
                <a:solidFill>
                  <a:srgbClr val="00254C"/>
                </a:solidFill>
              </a:rPr>
              <a:t>UDI Stammdatenübersicht</a:t>
            </a:r>
          </a:p>
          <a:p>
            <a:endParaRPr lang="de-CH">
              <a:solidFill>
                <a:srgbClr val="00254C"/>
              </a:solidFill>
            </a:endParaRPr>
          </a:p>
          <a:p>
            <a:r>
              <a:rPr lang="de-DE">
                <a:solidFill>
                  <a:srgbClr val="00254C"/>
                </a:solidFill>
              </a:rPr>
              <a:t>Bedeutung der Farben in der Spalte Meldungen:</a:t>
            </a:r>
          </a:p>
          <a:p>
            <a:endParaRPr lang="de-CH">
              <a:solidFill>
                <a:srgbClr val="00254C"/>
              </a:solidFill>
            </a:endParaRPr>
          </a:p>
          <a:p>
            <a:r>
              <a:rPr lang="de-CH">
                <a:solidFill>
                  <a:srgbClr val="00254C"/>
                </a:solidFill>
              </a:rPr>
              <a:t>		Die Datenfelder wurden noch nicht geprüft. Prüfung muss angestossen 			werden</a:t>
            </a:r>
          </a:p>
          <a:p>
            <a:r>
              <a:rPr lang="de-DE">
                <a:solidFill>
                  <a:srgbClr val="00254C"/>
                </a:solidFill>
              </a:rPr>
              <a:t>Grün:	Es wurden keine Fehler festgestellt. Die Daten sind valide.</a:t>
            </a:r>
          </a:p>
          <a:p>
            <a:r>
              <a:rPr lang="de-DE">
                <a:solidFill>
                  <a:srgbClr val="00254C"/>
                </a:solidFill>
              </a:rPr>
              <a:t>Gelb:	Es wurden Fehler festgestellt. Diese sollten behoben werden, bevor die Daten in 	die GUDID hochgeladen werden.</a:t>
            </a:r>
          </a:p>
          <a:p>
            <a:r>
              <a:rPr lang="de-DE">
                <a:solidFill>
                  <a:srgbClr val="00254C"/>
                </a:solidFill>
              </a:rPr>
              <a:t>Rot:	Es wurden gravierende Fehler festgestellt. Diese müssen behoben werden, 	bevor Sie diese in die GUDID hochladen.</a:t>
            </a:r>
            <a:endParaRPr lang="de-CH">
              <a:solidFill>
                <a:srgbClr val="00254C"/>
              </a:solidFill>
            </a:endParaRPr>
          </a:p>
          <a:p>
            <a:endParaRPr lang="de-CH">
              <a:solidFill>
                <a:srgbClr val="00254C"/>
              </a:solidFill>
            </a:endParaRPr>
          </a:p>
        </p:txBody>
      </p:sp>
      <p:pic>
        <p:nvPicPr>
          <p:cNvPr id="2" name="Grafik 1">
            <a:extLst>
              <a:ext uri="{FF2B5EF4-FFF2-40B4-BE49-F238E27FC236}">
                <a16:creationId xmlns:a16="http://schemas.microsoft.com/office/drawing/2014/main" id="{6CEF3CEA-5E2E-41D6-A72F-15722462F462}"/>
              </a:ext>
            </a:extLst>
          </p:cNvPr>
          <p:cNvPicPr>
            <a:picLocks noChangeAspect="1"/>
          </p:cNvPicPr>
          <p:nvPr/>
        </p:nvPicPr>
        <p:blipFill>
          <a:blip r:embed="rId2"/>
          <a:stretch>
            <a:fillRect/>
          </a:stretch>
        </p:blipFill>
        <p:spPr>
          <a:xfrm>
            <a:off x="1199457" y="2756926"/>
            <a:ext cx="901700" cy="317500"/>
          </a:xfrm>
          <a:prstGeom prst="rect">
            <a:avLst/>
          </a:prstGeom>
        </p:spPr>
      </p:pic>
    </p:spTree>
    <p:extLst>
      <p:ext uri="{BB962C8B-B14F-4D97-AF65-F5344CB8AC3E}">
        <p14:creationId xmlns:p14="http://schemas.microsoft.com/office/powerpoint/2010/main" val="29521438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9313035" cy="4826600"/>
          </a:xfrm>
        </p:spPr>
        <p:txBody>
          <a:bodyPr>
            <a:normAutofit/>
          </a:bodyPr>
          <a:lstStyle/>
          <a:p>
            <a:r>
              <a:rPr lang="de-CH" b="1">
                <a:solidFill>
                  <a:srgbClr val="00254C"/>
                </a:solidFill>
              </a:rPr>
              <a:t>UDI Stammdatenübersicht</a:t>
            </a:r>
          </a:p>
          <a:p>
            <a:r>
              <a:rPr lang="de-DE" u="sng">
                <a:solidFill>
                  <a:srgbClr val="00254C"/>
                </a:solidFill>
              </a:rPr>
              <a:t>Anzeige der Multi-Value Daten</a:t>
            </a:r>
          </a:p>
          <a:p>
            <a:endParaRPr lang="de-DE" sz="667" u="sng">
              <a:solidFill>
                <a:srgbClr val="00254C"/>
              </a:solidFill>
            </a:endParaRPr>
          </a:p>
          <a:p>
            <a:r>
              <a:rPr lang="de-DE">
                <a:solidFill>
                  <a:srgbClr val="00254C"/>
                </a:solidFill>
              </a:rPr>
              <a:t>Am Ende der ALV Tabelle werden die Details zu den tabellarischen Daten als Schaltknöpfe dargestellt. Das Brillen-Symbol signalisiert, dass es zu dieser Zeile weitere Daten existieren. Die erfassten Daten werden nach dem Betätigen der Schaltfläche in einem Popup-Fenster angezeigt.</a:t>
            </a:r>
            <a:endParaRPr lang="de-CH">
              <a:solidFill>
                <a:srgbClr val="00254C"/>
              </a:solidFill>
            </a:endParaRPr>
          </a:p>
          <a:p>
            <a:endParaRPr lang="de-DE">
              <a:solidFill>
                <a:srgbClr val="00254C"/>
              </a:solidFill>
            </a:endParaRPr>
          </a:p>
          <a:p>
            <a:endParaRPr lang="de-CH">
              <a:solidFill>
                <a:srgbClr val="00254C"/>
              </a:solidFill>
            </a:endParaRPr>
          </a:p>
        </p:txBody>
      </p:sp>
      <p:pic>
        <p:nvPicPr>
          <p:cNvPr id="2" name="Grafik 1">
            <a:extLst>
              <a:ext uri="{FF2B5EF4-FFF2-40B4-BE49-F238E27FC236}">
                <a16:creationId xmlns:a16="http://schemas.microsoft.com/office/drawing/2014/main" id="{190CBFFF-140B-4638-9745-9F0691D5BDBB}"/>
              </a:ext>
            </a:extLst>
          </p:cNvPr>
          <p:cNvPicPr>
            <a:picLocks noChangeAspect="1"/>
          </p:cNvPicPr>
          <p:nvPr/>
        </p:nvPicPr>
        <p:blipFill>
          <a:blip r:embed="rId2"/>
          <a:stretch>
            <a:fillRect/>
          </a:stretch>
        </p:blipFill>
        <p:spPr>
          <a:xfrm>
            <a:off x="4721682" y="3665879"/>
            <a:ext cx="7038948" cy="2547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25102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8"/>
          </p:nvPr>
        </p:nvSpPr>
        <p:spPr>
          <a:xfrm>
            <a:off x="1835197" y="197805"/>
            <a:ext cx="9120584" cy="359247"/>
          </a:xfrm>
        </p:spPr>
        <p:txBody>
          <a:bodyPr>
            <a:normAutofit fontScale="92500" lnSpcReduction="10000"/>
          </a:bodyPr>
          <a:lstStyle/>
          <a:p>
            <a:r>
              <a:rPr lang="en-US">
                <a:solidFill>
                  <a:schemeClr val="bg1"/>
                </a:solidFill>
              </a:rPr>
              <a:t>UDI </a:t>
            </a:r>
            <a:r>
              <a:rPr lang="de-CH">
                <a:solidFill>
                  <a:schemeClr val="bg1"/>
                </a:solidFill>
              </a:rPr>
              <a:t>Transaktionen</a:t>
            </a:r>
          </a:p>
        </p:txBody>
      </p:sp>
      <p:sp>
        <p:nvSpPr>
          <p:cNvPr id="66" name="Inhaltsplatzhalter 6">
            <a:extLst>
              <a:ext uri="{FF2B5EF4-FFF2-40B4-BE49-F238E27FC236}">
                <a16:creationId xmlns:a16="http://schemas.microsoft.com/office/drawing/2014/main" id="{FD0D05E7-86AD-4966-9A4E-8D826BFBDDBD}"/>
              </a:ext>
            </a:extLst>
          </p:cNvPr>
          <p:cNvSpPr>
            <a:spLocks noGrp="1"/>
          </p:cNvSpPr>
          <p:nvPr>
            <p:ph sz="quarter" idx="19"/>
          </p:nvPr>
        </p:nvSpPr>
        <p:spPr>
          <a:xfrm>
            <a:off x="1007435" y="1220755"/>
            <a:ext cx="10753195" cy="2016224"/>
          </a:xfrm>
        </p:spPr>
        <p:txBody>
          <a:bodyPr>
            <a:normAutofit/>
          </a:bodyPr>
          <a:lstStyle/>
          <a:p>
            <a:r>
              <a:rPr lang="de-CH" b="1">
                <a:solidFill>
                  <a:srgbClr val="00254C"/>
                </a:solidFill>
              </a:rPr>
              <a:t>UDI Stammdatenübersicht</a:t>
            </a:r>
          </a:p>
          <a:p>
            <a:r>
              <a:rPr lang="de-DE" u="sng">
                <a:solidFill>
                  <a:srgbClr val="00254C"/>
                </a:solidFill>
              </a:rPr>
              <a:t>Funktionen in UDI Stammdatenübersicht</a:t>
            </a:r>
          </a:p>
          <a:p>
            <a:endParaRPr lang="de-DE">
              <a:solidFill>
                <a:srgbClr val="00254C"/>
              </a:solidFill>
            </a:endParaRPr>
          </a:p>
          <a:p>
            <a:r>
              <a:rPr lang="de-DE">
                <a:solidFill>
                  <a:srgbClr val="00254C"/>
                </a:solidFill>
              </a:rPr>
              <a:t>Diese Funktion bietet die Möglichkeit eine Massenfreigabe aller selektierten UDI Datensätze durchzuführen. Darüber hinaus lassen sich alle angezeigten Daten überprüfen und als CSV Export herunterladen.</a:t>
            </a:r>
            <a:endParaRPr lang="de-CH">
              <a:solidFill>
                <a:srgbClr val="00254C"/>
              </a:solidFill>
            </a:endParaRPr>
          </a:p>
          <a:p>
            <a:endParaRPr lang="de-DE">
              <a:solidFill>
                <a:srgbClr val="00254C"/>
              </a:solidFill>
            </a:endParaRPr>
          </a:p>
          <a:p>
            <a:endParaRPr lang="de-CH">
              <a:solidFill>
                <a:srgbClr val="00254C"/>
              </a:solidFill>
            </a:endParaRPr>
          </a:p>
        </p:txBody>
      </p:sp>
      <p:graphicFrame>
        <p:nvGraphicFramePr>
          <p:cNvPr id="7" name="Tabelle 6">
            <a:extLst>
              <a:ext uri="{FF2B5EF4-FFF2-40B4-BE49-F238E27FC236}">
                <a16:creationId xmlns:a16="http://schemas.microsoft.com/office/drawing/2014/main" id="{8EF05637-ED2E-4F4C-958E-D620D3822F8A}"/>
              </a:ext>
            </a:extLst>
          </p:cNvPr>
          <p:cNvGraphicFramePr>
            <a:graphicFrameLocks noGrp="1"/>
          </p:cNvGraphicFramePr>
          <p:nvPr/>
        </p:nvGraphicFramePr>
        <p:xfrm>
          <a:off x="1103445" y="3236979"/>
          <a:ext cx="10657184" cy="3251095"/>
        </p:xfrm>
        <a:graphic>
          <a:graphicData uri="http://schemas.openxmlformats.org/drawingml/2006/table">
            <a:tbl>
              <a:tblPr firstRow="1" firstCol="1" bandRow="1">
                <a:tableStyleId>{5C22544A-7EE6-4342-B048-85BDC9FD1C3A}</a:tableStyleId>
              </a:tblPr>
              <a:tblGrid>
                <a:gridCol w="1903068">
                  <a:extLst>
                    <a:ext uri="{9D8B030D-6E8A-4147-A177-3AD203B41FA5}">
                      <a16:colId xmlns:a16="http://schemas.microsoft.com/office/drawing/2014/main" val="3966843501"/>
                    </a:ext>
                  </a:extLst>
                </a:gridCol>
                <a:gridCol w="2093376">
                  <a:extLst>
                    <a:ext uri="{9D8B030D-6E8A-4147-A177-3AD203B41FA5}">
                      <a16:colId xmlns:a16="http://schemas.microsoft.com/office/drawing/2014/main" val="3699057694"/>
                    </a:ext>
                  </a:extLst>
                </a:gridCol>
                <a:gridCol w="6660740">
                  <a:extLst>
                    <a:ext uri="{9D8B030D-6E8A-4147-A177-3AD203B41FA5}">
                      <a16:colId xmlns:a16="http://schemas.microsoft.com/office/drawing/2014/main" val="1471634644"/>
                    </a:ext>
                  </a:extLst>
                </a:gridCol>
              </a:tblGrid>
              <a:tr h="563747">
                <a:tc>
                  <a:txBody>
                    <a:bodyPr/>
                    <a:lstStyle/>
                    <a:p>
                      <a:pPr marL="17145">
                        <a:lnSpc>
                          <a:spcPct val="107000"/>
                        </a:lnSpc>
                        <a:spcAft>
                          <a:spcPts val="0"/>
                        </a:spcAft>
                      </a:pPr>
                      <a:r>
                        <a:rPr lang="de-DE" sz="1900">
                          <a:effectLst/>
                          <a:latin typeface="Segoe UI" panose="020B0502040204020203" pitchFamily="34" charset="0"/>
                          <a:cs typeface="Segoe UI" panose="020B0502040204020203" pitchFamily="34" charset="0"/>
                        </a:rPr>
                        <a:t>Symbol</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a:effectLst/>
                          <a:latin typeface="Segoe UI" panose="020B0502040204020203" pitchFamily="34" charset="0"/>
                          <a:cs typeface="Segoe UI" panose="020B0502040204020203" pitchFamily="34" charset="0"/>
                        </a:rPr>
                        <a:t>Funktion</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900">
                          <a:effectLst/>
                          <a:latin typeface="Segoe UI" panose="020B0502040204020203" pitchFamily="34" charset="0"/>
                          <a:cs typeface="Segoe UI" panose="020B0502040204020203" pitchFamily="34" charset="0"/>
                        </a:rPr>
                        <a:t>Erläuterung</a:t>
                      </a:r>
                      <a:endParaRPr lang="de-CH" sz="1900">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3117037570"/>
                  </a:ext>
                </a:extLst>
              </a:tr>
              <a:tr h="1417489">
                <a:tc>
                  <a:txBody>
                    <a:bodyPr/>
                    <a:lstStyle/>
                    <a:p>
                      <a:pPr marL="17145">
                        <a:lnSpc>
                          <a:spcPct val="107000"/>
                        </a:lnSpc>
                        <a:spcAft>
                          <a:spcPts val="0"/>
                        </a:spcAft>
                      </a:pPr>
                      <a:endParaRPr lang="de-CH" sz="1900" kern="1200">
                        <a:solidFill>
                          <a:srgbClr val="00254C"/>
                        </a:solidFill>
                        <a:latin typeface="Segoe UI"/>
                        <a:ea typeface="+mn-ea"/>
                        <a:cs typeface="Segoe UI"/>
                      </a:endParaRPr>
                    </a:p>
                  </a:txBody>
                  <a:tcPr marT="0" marB="0" anchor="ctr"/>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Daten überprüfen nach UDI Business Rules</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Diese Funktion startet die Überprüfung der Daten. Beim Einstieg in die Transaktion wird initial die Überprüfung </a:t>
                      </a:r>
                      <a:r>
                        <a:rPr lang="de-DE" sz="1500" err="1">
                          <a:solidFill>
                            <a:srgbClr val="00254C"/>
                          </a:solidFill>
                          <a:effectLst/>
                          <a:latin typeface="Segoe UI" panose="020B0502040204020203" pitchFamily="34" charset="0"/>
                          <a:ea typeface="Calibri" panose="020F0502020204030204" pitchFamily="34" charset="0"/>
                          <a:cs typeface="Segoe UI" panose="020B0502040204020203" pitchFamily="34" charset="0"/>
                        </a:rPr>
                        <a:t>angestossen</a:t>
                      </a: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 Warnungen und Fehler werden in der ersten Spalte mit der Bezeichnung „Meldungen“ angezeigt.</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Genaue Details zu den </a:t>
                      </a:r>
                      <a:r>
                        <a:rPr lang="de-DE" sz="1500" err="1">
                          <a:solidFill>
                            <a:srgbClr val="00254C"/>
                          </a:solidFill>
                          <a:effectLst/>
                          <a:latin typeface="Segoe UI" panose="020B0502040204020203" pitchFamily="34" charset="0"/>
                          <a:ea typeface="Calibri" panose="020F0502020204030204" pitchFamily="34" charset="0"/>
                          <a:cs typeface="Segoe UI" panose="020B0502040204020203" pitchFamily="34" charset="0"/>
                        </a:rPr>
                        <a:t>Fehlemeldungen</a:t>
                      </a: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 können Sie sehen, nach dem Sie den Button geklickt haben. Darauf hin erscheint ein Popup mit allen Fehlermeldungen.</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772727695"/>
                  </a:ext>
                </a:extLst>
              </a:tr>
              <a:tr h="618885">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Freigabe</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Diese Funktion setzt alle Freigabekennzeichen, die im </a:t>
                      </a:r>
                      <a:r>
                        <a:rPr lang="de-DE" sz="1500" err="1">
                          <a:solidFill>
                            <a:srgbClr val="00254C"/>
                          </a:solidFill>
                          <a:effectLst/>
                          <a:latin typeface="Segoe UI" panose="020B0502040204020203" pitchFamily="34" charset="0"/>
                          <a:ea typeface="Calibri" panose="020F0502020204030204" pitchFamily="34" charset="0"/>
                          <a:cs typeface="Segoe UI" panose="020B0502040204020203" pitchFamily="34" charset="0"/>
                        </a:rPr>
                        <a:t>anschliessenden</a:t>
                      </a: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 Popup angehakt werden für die angezeigten Datensätze.</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3942756061"/>
                  </a:ext>
                </a:extLst>
              </a:tr>
              <a:tr h="618885">
                <a:tc>
                  <a:txBody>
                    <a:bodyPr/>
                    <a:lstStyle/>
                    <a:p>
                      <a:pPr marL="17145">
                        <a:lnSpc>
                          <a:spcPct val="107000"/>
                        </a:lnSpc>
                        <a:spcAft>
                          <a:spcPts val="0"/>
                        </a:spcAft>
                      </a:pPr>
                      <a:endParaRPr lang="de-CH" sz="1500">
                        <a:effectLst/>
                        <a:latin typeface="Arial" panose="020B0604020202020204" pitchFamily="34" charset="0"/>
                        <a:ea typeface="Calibri" panose="020F0502020204030204" pitchFamily="34" charset="0"/>
                      </a:endParaRPr>
                    </a:p>
                  </a:txBody>
                  <a:tcPr marT="0" marB="0" anchor="ctr"/>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Freigabe zurücknehmen</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tc>
                  <a:txBody>
                    <a:bodyPr/>
                    <a:lstStyle/>
                    <a:p>
                      <a:pPr>
                        <a:lnSpc>
                          <a:spcPct val="107000"/>
                        </a:lnSpc>
                        <a:spcAft>
                          <a:spcPts val="0"/>
                        </a:spcAft>
                      </a:pP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Diese Funktion nimmt alle Freigabekennzeichen zurück, die im </a:t>
                      </a:r>
                      <a:r>
                        <a:rPr lang="de-DE" sz="1500" err="1">
                          <a:solidFill>
                            <a:srgbClr val="00254C"/>
                          </a:solidFill>
                          <a:effectLst/>
                          <a:latin typeface="Segoe UI" panose="020B0502040204020203" pitchFamily="34" charset="0"/>
                          <a:ea typeface="Calibri" panose="020F0502020204030204" pitchFamily="34" charset="0"/>
                          <a:cs typeface="Segoe UI" panose="020B0502040204020203" pitchFamily="34" charset="0"/>
                        </a:rPr>
                        <a:t>anschliessenden</a:t>
                      </a:r>
                      <a:r>
                        <a:rPr lang="de-DE" sz="1500">
                          <a:solidFill>
                            <a:srgbClr val="00254C"/>
                          </a:solidFill>
                          <a:effectLst/>
                          <a:latin typeface="Segoe UI" panose="020B0502040204020203" pitchFamily="34" charset="0"/>
                          <a:ea typeface="Calibri" panose="020F0502020204030204" pitchFamily="34" charset="0"/>
                          <a:cs typeface="Segoe UI" panose="020B0502040204020203" pitchFamily="34" charset="0"/>
                        </a:rPr>
                        <a:t> Popup angehakt werden für die angezeigten Datensätze.</a:t>
                      </a:r>
                      <a:endParaRPr lang="de-CH" sz="1500">
                        <a:solidFill>
                          <a:srgbClr val="00254C"/>
                        </a:solidFill>
                        <a:effectLst/>
                        <a:latin typeface="Segoe UI" panose="020B0502040204020203" pitchFamily="34" charset="0"/>
                        <a:ea typeface="Calibri" panose="020F0502020204030204" pitchFamily="34" charset="0"/>
                        <a:cs typeface="Segoe UI" panose="020B0502040204020203" pitchFamily="34" charset="0"/>
                      </a:endParaRPr>
                    </a:p>
                  </a:txBody>
                  <a:tcPr marT="0" marB="0"/>
                </a:tc>
                <a:extLst>
                  <a:ext uri="{0D108BD9-81ED-4DB2-BD59-A6C34878D82A}">
                    <a16:rowId xmlns:a16="http://schemas.microsoft.com/office/drawing/2014/main" val="1285048690"/>
                  </a:ext>
                </a:extLst>
              </a:tr>
            </a:tbl>
          </a:graphicData>
        </a:graphic>
      </p:graphicFrame>
      <p:pic>
        <p:nvPicPr>
          <p:cNvPr id="9" name="Grafik 8">
            <a:extLst>
              <a:ext uri="{FF2B5EF4-FFF2-40B4-BE49-F238E27FC236}">
                <a16:creationId xmlns:a16="http://schemas.microsoft.com/office/drawing/2014/main" id="{2A6C8224-7ED2-47C7-8AAF-E36C40EE5888}"/>
              </a:ext>
            </a:extLst>
          </p:cNvPr>
          <p:cNvPicPr/>
          <p:nvPr/>
        </p:nvPicPr>
        <p:blipFill>
          <a:blip r:embed="rId2"/>
          <a:stretch>
            <a:fillRect/>
          </a:stretch>
        </p:blipFill>
        <p:spPr>
          <a:xfrm>
            <a:off x="1103446" y="4412624"/>
            <a:ext cx="1307253" cy="291253"/>
          </a:xfrm>
          <a:prstGeom prst="rect">
            <a:avLst/>
          </a:prstGeom>
        </p:spPr>
      </p:pic>
      <p:pic>
        <p:nvPicPr>
          <p:cNvPr id="10" name="Grafik 9">
            <a:extLst>
              <a:ext uri="{FF2B5EF4-FFF2-40B4-BE49-F238E27FC236}">
                <a16:creationId xmlns:a16="http://schemas.microsoft.com/office/drawing/2014/main" id="{B731EEE5-B979-412D-AAF3-7DC28B814244}"/>
              </a:ext>
            </a:extLst>
          </p:cNvPr>
          <p:cNvPicPr/>
          <p:nvPr/>
        </p:nvPicPr>
        <p:blipFill>
          <a:blip r:embed="rId3"/>
          <a:stretch>
            <a:fillRect/>
          </a:stretch>
        </p:blipFill>
        <p:spPr>
          <a:xfrm>
            <a:off x="1116799" y="5350226"/>
            <a:ext cx="1066800" cy="287020"/>
          </a:xfrm>
          <a:prstGeom prst="rect">
            <a:avLst/>
          </a:prstGeom>
        </p:spPr>
      </p:pic>
      <p:pic>
        <p:nvPicPr>
          <p:cNvPr id="11" name="Grafik 10">
            <a:extLst>
              <a:ext uri="{FF2B5EF4-FFF2-40B4-BE49-F238E27FC236}">
                <a16:creationId xmlns:a16="http://schemas.microsoft.com/office/drawing/2014/main" id="{D496982D-A949-4035-B319-EE2E901E2B2C}"/>
              </a:ext>
            </a:extLst>
          </p:cNvPr>
          <p:cNvPicPr/>
          <p:nvPr/>
        </p:nvPicPr>
        <p:blipFill>
          <a:blip r:embed="rId4"/>
          <a:stretch>
            <a:fillRect/>
          </a:stretch>
        </p:blipFill>
        <p:spPr>
          <a:xfrm>
            <a:off x="1127581" y="6035521"/>
            <a:ext cx="1788160" cy="248073"/>
          </a:xfrm>
          <a:prstGeom prst="rect">
            <a:avLst/>
          </a:prstGeom>
        </p:spPr>
      </p:pic>
    </p:spTree>
    <p:extLst>
      <p:ext uri="{BB962C8B-B14F-4D97-AF65-F5344CB8AC3E}">
        <p14:creationId xmlns:p14="http://schemas.microsoft.com/office/powerpoint/2010/main" val="1269308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4B0B0DF371F594C8724F15B2E8DDC67" ma:contentTypeVersion="15" ma:contentTypeDescription="Ein neues Dokument erstellen." ma:contentTypeScope="" ma:versionID="37cb02ffbb99688006ee7cdf08de9f2c">
  <xsd:schema xmlns:xsd="http://www.w3.org/2001/XMLSchema" xmlns:xs="http://www.w3.org/2001/XMLSchema" xmlns:p="http://schemas.microsoft.com/office/2006/metadata/properties" xmlns:ns2="053337a4-075e-4498-b34f-a3394e6e9854" xmlns:ns3="2909e6d2-48e0-4c79-b07c-4b7ce9f0abf8" targetNamespace="http://schemas.microsoft.com/office/2006/metadata/properties" ma:root="true" ma:fieldsID="e842943461e11d2807f57840d5e1379c" ns2:_="" ns3:_="">
    <xsd:import namespace="053337a4-075e-4498-b34f-a3394e6e9854"/>
    <xsd:import namespace="2909e6d2-48e0-4c79-b07c-4b7ce9f0ab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3337a4-075e-4498-b34f-a3394e6e9854"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210ae61f-8769-4d36-b244-fb3734b25ff5}" ma:internalName="TaxCatchAll" ma:showField="CatchAllData" ma:web="053337a4-075e-4498-b34f-a3394e6e985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09e6d2-48e0-4c79-b07c-4b7ce9f0ab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e8867d3-86ac-4053-818d-917d1bc3c5f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53337a4-075e-4498-b34f-a3394e6e9854" xsi:nil="true"/>
    <lcf76f155ced4ddcb4097134ff3c332f xmlns="2909e6d2-48e0-4c79-b07c-4b7ce9f0ab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84CC47-3EF0-474D-9CEB-E4F7E4458311}">
  <ds:schemaRefs>
    <ds:schemaRef ds:uri="http://schemas.microsoft.com/sharepoint/v3/contenttype/forms"/>
  </ds:schemaRefs>
</ds:datastoreItem>
</file>

<file path=customXml/itemProps2.xml><?xml version="1.0" encoding="utf-8"?>
<ds:datastoreItem xmlns:ds="http://schemas.openxmlformats.org/officeDocument/2006/customXml" ds:itemID="{291E8EFE-749D-45D0-9476-576D3CC02B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3337a4-075e-4498-b34f-a3394e6e9854"/>
    <ds:schemaRef ds:uri="2909e6d2-48e0-4c79-b07c-4b7ce9f0ab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384737-E354-4908-B9B5-5B0C22F752CF}">
  <ds:schemaRefs>
    <ds:schemaRef ds:uri="http://schemas.microsoft.com/office/2006/metadata/properties"/>
    <ds:schemaRef ds:uri="http://schemas.microsoft.com/office/infopath/2007/PartnerControls"/>
    <ds:schemaRef ds:uri="053337a4-075e-4498-b34f-a3394e6e9854"/>
    <ds:schemaRef ds:uri="2909e6d2-48e0-4c79-b07c-4b7ce9f0abf8"/>
  </ds:schemaRefs>
</ds:datastoreItem>
</file>

<file path=docProps/app.xml><?xml version="1.0" encoding="utf-8"?>
<Properties xmlns="http://schemas.openxmlformats.org/officeDocument/2006/extended-properties" xmlns:vt="http://schemas.openxmlformats.org/officeDocument/2006/docPropsVTypes">
  <TotalTime>0</TotalTime>
  <Words>7721</Words>
  <Application>Microsoft Office PowerPoint</Application>
  <PresentationFormat>Breitbild</PresentationFormat>
  <Paragraphs>1065</Paragraphs>
  <Slides>134</Slides>
  <Notes>4</Notes>
  <HiddenSlides>0</HiddenSlides>
  <MMClips>0</MMClips>
  <ScaleCrop>false</ScaleCrop>
  <HeadingPairs>
    <vt:vector size="8" baseType="variant">
      <vt:variant>
        <vt:lpstr>Verwendete Schriftarten</vt:lpstr>
      </vt:variant>
      <vt:variant>
        <vt:i4>10</vt:i4>
      </vt:variant>
      <vt:variant>
        <vt:lpstr>Design</vt:lpstr>
      </vt:variant>
      <vt:variant>
        <vt:i4>3</vt:i4>
      </vt:variant>
      <vt:variant>
        <vt:lpstr>Eingebettete OLE-Server</vt:lpstr>
      </vt:variant>
      <vt:variant>
        <vt:i4>1</vt:i4>
      </vt:variant>
      <vt:variant>
        <vt:lpstr>Folientitel</vt:lpstr>
      </vt:variant>
      <vt:variant>
        <vt:i4>134</vt:i4>
      </vt:variant>
    </vt:vector>
  </HeadingPairs>
  <TitlesOfParts>
    <vt:vector size="148" baseType="lpstr">
      <vt:lpstr>72 Black</vt:lpstr>
      <vt:lpstr>Arial</vt:lpstr>
      <vt:lpstr>Arial </vt:lpstr>
      <vt:lpstr>Arial Narrow</vt:lpstr>
      <vt:lpstr>Calibri</vt:lpstr>
      <vt:lpstr>Segoe UI</vt:lpstr>
      <vt:lpstr>Trebuchet MS</vt:lpstr>
      <vt:lpstr>Verdana</vt:lpstr>
      <vt:lpstr>Webdings</vt:lpstr>
      <vt:lpstr>Wingdings</vt:lpstr>
      <vt:lpstr>Benutzerdefiniertes Design</vt:lpstr>
      <vt:lpstr>1_Benutzerdefiniertes Design</vt:lpstr>
      <vt:lpstr>2_Benutzerdefiniertes Design</vt:lpstr>
      <vt:lpstr>think-cell Folie</vt:lpstr>
      <vt:lpstr>FDA Add-On Schulung</vt:lpstr>
      <vt:lpstr>PowerPoint-Präsentation</vt:lpstr>
      <vt:lpstr>Disclaimer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Céline Felber</dc:creator>
  <cp:lastModifiedBy>Ismail Demiralp</cp:lastModifiedBy>
  <cp:revision>13</cp:revision>
  <dcterms:created xsi:type="dcterms:W3CDTF">2020-10-30T12:08:54Z</dcterms:created>
  <dcterms:modified xsi:type="dcterms:W3CDTF">2024-04-09T12:30:39Z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0x01010004B0B0DF371F594C8724F15B2E8DDC67</vt:lpwstr>
  </property>
  <property fmtid="{D5CDD505-2E9C-101B-9397-08002B2CF9AE}" pid="3" name="MediaServiceImageTags">
    <vt:lpwstr/>
  </property>
</Properties>
</file>